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1"/>
  </p:sldMasterIdLst>
  <p:notesMasterIdLst>
    <p:notesMasterId r:id="rId195"/>
  </p:notesMasterIdLst>
  <p:sldIdLst>
    <p:sldId id="256" r:id="rId2"/>
    <p:sldId id="257" r:id="rId3"/>
    <p:sldId id="258" r:id="rId4"/>
    <p:sldId id="259" r:id="rId5"/>
    <p:sldId id="484" r:id="rId6"/>
    <p:sldId id="485"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9" r:id="rId21"/>
    <p:sldId id="280" r:id="rId22"/>
    <p:sldId id="281" r:id="rId23"/>
    <p:sldId id="282" r:id="rId24"/>
    <p:sldId id="283" r:id="rId25"/>
    <p:sldId id="456" r:id="rId26"/>
    <p:sldId id="284" r:id="rId27"/>
    <p:sldId id="285" r:id="rId28"/>
    <p:sldId id="286" r:id="rId29"/>
    <p:sldId id="287" r:id="rId30"/>
    <p:sldId id="288" r:id="rId31"/>
    <p:sldId id="289" r:id="rId32"/>
    <p:sldId id="290" r:id="rId33"/>
    <p:sldId id="291" r:id="rId34"/>
    <p:sldId id="464"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6" r:id="rId49"/>
    <p:sldId id="307" r:id="rId50"/>
    <p:sldId id="309" r:id="rId51"/>
    <p:sldId id="471" r:id="rId52"/>
    <p:sldId id="311" r:id="rId53"/>
    <p:sldId id="472" r:id="rId54"/>
    <p:sldId id="462" r:id="rId55"/>
    <p:sldId id="463" r:id="rId56"/>
    <p:sldId id="314" r:id="rId57"/>
    <p:sldId id="461" r:id="rId58"/>
    <p:sldId id="473" r:id="rId59"/>
    <p:sldId id="318" r:id="rId60"/>
    <p:sldId id="319" r:id="rId61"/>
    <p:sldId id="320" r:id="rId62"/>
    <p:sldId id="321" r:id="rId63"/>
    <p:sldId id="322" r:id="rId64"/>
    <p:sldId id="323" r:id="rId65"/>
    <p:sldId id="324" r:id="rId66"/>
    <p:sldId id="325" r:id="rId67"/>
    <p:sldId id="326" r:id="rId68"/>
    <p:sldId id="327" r:id="rId69"/>
    <p:sldId id="328" r:id="rId70"/>
    <p:sldId id="329" r:id="rId71"/>
    <p:sldId id="330" r:id="rId72"/>
    <p:sldId id="331" r:id="rId73"/>
    <p:sldId id="332" r:id="rId74"/>
    <p:sldId id="333" r:id="rId75"/>
    <p:sldId id="334" r:id="rId76"/>
    <p:sldId id="335" r:id="rId77"/>
    <p:sldId id="336" r:id="rId78"/>
    <p:sldId id="474" r:id="rId79"/>
    <p:sldId id="338" r:id="rId80"/>
    <p:sldId id="475" r:id="rId81"/>
    <p:sldId id="340" r:id="rId82"/>
    <p:sldId id="341" r:id="rId83"/>
    <p:sldId id="342" r:id="rId84"/>
    <p:sldId id="343" r:id="rId85"/>
    <p:sldId id="433" r:id="rId86"/>
    <p:sldId id="345" r:id="rId87"/>
    <p:sldId id="346" r:id="rId88"/>
    <p:sldId id="347" r:id="rId89"/>
    <p:sldId id="348" r:id="rId90"/>
    <p:sldId id="483" r:id="rId91"/>
    <p:sldId id="349" r:id="rId92"/>
    <p:sldId id="350" r:id="rId93"/>
    <p:sldId id="434" r:id="rId94"/>
    <p:sldId id="352" r:id="rId95"/>
    <p:sldId id="353" r:id="rId96"/>
    <p:sldId id="354" r:id="rId97"/>
    <p:sldId id="466" r:id="rId98"/>
    <p:sldId id="355" r:id="rId99"/>
    <p:sldId id="467" r:id="rId100"/>
    <p:sldId id="356" r:id="rId101"/>
    <p:sldId id="468" r:id="rId102"/>
    <p:sldId id="357" r:id="rId103"/>
    <p:sldId id="358" r:id="rId104"/>
    <p:sldId id="360" r:id="rId105"/>
    <p:sldId id="361" r:id="rId106"/>
    <p:sldId id="470" r:id="rId107"/>
    <p:sldId id="359" r:id="rId108"/>
    <p:sldId id="362" r:id="rId109"/>
    <p:sldId id="455" r:id="rId110"/>
    <p:sldId id="469" r:id="rId111"/>
    <p:sldId id="363" r:id="rId112"/>
    <p:sldId id="458" r:id="rId113"/>
    <p:sldId id="459" r:id="rId114"/>
    <p:sldId id="460" r:id="rId115"/>
    <p:sldId id="453" r:id="rId116"/>
    <p:sldId id="454" r:id="rId117"/>
    <p:sldId id="435" r:id="rId118"/>
    <p:sldId id="368" r:id="rId119"/>
    <p:sldId id="369" r:id="rId120"/>
    <p:sldId id="370" r:id="rId121"/>
    <p:sldId id="371" r:id="rId122"/>
    <p:sldId id="372" r:id="rId123"/>
    <p:sldId id="373" r:id="rId124"/>
    <p:sldId id="374" r:id="rId125"/>
    <p:sldId id="375" r:id="rId126"/>
    <p:sldId id="376" r:id="rId127"/>
    <p:sldId id="377" r:id="rId128"/>
    <p:sldId id="378" r:id="rId129"/>
    <p:sldId id="379" r:id="rId130"/>
    <p:sldId id="380" r:id="rId131"/>
    <p:sldId id="381" r:id="rId132"/>
    <p:sldId id="382" r:id="rId133"/>
    <p:sldId id="383" r:id="rId134"/>
    <p:sldId id="384" r:id="rId135"/>
    <p:sldId id="436" r:id="rId136"/>
    <p:sldId id="386" r:id="rId137"/>
    <p:sldId id="387" r:id="rId138"/>
    <p:sldId id="437" r:id="rId139"/>
    <p:sldId id="389" r:id="rId140"/>
    <p:sldId id="390" r:id="rId141"/>
    <p:sldId id="438" r:id="rId142"/>
    <p:sldId id="392" r:id="rId143"/>
    <p:sldId id="393" r:id="rId144"/>
    <p:sldId id="394" r:id="rId145"/>
    <p:sldId id="439" r:id="rId146"/>
    <p:sldId id="396" r:id="rId147"/>
    <p:sldId id="397" r:id="rId148"/>
    <p:sldId id="398" r:id="rId149"/>
    <p:sldId id="440" r:id="rId150"/>
    <p:sldId id="400" r:id="rId151"/>
    <p:sldId id="401" r:id="rId152"/>
    <p:sldId id="441" r:id="rId153"/>
    <p:sldId id="403" r:id="rId154"/>
    <p:sldId id="404" r:id="rId155"/>
    <p:sldId id="405" r:id="rId156"/>
    <p:sldId id="442" r:id="rId157"/>
    <p:sldId id="407" r:id="rId158"/>
    <p:sldId id="408" r:id="rId159"/>
    <p:sldId id="443" r:id="rId160"/>
    <p:sldId id="410" r:id="rId161"/>
    <p:sldId id="411" r:id="rId162"/>
    <p:sldId id="412" r:id="rId163"/>
    <p:sldId id="444" r:id="rId164"/>
    <p:sldId id="414" r:id="rId165"/>
    <p:sldId id="415" r:id="rId166"/>
    <p:sldId id="416" r:id="rId167"/>
    <p:sldId id="445" r:id="rId168"/>
    <p:sldId id="418" r:id="rId169"/>
    <p:sldId id="419" r:id="rId170"/>
    <p:sldId id="446" r:id="rId171"/>
    <p:sldId id="421" r:id="rId172"/>
    <p:sldId id="465" r:id="rId173"/>
    <p:sldId id="422" r:id="rId174"/>
    <p:sldId id="423" r:id="rId175"/>
    <p:sldId id="447" r:id="rId176"/>
    <p:sldId id="425" r:id="rId177"/>
    <p:sldId id="426" r:id="rId178"/>
    <p:sldId id="448" r:id="rId179"/>
    <p:sldId id="428" r:id="rId180"/>
    <p:sldId id="429" r:id="rId181"/>
    <p:sldId id="479" r:id="rId182"/>
    <p:sldId id="480" r:id="rId183"/>
    <p:sldId id="481" r:id="rId184"/>
    <p:sldId id="482" r:id="rId185"/>
    <p:sldId id="476" r:id="rId186"/>
    <p:sldId id="450" r:id="rId187"/>
    <p:sldId id="478" r:id="rId188"/>
    <p:sldId id="452" r:id="rId189"/>
    <p:sldId id="477" r:id="rId190"/>
    <p:sldId id="451" r:id="rId191"/>
    <p:sldId id="449" r:id="rId192"/>
    <p:sldId id="431" r:id="rId193"/>
    <p:sldId id="432" r:id="rId194"/>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258">
          <p15:clr>
            <a:srgbClr val="A4A3A4"/>
          </p15:clr>
        </p15:guide>
        <p15:guide id="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DADAD"/>
    <a:srgbClr val="84B3A3"/>
    <a:srgbClr val="FFA347"/>
    <a:srgbClr val="E12A26"/>
    <a:srgbClr val="8FA498"/>
    <a:srgbClr val="C00000"/>
    <a:srgbClr val="A7B5BF"/>
    <a:srgbClr val="DCDEE0"/>
    <a:srgbClr val="CED1D4"/>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65" autoAdjust="0"/>
    <p:restoredTop sz="94460" autoAdjust="0"/>
  </p:normalViewPr>
  <p:slideViewPr>
    <p:cSldViewPr snapToGrid="0">
      <p:cViewPr varScale="1">
        <p:scale>
          <a:sx n="98" d="100"/>
          <a:sy n="98" d="100"/>
        </p:scale>
        <p:origin x="-1832" y="-120"/>
      </p:cViewPr>
      <p:guideLst>
        <p:guide orient="horz" pos="705"/>
        <p:guide pos="269"/>
      </p:guideLst>
    </p:cSldViewPr>
  </p:slideViewPr>
  <p:notesTextViewPr>
    <p:cViewPr>
      <p:scale>
        <a:sx n="100" d="100"/>
        <a:sy n="100" d="100"/>
      </p:scale>
      <p:origin x="0" y="0"/>
    </p:cViewPr>
  </p:notesTextViewPr>
  <p:sorterViewPr>
    <p:cViewPr>
      <p:scale>
        <a:sx n="100" d="100"/>
        <a:sy n="100" d="100"/>
      </p:scale>
      <p:origin x="0" y="32376"/>
    </p:cViewPr>
  </p:sorterViewPr>
  <p:gridSpacing cx="76200" cy="76200"/>
</p:viewPr>
</file>

<file path=ppt/_rels/presentation.xml.rels><?xml version="1.0" encoding="UTF-8" standalone="yes"?>
<Relationships xmlns="http://schemas.openxmlformats.org/package/2006/relationships"><Relationship Id="rId142" Type="http://schemas.openxmlformats.org/officeDocument/2006/relationships/slide" Target="slides/slide141.xml"/><Relationship Id="rId143" Type="http://schemas.openxmlformats.org/officeDocument/2006/relationships/slide" Target="slides/slide142.xml"/><Relationship Id="rId144" Type="http://schemas.openxmlformats.org/officeDocument/2006/relationships/slide" Target="slides/slide143.xml"/><Relationship Id="rId145" Type="http://schemas.openxmlformats.org/officeDocument/2006/relationships/slide" Target="slides/slide144.xml"/><Relationship Id="rId146" Type="http://schemas.openxmlformats.org/officeDocument/2006/relationships/slide" Target="slides/slide145.xml"/><Relationship Id="rId147" Type="http://schemas.openxmlformats.org/officeDocument/2006/relationships/slide" Target="slides/slide146.xml"/><Relationship Id="rId148" Type="http://schemas.openxmlformats.org/officeDocument/2006/relationships/slide" Target="slides/slide147.xml"/><Relationship Id="rId149" Type="http://schemas.openxmlformats.org/officeDocument/2006/relationships/slide" Target="slides/slide148.xml"/><Relationship Id="rId180" Type="http://schemas.openxmlformats.org/officeDocument/2006/relationships/slide" Target="slides/slide179.xml"/><Relationship Id="rId181" Type="http://schemas.openxmlformats.org/officeDocument/2006/relationships/slide" Target="slides/slide180.xml"/><Relationship Id="rId182" Type="http://schemas.openxmlformats.org/officeDocument/2006/relationships/slide" Target="slides/slide18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83" Type="http://schemas.openxmlformats.org/officeDocument/2006/relationships/slide" Target="slides/slide182.xml"/><Relationship Id="rId184" Type="http://schemas.openxmlformats.org/officeDocument/2006/relationships/slide" Target="slides/slide183.xml"/><Relationship Id="rId185" Type="http://schemas.openxmlformats.org/officeDocument/2006/relationships/slide" Target="slides/slide184.xml"/><Relationship Id="rId186" Type="http://schemas.openxmlformats.org/officeDocument/2006/relationships/slide" Target="slides/slide185.xml"/><Relationship Id="rId187" Type="http://schemas.openxmlformats.org/officeDocument/2006/relationships/slide" Target="slides/slide186.xml"/><Relationship Id="rId188" Type="http://schemas.openxmlformats.org/officeDocument/2006/relationships/slide" Target="slides/slide187.xml"/><Relationship Id="rId189" Type="http://schemas.openxmlformats.org/officeDocument/2006/relationships/slide" Target="slides/slide18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150" Type="http://schemas.openxmlformats.org/officeDocument/2006/relationships/slide" Target="slides/slide149.xml"/><Relationship Id="rId151" Type="http://schemas.openxmlformats.org/officeDocument/2006/relationships/slide" Target="slides/slide150.xml"/><Relationship Id="rId152" Type="http://schemas.openxmlformats.org/officeDocument/2006/relationships/slide" Target="slides/slide15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53" Type="http://schemas.openxmlformats.org/officeDocument/2006/relationships/slide" Target="slides/slide152.xml"/><Relationship Id="rId154" Type="http://schemas.openxmlformats.org/officeDocument/2006/relationships/slide" Target="slides/slide153.xml"/><Relationship Id="rId155" Type="http://schemas.openxmlformats.org/officeDocument/2006/relationships/slide" Target="slides/slide154.xml"/><Relationship Id="rId156" Type="http://schemas.openxmlformats.org/officeDocument/2006/relationships/slide" Target="slides/slide155.xml"/><Relationship Id="rId157" Type="http://schemas.openxmlformats.org/officeDocument/2006/relationships/slide" Target="slides/slide156.xml"/><Relationship Id="rId158" Type="http://schemas.openxmlformats.org/officeDocument/2006/relationships/slide" Target="slides/slide157.xml"/><Relationship Id="rId159" Type="http://schemas.openxmlformats.org/officeDocument/2006/relationships/slide" Target="slides/slide158.xml"/><Relationship Id="rId190" Type="http://schemas.openxmlformats.org/officeDocument/2006/relationships/slide" Target="slides/slide189.xml"/><Relationship Id="rId191" Type="http://schemas.openxmlformats.org/officeDocument/2006/relationships/slide" Target="slides/slide190.xml"/><Relationship Id="rId192" Type="http://schemas.openxmlformats.org/officeDocument/2006/relationships/slide" Target="slides/slide19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93" Type="http://schemas.openxmlformats.org/officeDocument/2006/relationships/slide" Target="slides/slide192.xml"/><Relationship Id="rId194" Type="http://schemas.openxmlformats.org/officeDocument/2006/relationships/slide" Target="slides/slide193.xml"/><Relationship Id="rId195" Type="http://schemas.openxmlformats.org/officeDocument/2006/relationships/notesMaster" Target="notesMasters/notesMaster1.xml"/><Relationship Id="rId196" Type="http://schemas.openxmlformats.org/officeDocument/2006/relationships/printerSettings" Target="printerSettings/printerSettings1.bin"/><Relationship Id="rId197" Type="http://schemas.openxmlformats.org/officeDocument/2006/relationships/presProps" Target="presProps.xml"/><Relationship Id="rId198" Type="http://schemas.openxmlformats.org/officeDocument/2006/relationships/viewProps" Target="viewProps.xml"/><Relationship Id="rId199" Type="http://schemas.openxmlformats.org/officeDocument/2006/relationships/theme" Target="theme/theme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160" Type="http://schemas.openxmlformats.org/officeDocument/2006/relationships/slide" Target="slides/slide159.xml"/><Relationship Id="rId161" Type="http://schemas.openxmlformats.org/officeDocument/2006/relationships/slide" Target="slides/slide160.xml"/><Relationship Id="rId162" Type="http://schemas.openxmlformats.org/officeDocument/2006/relationships/slide" Target="slides/slide16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63" Type="http://schemas.openxmlformats.org/officeDocument/2006/relationships/slide" Target="slides/slide162.xml"/><Relationship Id="rId164" Type="http://schemas.openxmlformats.org/officeDocument/2006/relationships/slide" Target="slides/slide163.xml"/><Relationship Id="rId165" Type="http://schemas.openxmlformats.org/officeDocument/2006/relationships/slide" Target="slides/slide164.xml"/><Relationship Id="rId166" Type="http://schemas.openxmlformats.org/officeDocument/2006/relationships/slide" Target="slides/slide165.xml"/><Relationship Id="rId167" Type="http://schemas.openxmlformats.org/officeDocument/2006/relationships/slide" Target="slides/slide166.xml"/><Relationship Id="rId168" Type="http://schemas.openxmlformats.org/officeDocument/2006/relationships/slide" Target="slides/slide167.xml"/><Relationship Id="rId169" Type="http://schemas.openxmlformats.org/officeDocument/2006/relationships/slide" Target="slides/slide168.xml"/><Relationship Id="rId200"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170" Type="http://schemas.openxmlformats.org/officeDocument/2006/relationships/slide" Target="slides/slide169.xml"/><Relationship Id="rId171" Type="http://schemas.openxmlformats.org/officeDocument/2006/relationships/slide" Target="slides/slide170.xml"/><Relationship Id="rId172" Type="http://schemas.openxmlformats.org/officeDocument/2006/relationships/slide" Target="slides/slide171.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173" Type="http://schemas.openxmlformats.org/officeDocument/2006/relationships/slide" Target="slides/slide172.xml"/><Relationship Id="rId174" Type="http://schemas.openxmlformats.org/officeDocument/2006/relationships/slide" Target="slides/slide173.xml"/><Relationship Id="rId175" Type="http://schemas.openxmlformats.org/officeDocument/2006/relationships/slide" Target="slides/slide174.xml"/><Relationship Id="rId176" Type="http://schemas.openxmlformats.org/officeDocument/2006/relationships/slide" Target="slides/slide175.xml"/><Relationship Id="rId177" Type="http://schemas.openxmlformats.org/officeDocument/2006/relationships/slide" Target="slides/slide176.xml"/><Relationship Id="rId178" Type="http://schemas.openxmlformats.org/officeDocument/2006/relationships/slide" Target="slides/slide177.xml"/><Relationship Id="rId179" Type="http://schemas.openxmlformats.org/officeDocument/2006/relationships/slide" Target="slides/slide17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40" Type="http://schemas.openxmlformats.org/officeDocument/2006/relationships/slide" Target="slides/slide139.xml"/><Relationship Id="rId141" Type="http://schemas.openxmlformats.org/officeDocument/2006/relationships/slide" Target="slides/slide1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atin typeface="Arial" panose="020B0604020202020204" pitchFamily="34" charset="0"/>
              </a:defRPr>
            </a:lvl1pPr>
          </a:lstStyle>
          <a:p>
            <a:fld id="{428E8CFD-E410-4E42-A849-6C0D108DAA92}" type="datetimeFigureOut">
              <a:rPr lang="en-US" smtClean="0"/>
              <a:pPr/>
              <a:t>2/6/15</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atin typeface="Arial" panose="020B0604020202020204" pitchFamily="34" charset="0"/>
              </a:defRPr>
            </a:lvl1pPr>
          </a:lstStyle>
          <a:p>
            <a:fld id="{DB9A104F-2D1B-4F06-8D4B-8529C629C62B}" type="slidenum">
              <a:rPr lang="en-US" smtClean="0"/>
              <a:pPr/>
              <a:t>‹#›</a:t>
            </a:fld>
            <a:endParaRPr lang="en-US" dirty="0"/>
          </a:p>
        </p:txBody>
      </p:sp>
    </p:spTree>
    <p:extLst>
      <p:ext uri="{BB962C8B-B14F-4D97-AF65-F5344CB8AC3E}">
        <p14:creationId xmlns:p14="http://schemas.microsoft.com/office/powerpoint/2010/main" val="29528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0.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6.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6.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p:txBody>
          <a:bodyPr/>
          <a:lstStyle/>
          <a:p>
            <a:pPr>
              <a:defRPr/>
            </a:pPr>
            <a:fld id="{752C3ADD-CBE4-4329-8CEF-5AB0833B760F}" type="slidenum">
              <a:rPr lang="en-US" smtClean="0">
                <a:ea typeface="ＭＳ Ｐゴシック" pitchFamily="34" charset="-128"/>
              </a:rPr>
              <a:pPr>
                <a:defRPr/>
              </a:pPr>
              <a:t>1</a:t>
            </a:fld>
            <a:endParaRPr lang="en-US" dirty="0" smtClean="0">
              <a:ea typeface="ＭＳ Ｐゴシック" pitchFamily="34" charset="-128"/>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dirty="0" smtClean="0">
              <a:latin typeface="Arial" pitchFamily="34" charset="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150</a:t>
            </a:fld>
            <a:endParaRPr lang="en-US" sz="1100">
              <a:ea typeface="MS PGothic" charset="0"/>
              <a:cs typeface="MS PGothic"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153</a:t>
            </a:fld>
            <a:endParaRPr lang="en-US" sz="1100">
              <a:ea typeface="MS PGothic" charset="0"/>
              <a:cs typeface="MS PGothic"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157</a:t>
            </a:fld>
            <a:endParaRPr lang="en-US" sz="1100">
              <a:ea typeface="MS PGothic" charset="0"/>
              <a:cs typeface="MS PGothic"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160</a:t>
            </a:fld>
            <a:endParaRPr lang="en-US" sz="1100">
              <a:ea typeface="MS PGothic" charset="0"/>
              <a:cs typeface="MS PGothic"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164</a:t>
            </a:fld>
            <a:endParaRPr lang="en-US" sz="1100">
              <a:ea typeface="MS PGothic" charset="0"/>
              <a:cs typeface="MS PGothic"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168</a:t>
            </a:fld>
            <a:endParaRPr lang="en-US" sz="1100">
              <a:ea typeface="MS PGothic" charset="0"/>
              <a:cs typeface="MS PGothic"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171</a:t>
            </a:fld>
            <a:endParaRPr lang="en-US" sz="1100">
              <a:ea typeface="MS PGothic" charset="0"/>
              <a:cs typeface="MS PGothic"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176</a:t>
            </a:fld>
            <a:endParaRPr lang="en-US" sz="1100">
              <a:ea typeface="MS PGothic" charset="0"/>
              <a:cs typeface="MS PGothic"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179</a:t>
            </a:fld>
            <a:endParaRPr lang="en-US" sz="1100">
              <a:ea typeface="MS PGothic" charset="0"/>
              <a:cs typeface="MS PGothic"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182</a:t>
            </a:fld>
            <a:endParaRPr lang="en-US" sz="1100">
              <a:ea typeface="MS PGothic" charset="0"/>
              <a:cs typeface="MS PGothic"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54</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186</a:t>
            </a:fld>
            <a:endParaRPr lang="en-US" sz="1100">
              <a:ea typeface="MS PGothic" charset="0"/>
              <a:cs typeface="MS PGothic"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189</a:t>
            </a:fld>
            <a:endParaRPr lang="en-US" sz="1100">
              <a:ea typeface="MS PGothic" charset="0"/>
              <a:cs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3970785" y="8829381"/>
            <a:ext cx="3038049" cy="465449"/>
          </a:xfrm>
          <a:prstGeom prst="rect">
            <a:avLst/>
          </a:prstGeom>
        </p:spPr>
        <p:txBody>
          <a:bodyPr lIns="85083" tIns="42541" rIns="85083" bIns="42541"/>
          <a:lstStyle/>
          <a:p>
            <a:pPr>
              <a:defRPr/>
            </a:pPr>
            <a:fld id="{B33FE8EB-B2ED-4DD7-A5D1-1C5BB066F5A1}" type="slidenum">
              <a:rPr lang="en-US" smtClean="0"/>
              <a:pPr>
                <a:defRPr/>
              </a:pPr>
              <a:t>94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661FEF-6DE1-4A33-90BD-FE418CF16118}" type="slidenum">
              <a:rPr lang="en-US" smtClean="0"/>
              <a:pPr/>
              <a:t>119</a:t>
            </a:fld>
            <a:endParaRPr lang="en-US"/>
          </a:p>
        </p:txBody>
      </p:sp>
    </p:spTree>
    <p:extLst>
      <p:ext uri="{BB962C8B-B14F-4D97-AF65-F5344CB8AC3E}">
        <p14:creationId xmlns:p14="http://schemas.microsoft.com/office/powerpoint/2010/main" val="3138050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136</a:t>
            </a:fld>
            <a:endParaRPr lang="en-US" sz="1100">
              <a:ea typeface="MS PGothic" charset="0"/>
              <a:cs typeface="MS PGothic"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139</a:t>
            </a:fld>
            <a:endParaRPr lang="en-US" sz="1100">
              <a:ea typeface="MS PGothic" charset="0"/>
              <a:cs typeface="MS PGothic"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140</a:t>
            </a:fld>
            <a:endParaRPr lang="en-US" sz="1100">
              <a:ea typeface="MS PGothic" charset="0"/>
              <a:cs typeface="MS PGothic"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142</a:t>
            </a:fld>
            <a:endParaRPr lang="en-US" sz="1100">
              <a:ea typeface="MS PGothic" charset="0"/>
              <a:cs typeface="MS PGothic"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146</a:t>
            </a:fld>
            <a:endParaRPr lang="en-US" sz="1100">
              <a:ea typeface="MS PGothic" charset="0"/>
              <a:cs typeface="MS PGothic"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 Id="rId3"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48014" y="2968668"/>
            <a:ext cx="7772400" cy="786369"/>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48014" y="3836064"/>
            <a:ext cx="7781794" cy="360123"/>
          </a:xfrm>
        </p:spPr>
        <p:txBody>
          <a:bodyPr lIns="0" tIns="0"/>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48014" y="4208583"/>
            <a:ext cx="7791450" cy="225425"/>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p:nvSpPr>
        <p:spPr>
          <a:xfrm>
            <a:off x="455449" y="6542689"/>
            <a:ext cx="2408621" cy="215444"/>
          </a:xfrm>
          <a:prstGeom prst="rect">
            <a:avLst/>
          </a:prstGeom>
          <a:noFill/>
        </p:spPr>
        <p:txBody>
          <a:bodyPr wrap="square" rtlCol="0">
            <a:spAutoFit/>
          </a:bodyPr>
          <a:lstStyle/>
          <a:p>
            <a:r>
              <a:rPr lang="en-US" sz="800" dirty="0" smtClean="0"/>
              <a:t>© Copyright Fortinet</a:t>
            </a:r>
            <a:r>
              <a:rPr lang="en-US" sz="800" baseline="0" dirty="0" smtClean="0"/>
              <a:t> Inc. All rights reserved.</a:t>
            </a:r>
            <a:r>
              <a:rPr lang="en-US" sz="800" dirty="0" smtClean="0"/>
              <a:t> </a:t>
            </a:r>
            <a:endParaRPr lang="en-US" sz="800"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11757191"/>
      </p:ext>
    </p:extLst>
  </p:cSld>
  <p:clrMapOvr>
    <a:masterClrMapping/>
  </p:clrMapOvr>
  <p:transition xmlns:p14="http://schemas.microsoft.com/office/powerpoint/2010/mai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xmlns:p14="http://schemas.microsoft.com/office/powerpoint/2010/mai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0422748"/>
      </p:ext>
    </p:extLst>
  </p:cSld>
  <p:clrMapOvr>
    <a:masterClrMapping/>
  </p:clrMapOvr>
  <p:transition xmlns:p14="http://schemas.microsoft.com/office/powerpoint/2010/mai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Endin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5226"/>
            <a:ext cx="9144000" cy="685800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887288" y="3240395"/>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610472"/>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2245197086"/>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2_Blank Slide">
    <p:bg>
      <p:bgPr>
        <a:gradFill flip="none" rotWithShape="1">
          <a:gsLst>
            <a:gs pos="0">
              <a:srgbClr val="AEB6BC"/>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565575"/>
          </a:xfrm>
          <a:prstGeom prst="rect">
            <a:avLst/>
          </a:prstGeom>
        </p:spPr>
        <p:txBody>
          <a:bodyPr/>
          <a:lstStyle>
            <a:lvl1pPr>
              <a:defRPr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1269470"/>
            <a:ext cx="8229600" cy="4676775"/>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73920439"/>
      </p:ext>
    </p:extLst>
  </p:cSld>
  <p:clrMapOvr>
    <a:masterClrMapping/>
  </p:clrMapOvr>
  <p:transition xmlns:p14="http://schemas.microsoft.com/office/powerpoint/2010/main">
    <p:wipe dir="r"/>
  </p:transition>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565575"/>
          </a:xfrm>
          <a:prstGeom prst="rect">
            <a:avLst/>
          </a:prstGeom>
        </p:spPr>
        <p:txBody>
          <a:bodyPr>
            <a:normAutofit/>
          </a:bodyPr>
          <a:lstStyle>
            <a:lvl1pPr>
              <a:defRPr sz="2400"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1269470"/>
            <a:ext cx="8229600" cy="46767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40441817"/>
      </p:ext>
    </p:extLst>
  </p:cSld>
  <p:clrMapOvr>
    <a:masterClrMapping/>
  </p:clrMapOvr>
  <p:transition xmlns:p14="http://schemas.microsoft.com/office/powerpoint/2010/main">
    <p:wipe dir="r"/>
  </p:transition>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48014" y="2968668"/>
            <a:ext cx="7772400" cy="786369"/>
          </a:xfrm>
        </p:spPr>
        <p:txBody>
          <a:bodyPr lIns="0" bIns="0" anchor="b" anchorCtr="0"/>
          <a:lstStyle>
            <a:lvl1pPr>
              <a:defRPr sz="32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48014" y="3886200"/>
            <a:ext cx="7781794" cy="360123"/>
          </a:xfrm>
        </p:spPr>
        <p:txBody>
          <a:bodyPr lIns="0" tIns="0"/>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48014" y="4258719"/>
            <a:ext cx="7791450" cy="225425"/>
          </a:xfrm>
        </p:spPr>
        <p:txBody>
          <a:bodyPr lIns="0" tIns="0"/>
          <a:lstStyle>
            <a:lvl1pPr marL="0" indent="0">
              <a:buNone/>
              <a:defRPr sz="1600">
                <a:solidFill>
                  <a:schemeClr val="tx1"/>
                </a:solidFill>
              </a:defRPr>
            </a:lvl1pPr>
          </a:lstStyle>
          <a:p>
            <a:pPr lvl="0"/>
            <a:r>
              <a:rPr lang="en-US" dirty="0" smtClean="0"/>
              <a:t>Date</a:t>
            </a:r>
            <a:endParaRPr lang="en-US" dirty="0"/>
          </a:p>
        </p:txBody>
      </p:sp>
    </p:spTree>
    <p:extLst>
      <p:ext uri="{BB962C8B-B14F-4D97-AF65-F5344CB8AC3E}">
        <p14:creationId xmlns:p14="http://schemas.microsoft.com/office/powerpoint/2010/main" val="371175719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236538" y="6397625"/>
            <a:ext cx="8688387" cy="280988"/>
          </a:xfrm>
          <a:prstGeom prst="rect">
            <a:avLst/>
          </a:prstGeom>
        </p:spPr>
        <p:txBody>
          <a:bodyPr/>
          <a:lstStyle/>
          <a:p>
            <a:pPr>
              <a:defRPr/>
            </a:pPr>
            <a:fld id="{20F09666-BC09-45FF-9009-7393D9FB3242}" type="slidenum">
              <a:rPr lang="en-US" smtClean="0"/>
              <a:pPr>
                <a:defRPr/>
              </a:pPr>
              <a:t>‹#›</a:t>
            </a:fld>
            <a:endParaRPr lang="en-US" dirty="0"/>
          </a:p>
        </p:txBody>
      </p:sp>
      <p:sp>
        <p:nvSpPr>
          <p:cNvPr id="6" name="Title 5"/>
          <p:cNvSpPr>
            <a:spLocks noGrp="1"/>
          </p:cNvSpPr>
          <p:nvPr>
            <p:ph type="title"/>
          </p:nvPr>
        </p:nvSpPr>
        <p:spPr>
          <a:xfrm>
            <a:off x="225425" y="274638"/>
            <a:ext cx="6127750" cy="604837"/>
          </a:xfrm>
          <a:prstGeom prst="rect">
            <a:avLst/>
          </a:prstGeom>
        </p:spPr>
        <p:txBody>
          <a:bodyPr/>
          <a:lstStyle/>
          <a:p>
            <a:r>
              <a:rPr lang="en-US" smtClean="0"/>
              <a:t>Click to edit Master title style</a:t>
            </a:r>
            <a:endParaRPr lang="en-US"/>
          </a:p>
        </p:txBody>
      </p:sp>
      <p:sp>
        <p:nvSpPr>
          <p:cNvPr id="8" name="Text Placeholder 7"/>
          <p:cNvSpPr>
            <a:spLocks noGrp="1"/>
          </p:cNvSpPr>
          <p:nvPr>
            <p:ph type="body" sz="quarter" idx="11"/>
          </p:nvPr>
        </p:nvSpPr>
        <p:spPr>
          <a:xfrm>
            <a:off x="458596" y="1028095"/>
            <a:ext cx="8231833" cy="5269965"/>
          </a:xfrm>
          <a:prstGeom prst="rect">
            <a:avLst/>
          </a:prstGeom>
        </p:spPr>
        <p:txBody>
          <a:bodyPr/>
          <a:lstStyle>
            <a:lvl1pPr marL="173038" marR="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Char char="•"/>
              <a:tabLst/>
              <a:defRPr sz="2400"/>
            </a:lvl1pPr>
            <a:lvl2pPr marL="463550" marR="0" indent="-17621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2000"/>
            </a:lvl2pPr>
            <a:lvl3pPr marL="747713" marR="0" indent="-16986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3pPr>
            <a:lvl4pPr marL="1139825" marR="0"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4pPr>
            <a:lvl5pPr marL="1492250" marR="0"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5pPr>
          </a:lstStyle>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Char char="•"/>
              <a:tabLst/>
              <a:defRPr/>
            </a:pPr>
            <a:r>
              <a:rPr kumimoji="0" lang="en-US" sz="24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Click to edit Master text styles</a:t>
            </a:r>
          </a:p>
          <a:p>
            <a:pPr marL="463550" marR="0" lvl="1" indent="-17621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20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Second level</a:t>
            </a:r>
          </a:p>
          <a:p>
            <a:pPr marL="747713" marR="0" lvl="2" indent="-16986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18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Third level</a:t>
            </a:r>
          </a:p>
          <a:p>
            <a:pPr marL="1139825" marR="0" lvl="3"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18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Fourth level</a:t>
            </a:r>
          </a:p>
          <a:p>
            <a:pPr marL="1492250" marR="0" lvl="4"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18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Fifth level</a:t>
            </a:r>
            <a:endParaRPr kumimoji="0" lang="en-US" sz="1800" b="0" i="0" u="none" strike="noStrike" kern="0" cap="none" spc="0" normalizeH="0" baseline="0" noProof="0" dirty="0">
              <a:ln>
                <a:noFill/>
              </a:ln>
              <a:solidFill>
                <a:srgbClr val="1B232A"/>
              </a:solidFill>
              <a:effectLst/>
              <a:uLnTx/>
              <a:uFillTx/>
              <a:latin typeface="HelveticaNeue Condensed"/>
              <a:ea typeface="+mn-ea"/>
              <a:cs typeface="HelveticaNeue Condensed"/>
            </a:endParaRPr>
          </a:p>
        </p:txBody>
      </p:sp>
    </p:spTree>
    <p:extLst>
      <p:ext uri="{BB962C8B-B14F-4D97-AF65-F5344CB8AC3E}">
        <p14:creationId xmlns:p14="http://schemas.microsoft.com/office/powerpoint/2010/main" val="2908687063"/>
      </p:ext>
    </p:extLst>
  </p:cSld>
  <p:clrMapOvr>
    <a:masterClrMapping/>
  </p:clrMapOvr>
  <p:transition xmlns:p14="http://schemas.microsoft.com/office/powerpoint/2010/mai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6553200" y="6356350"/>
            <a:ext cx="2133600" cy="365125"/>
          </a:xfrm>
          <a:prstGeom prst="rect">
            <a:avLst/>
          </a:prstGeom>
        </p:spPr>
        <p:txBody>
          <a:bodyPr/>
          <a:lstStyle/>
          <a:p>
            <a:pPr>
              <a:defRPr/>
            </a:pPr>
            <a:fld id="{20F09666-BC09-45FF-9009-7393D9FB3242}" type="slidenum">
              <a:rPr lang="en-US" smtClean="0"/>
              <a:pPr>
                <a:defRPr/>
              </a:pPr>
              <a:t>‹#›</a:t>
            </a:fld>
            <a:endParaRPr lang="en-US" dirty="0"/>
          </a:p>
        </p:txBody>
      </p:sp>
      <p:sp>
        <p:nvSpPr>
          <p:cNvPr id="9" name="Title 8"/>
          <p:cNvSpPr>
            <a:spLocks noGrp="1"/>
          </p:cNvSpPr>
          <p:nvPr>
            <p:ph type="title"/>
          </p:nvPr>
        </p:nvSpPr>
        <p:spPr>
          <a:xfrm>
            <a:off x="457200" y="274638"/>
            <a:ext cx="8229600" cy="466211"/>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516270006"/>
      </p:ext>
    </p:extLst>
  </p:cSld>
  <p:clrMapOvr>
    <a:masterClrMapping/>
  </p:clrMapOvr>
  <p:transition xmlns:p14="http://schemas.microsoft.com/office/powerpoint/2010/mai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xmlns:p14="http://schemas.microsoft.com/office/powerpoint/2010/mai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Content,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602768"/>
            <a:ext cx="8128610" cy="452339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xmlns:p14="http://schemas.microsoft.com/office/powerpoint/2010/mai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hasCustomPrompt="1"/>
          </p:nvPr>
        </p:nvSpPr>
        <p:spPr>
          <a:xfrm>
            <a:off x="434641" y="1621627"/>
            <a:ext cx="7772400" cy="1202499"/>
          </a:xfrm>
        </p:spPr>
        <p:txBody>
          <a:bodyPr anchor="b" anchorCtr="0"/>
          <a:lstStyle>
            <a:lvl1pPr algn="l">
              <a:defRPr sz="3200" b="0" cap="none">
                <a:solidFill>
                  <a:srgbClr val="DC291E"/>
                </a:solidFil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434641" y="2884363"/>
            <a:ext cx="7772400" cy="786204"/>
          </a:xfrm>
        </p:spPr>
        <p:txBody>
          <a:bodyPr anchor="t" anchorCtr="0"/>
          <a:lstStyle>
            <a:lvl1pPr marL="0" indent="0" algn="l">
              <a:buNone/>
              <a:defRPr sz="2000"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Section Subhead</a:t>
            </a:r>
          </a:p>
        </p:txBody>
      </p:sp>
    </p:spTree>
    <p:extLst>
      <p:ext uri="{BB962C8B-B14F-4D97-AF65-F5344CB8AC3E}">
        <p14:creationId xmlns:p14="http://schemas.microsoft.com/office/powerpoint/2010/main" val="3155877323"/>
      </p:ext>
    </p:extLst>
  </p:cSld>
  <p:clrMapOvr>
    <a:masterClrMapping/>
  </p:clrMapOvr>
  <p:transition xmlns:p14="http://schemas.microsoft.com/office/powerpoint/2010/mai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65130"/>
            <a:ext cx="4038600" cy="4861033"/>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265130"/>
            <a:ext cx="4038600" cy="4861033"/>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xmlns:p14="http://schemas.microsoft.com/office/powerpoint/2010/mai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2768"/>
            <a:ext cx="4038600" cy="4523395"/>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2768"/>
            <a:ext cx="4038600" cy="4523395"/>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xmlns:p14="http://schemas.microsoft.com/office/powerpoint/2010/mai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265130"/>
            <a:ext cx="4040188"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904892"/>
            <a:ext cx="4040188" cy="4221271"/>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265130"/>
            <a:ext cx="4041775"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904892"/>
            <a:ext cx="4041775" cy="4221271"/>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xmlns:p14="http://schemas.microsoft.com/office/powerpoint/2010/mai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02768"/>
            <a:ext cx="4040188"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242530"/>
            <a:ext cx="4040188" cy="3883633"/>
          </a:xfrm>
        </p:spPr>
        <p:txBody>
          <a:bodyPr/>
          <a:lstStyle>
            <a:lvl1pPr>
              <a:defRPr sz="2100"/>
            </a:lvl1pPr>
            <a:lvl2pPr>
              <a:defRPr sz="1700"/>
            </a:lvl2pPr>
            <a:lvl3pPr>
              <a:defRPr sz="15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602768"/>
            <a:ext cx="4041775"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242530"/>
            <a:ext cx="4041775" cy="3883633"/>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xmlns:p14="http://schemas.microsoft.com/office/powerpoint/2010/mai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440447571"/>
      </p:ext>
    </p:extLst>
  </p:cSld>
  <p:clrMapOvr>
    <a:masterClrMapping/>
  </p:clrMapOvr>
  <p:transition xmlns:p14="http://schemas.microsoft.com/office/powerpoint/2010/main" spd="slow">
    <p:wip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1.jpe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8" name="Text Box 40"/>
          <p:cNvSpPr txBox="1">
            <a:spLocks noChangeArrowheads="1"/>
          </p:cNvSpPr>
          <p:nvPr/>
        </p:nvSpPr>
        <p:spPr bwMode="auto">
          <a:xfrm>
            <a:off x="8585810" y="6526698"/>
            <a:ext cx="325730" cy="230832"/>
          </a:xfrm>
          <a:prstGeom prst="rect">
            <a:avLst/>
          </a:prstGeom>
          <a:noFill/>
          <a:ln w="12700">
            <a:noFill/>
            <a:miter lim="800000"/>
            <a:headEnd/>
            <a:tailEnd/>
          </a:ln>
          <a:effectLst/>
        </p:spPr>
        <p:txBody>
          <a:bodyPr wrap="none"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a:t>
            </a:fld>
            <a:endParaRPr lang="en-US" sz="900" dirty="0">
              <a:solidFill>
                <a:schemeClr val="bg1">
                  <a:lumMod val="65000"/>
                </a:schemeClr>
              </a:solidFill>
              <a:latin typeface="+mj-lt"/>
            </a:endParaRPr>
          </a:p>
        </p:txBody>
      </p:sp>
      <p:sp>
        <p:nvSpPr>
          <p:cNvPr id="2" name="Title Placeholder 1"/>
          <p:cNvSpPr>
            <a:spLocks noGrp="1"/>
          </p:cNvSpPr>
          <p:nvPr>
            <p:ph type="title"/>
          </p:nvPr>
        </p:nvSpPr>
        <p:spPr>
          <a:xfrm>
            <a:off x="457200" y="26504"/>
            <a:ext cx="7893698" cy="864296"/>
          </a:xfrm>
          <a:prstGeom prst="rect">
            <a:avLst/>
          </a:prstGeom>
        </p:spPr>
        <p:txBody>
          <a:bodyPr vert="horz" lIns="91440" tIns="45720" rIns="91440" bIns="45720" rtlCol="0" anchor="ctr"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265130"/>
            <a:ext cx="8128610" cy="4861034"/>
          </a:xfrm>
          <a:prstGeom prst="rect">
            <a:avLst/>
          </a:prstGeom>
        </p:spPr>
        <p:txBody>
          <a:bodyPr vert="horz" lIns="91440" tIns="45720" rIns="91440" bIns="4572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7010612"/>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667" r:id="rId16"/>
    <p:sldLayoutId id="2147483683" r:id="rId17"/>
    <p:sldLayoutId id="2147483685" r:id="rId18"/>
  </p:sldLayoutIdLst>
  <p:transition xmlns:p14="http://schemas.microsoft.com/office/powerpoint/2010/main" spd="slow">
    <p:wipe/>
  </p:transition>
  <p:timing>
    <p:tnLst>
      <p:par>
        <p:cTn xmlns:p14="http://schemas.microsoft.com/office/powerpoint/2010/main" id="1" dur="indefinite" restart="never" nodeType="tmRoot"/>
      </p:par>
    </p:tnLst>
  </p:timing>
  <p:txStyles>
    <p:titleStyle>
      <a:lvl1pPr algn="l" defTabSz="914400" rtl="0" eaLnBrk="1" latinLnBrk="0" hangingPunct="1">
        <a:lnSpc>
          <a:spcPct val="94000"/>
        </a:lnSpc>
        <a:spcBef>
          <a:spcPct val="0"/>
        </a:spcBef>
        <a:buNone/>
        <a:defRPr sz="2400" kern="1200">
          <a:solidFill>
            <a:schemeClr val="tx1"/>
          </a:solidFill>
          <a:latin typeface="+mj-lt"/>
          <a:ea typeface="+mj-ea"/>
          <a:cs typeface="+mj-cs"/>
        </a:defRPr>
      </a:lvl1pPr>
    </p:titleStyle>
    <p:bodyStyle>
      <a:lvl1pPr marL="169863" indent="-169863" algn="l" defTabSz="914400" rtl="0" eaLnBrk="1" latinLnBrk="0" hangingPunct="1">
        <a:lnSpc>
          <a:spcPct val="100000"/>
        </a:lnSpc>
        <a:spcBef>
          <a:spcPts val="900"/>
        </a:spcBef>
        <a:buClr>
          <a:srgbClr val="FF0000"/>
        </a:buClr>
        <a:buFont typeface="Wingdings" panose="05000000000000000000" pitchFamily="2" charset="2"/>
        <a:buChar char="§"/>
        <a:defRPr sz="2100" kern="1200">
          <a:solidFill>
            <a:schemeClr val="tx1"/>
          </a:solidFill>
          <a:latin typeface="+mn-lt"/>
          <a:ea typeface="+mn-ea"/>
          <a:cs typeface="+mn-cs"/>
        </a:defRPr>
      </a:lvl1pPr>
      <a:lvl2pPr marL="457200" indent="-169863" algn="l" defTabSz="914400" rtl="0" eaLnBrk="1" latinLnBrk="0" hangingPunct="1">
        <a:lnSpc>
          <a:spcPct val="100000"/>
        </a:lnSpc>
        <a:spcBef>
          <a:spcPts val="400"/>
        </a:spcBef>
        <a:buClr>
          <a:srgbClr val="FF0000"/>
        </a:buClr>
        <a:buFont typeface="Arial" panose="020B0604020202020204" pitchFamily="34" charset="0"/>
        <a:buChar char="»"/>
        <a:defRPr sz="1900" kern="1200">
          <a:solidFill>
            <a:schemeClr val="tx1"/>
          </a:solidFill>
          <a:latin typeface="+mn-lt"/>
          <a:ea typeface="+mn-ea"/>
          <a:cs typeface="+mn-cs"/>
        </a:defRPr>
      </a:lvl2pPr>
      <a:lvl3pPr marL="744538" indent="-169863" algn="l" defTabSz="914400" rtl="0" eaLnBrk="1" latinLnBrk="0" hangingPunct="1">
        <a:lnSpc>
          <a:spcPct val="100000"/>
        </a:lnSpc>
        <a:spcBef>
          <a:spcPts val="400"/>
        </a:spcBef>
        <a:buClr>
          <a:srgbClr val="FF0000"/>
        </a:buClr>
        <a:buFont typeface="Wingdings" panose="05000000000000000000" pitchFamily="2" charset="2"/>
        <a:buChar char="§"/>
        <a:defRPr sz="1700" kern="1200">
          <a:solidFill>
            <a:schemeClr val="tx1"/>
          </a:solidFill>
          <a:latin typeface="+mn-lt"/>
          <a:ea typeface="+mn-ea"/>
          <a:cs typeface="+mn-cs"/>
        </a:defRPr>
      </a:lvl3pPr>
      <a:lvl4pPr marL="1084263" indent="-169863" algn="l" defTabSz="914400" rtl="0" eaLnBrk="1" latinLnBrk="0" hangingPunct="1">
        <a:lnSpc>
          <a:spcPct val="100000"/>
        </a:lnSpc>
        <a:spcBef>
          <a:spcPts val="400"/>
        </a:spcBef>
        <a:buClr>
          <a:srgbClr val="FF0000"/>
        </a:buClr>
        <a:buFont typeface="Arial" panose="020B0604020202020204" pitchFamily="34" charset="0"/>
        <a:buChar char="»"/>
        <a:defRPr sz="1500" kern="1200">
          <a:solidFill>
            <a:schemeClr val="tx1"/>
          </a:solidFill>
          <a:latin typeface="+mn-lt"/>
          <a:ea typeface="+mn-ea"/>
          <a:cs typeface="+mn-cs"/>
        </a:defRPr>
      </a:lvl4pPr>
      <a:lvl5pPr marL="1371600" indent="-169863" algn="l" defTabSz="914400" rtl="0" eaLnBrk="1" latinLnBrk="0" hangingPunct="1">
        <a:lnSpc>
          <a:spcPct val="100000"/>
        </a:lnSpc>
        <a:spcBef>
          <a:spcPts val="400"/>
        </a:spcBef>
        <a:buClr>
          <a:srgbClr val="FF0000"/>
        </a:buClr>
        <a:buFont typeface="Wingdings" panose="05000000000000000000" pitchFamily="2" charset="2"/>
        <a:buChar char="§"/>
        <a:defRPr sz="13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66.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0.png"/><Relationship Id="rId3" Type="http://schemas.openxmlformats.org/officeDocument/2006/relationships/image" Target="../media/image261.png"/></Relationships>
</file>

<file path=ppt/slides/_rels/slide101.xml.rels><?xml version="1.0" encoding="UTF-8" standalone="yes"?>
<Relationships xmlns="http://schemas.openxmlformats.org/package/2006/relationships"><Relationship Id="rId3" Type="http://schemas.openxmlformats.org/officeDocument/2006/relationships/image" Target="../media/image263.png"/><Relationship Id="rId4" Type="http://schemas.openxmlformats.org/officeDocument/2006/relationships/image" Target="../media/image103.png"/><Relationship Id="rId1" Type="http://schemas.openxmlformats.org/officeDocument/2006/relationships/slideLayout" Target="../slideLayouts/slideLayout9.xml"/><Relationship Id="rId2" Type="http://schemas.openxmlformats.org/officeDocument/2006/relationships/image" Target="../media/image262.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4.png"/><Relationship Id="rId3" Type="http://schemas.openxmlformats.org/officeDocument/2006/relationships/image" Target="../media/image265.emf"/></Relationships>
</file>

<file path=ppt/slides/_rels/slide103.xml.rels><?xml version="1.0" encoding="UTF-8" standalone="yes"?>
<Relationships xmlns="http://schemas.openxmlformats.org/package/2006/relationships"><Relationship Id="rId3" Type="http://schemas.openxmlformats.org/officeDocument/2006/relationships/image" Target="../media/image103.png"/><Relationship Id="rId4" Type="http://schemas.openxmlformats.org/officeDocument/2006/relationships/image" Target="../media/image265.emf"/><Relationship Id="rId1" Type="http://schemas.openxmlformats.org/officeDocument/2006/relationships/slideLayout" Target="../slideLayouts/slideLayout9.xml"/><Relationship Id="rId2" Type="http://schemas.openxmlformats.org/officeDocument/2006/relationships/image" Target="../media/image264.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6.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6.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03.png"/><Relationship Id="rId3" Type="http://schemas.openxmlformats.org/officeDocument/2006/relationships/image" Target="../media/image264.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7.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8.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03.png"/><Relationship Id="rId3" Type="http://schemas.openxmlformats.org/officeDocument/2006/relationships/image" Target="../media/image269.png"/></Relationships>
</file>

<file path=ppt/slides/_rels/slide11.xml.rels><?xml version="1.0" encoding="UTF-8" standalone="yes"?>
<Relationships xmlns="http://schemas.openxmlformats.org/package/2006/relationships"><Relationship Id="rId3" Type="http://schemas.openxmlformats.org/officeDocument/2006/relationships/image" Target="../media/image68.png"/><Relationship Id="rId4" Type="http://schemas.openxmlformats.org/officeDocument/2006/relationships/image" Target="../media/image69.png"/><Relationship Id="rId5" Type="http://schemas.openxmlformats.org/officeDocument/2006/relationships/image" Target="../media/image70.png"/><Relationship Id="rId6" Type="http://schemas.openxmlformats.org/officeDocument/2006/relationships/image" Target="../media/image71.png"/><Relationship Id="rId1" Type="http://schemas.openxmlformats.org/officeDocument/2006/relationships/slideLayout" Target="../slideLayouts/slideLayout2.xml"/><Relationship Id="rId2" Type="http://schemas.openxmlformats.org/officeDocument/2006/relationships/image" Target="../media/image67.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03.png"/><Relationship Id="rId3" Type="http://schemas.openxmlformats.org/officeDocument/2006/relationships/image" Target="../media/image270.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71.png"/><Relationship Id="rId3" Type="http://schemas.openxmlformats.org/officeDocument/2006/relationships/image" Target="../media/image272.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4.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4.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4.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73.png"/></Relationships>
</file>

<file path=ppt/slides/_rels/slide118.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275.png"/><Relationship Id="rId5" Type="http://schemas.openxmlformats.org/officeDocument/2006/relationships/image" Target="../media/image276.png"/><Relationship Id="rId6" Type="http://schemas.openxmlformats.org/officeDocument/2006/relationships/image" Target="../media/image277.png"/><Relationship Id="rId7" Type="http://schemas.openxmlformats.org/officeDocument/2006/relationships/image" Target="../media/image278.png"/><Relationship Id="rId8" Type="http://schemas.openxmlformats.org/officeDocument/2006/relationships/image" Target="../media/image279.png"/><Relationship Id="rId9" Type="http://schemas.openxmlformats.org/officeDocument/2006/relationships/image" Target="../media/image280.png"/><Relationship Id="rId10" Type="http://schemas.openxmlformats.org/officeDocument/2006/relationships/image" Target="../media/image273.png"/><Relationship Id="rId1" Type="http://schemas.openxmlformats.org/officeDocument/2006/relationships/slideLayout" Target="../slideLayouts/slideLayout9.xml"/><Relationship Id="rId2" Type="http://schemas.openxmlformats.org/officeDocument/2006/relationships/image" Target="../media/image274.jpeg"/></Relationships>
</file>

<file path=ppt/slides/_rels/slide119.xml.rels><?xml version="1.0" encoding="UTF-8" standalone="yes"?>
<Relationships xmlns="http://schemas.openxmlformats.org/package/2006/relationships"><Relationship Id="rId3" Type="http://schemas.openxmlformats.org/officeDocument/2006/relationships/image" Target="../media/image225.png"/><Relationship Id="rId4" Type="http://schemas.openxmlformats.org/officeDocument/2006/relationships/image" Target="../media/image22.png"/><Relationship Id="rId1" Type="http://schemas.openxmlformats.org/officeDocument/2006/relationships/slideLayout" Target="../slideLayouts/slideLayout9.xml"/><Relationship Id="rId2" Type="http://schemas.openxmlformats.org/officeDocument/2006/relationships/notesSlide" Target="../notesSlides/notesSlide4.xml"/></Relationships>
</file>

<file path=ppt/slides/_rels/slide12.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7" Type="http://schemas.openxmlformats.org/officeDocument/2006/relationships/image" Target="../media/image77.png"/><Relationship Id="rId8" Type="http://schemas.openxmlformats.org/officeDocument/2006/relationships/image" Target="../media/image41.png"/><Relationship Id="rId1" Type="http://schemas.openxmlformats.org/officeDocument/2006/relationships/slideLayout" Target="../slideLayouts/slideLayout9.xml"/><Relationship Id="rId2" Type="http://schemas.openxmlformats.org/officeDocument/2006/relationships/image" Target="../media/image72.png"/></Relationships>
</file>

<file path=ppt/slides/_rels/slide120.xml.rels><?xml version="1.0" encoding="UTF-8" standalone="yes"?>
<Relationships xmlns="http://schemas.openxmlformats.org/package/2006/relationships"><Relationship Id="rId3" Type="http://schemas.openxmlformats.org/officeDocument/2006/relationships/image" Target="../media/image281.jpeg"/><Relationship Id="rId4" Type="http://schemas.openxmlformats.org/officeDocument/2006/relationships/image" Target="../media/image282.png"/><Relationship Id="rId1" Type="http://schemas.openxmlformats.org/officeDocument/2006/relationships/slideLayout" Target="../slideLayouts/slideLayout2.xml"/><Relationship Id="rId2" Type="http://schemas.openxmlformats.org/officeDocument/2006/relationships/image" Target="../media/image78.png"/></Relationships>
</file>

<file path=ppt/slides/_rels/slide121.xml.rels><?xml version="1.0" encoding="UTF-8" standalone="yes"?>
<Relationships xmlns="http://schemas.openxmlformats.org/package/2006/relationships"><Relationship Id="rId3" Type="http://schemas.openxmlformats.org/officeDocument/2006/relationships/image" Target="../media/image284.png"/><Relationship Id="rId4" Type="http://schemas.openxmlformats.org/officeDocument/2006/relationships/image" Target="../media/image78.png"/><Relationship Id="rId1" Type="http://schemas.openxmlformats.org/officeDocument/2006/relationships/slideLayout" Target="../slideLayouts/slideLayout2.xml"/><Relationship Id="rId2" Type="http://schemas.openxmlformats.org/officeDocument/2006/relationships/image" Target="../media/image283.png"/></Relationships>
</file>

<file path=ppt/slides/_rels/slide122.xml.rels><?xml version="1.0" encoding="UTF-8" standalone="yes"?>
<Relationships xmlns="http://schemas.openxmlformats.org/package/2006/relationships"><Relationship Id="rId3" Type="http://schemas.openxmlformats.org/officeDocument/2006/relationships/image" Target="../media/image285.png"/><Relationship Id="rId4" Type="http://schemas.openxmlformats.org/officeDocument/2006/relationships/image" Target="../media/image78.png"/><Relationship Id="rId5" Type="http://schemas.openxmlformats.org/officeDocument/2006/relationships/image" Target="../media/image286.png"/><Relationship Id="rId1" Type="http://schemas.openxmlformats.org/officeDocument/2006/relationships/slideLayout" Target="../slideLayouts/slideLayout2.xml"/><Relationship Id="rId2" Type="http://schemas.openxmlformats.org/officeDocument/2006/relationships/image" Target="../media/image283.png"/></Relationships>
</file>

<file path=ppt/slides/_rels/slide123.xml.rels><?xml version="1.0" encoding="UTF-8" standalone="yes"?>
<Relationships xmlns="http://schemas.openxmlformats.org/package/2006/relationships"><Relationship Id="rId3" Type="http://schemas.openxmlformats.org/officeDocument/2006/relationships/image" Target="../media/image283.png"/><Relationship Id="rId4" Type="http://schemas.openxmlformats.org/officeDocument/2006/relationships/image" Target="../media/image288.png"/><Relationship Id="rId5" Type="http://schemas.openxmlformats.org/officeDocument/2006/relationships/image" Target="../media/image285.png"/><Relationship Id="rId1" Type="http://schemas.openxmlformats.org/officeDocument/2006/relationships/slideLayout" Target="../slideLayouts/slideLayout2.xml"/><Relationship Id="rId2" Type="http://schemas.openxmlformats.org/officeDocument/2006/relationships/image" Target="../media/image287.png"/></Relationships>
</file>

<file path=ppt/slides/_rels/slide124.xml.rels><?xml version="1.0" encoding="UTF-8" standalone="yes"?>
<Relationships xmlns="http://schemas.openxmlformats.org/package/2006/relationships"><Relationship Id="rId3" Type="http://schemas.openxmlformats.org/officeDocument/2006/relationships/image" Target="../media/image288.png"/><Relationship Id="rId4" Type="http://schemas.openxmlformats.org/officeDocument/2006/relationships/image" Target="../media/image285.png"/><Relationship Id="rId5" Type="http://schemas.openxmlformats.org/officeDocument/2006/relationships/image" Target="../media/image98.png"/><Relationship Id="rId6" Type="http://schemas.openxmlformats.org/officeDocument/2006/relationships/image" Target="../media/image289.png"/><Relationship Id="rId1" Type="http://schemas.openxmlformats.org/officeDocument/2006/relationships/slideLayout" Target="../slideLayouts/slideLayout2.xml"/><Relationship Id="rId2" Type="http://schemas.openxmlformats.org/officeDocument/2006/relationships/image" Target="../media/image283.png"/></Relationships>
</file>

<file path=ppt/slides/_rels/slide125.xml.rels><?xml version="1.0" encoding="UTF-8" standalone="yes"?>
<Relationships xmlns="http://schemas.openxmlformats.org/package/2006/relationships"><Relationship Id="rId3" Type="http://schemas.openxmlformats.org/officeDocument/2006/relationships/image" Target="../media/image288.png"/><Relationship Id="rId4" Type="http://schemas.openxmlformats.org/officeDocument/2006/relationships/image" Target="../media/image285.png"/><Relationship Id="rId5" Type="http://schemas.openxmlformats.org/officeDocument/2006/relationships/image" Target="../media/image290.png"/><Relationship Id="rId1" Type="http://schemas.openxmlformats.org/officeDocument/2006/relationships/slideLayout" Target="../slideLayouts/slideLayout2.xml"/><Relationship Id="rId2" Type="http://schemas.openxmlformats.org/officeDocument/2006/relationships/image" Target="../media/image283.png"/></Relationships>
</file>

<file path=ppt/slides/_rels/slide126.xml.rels><?xml version="1.0" encoding="UTF-8" standalone="yes"?>
<Relationships xmlns="http://schemas.openxmlformats.org/package/2006/relationships"><Relationship Id="rId3" Type="http://schemas.openxmlformats.org/officeDocument/2006/relationships/image" Target="../media/image288.png"/><Relationship Id="rId4" Type="http://schemas.openxmlformats.org/officeDocument/2006/relationships/image" Target="../media/image285.png"/><Relationship Id="rId5" Type="http://schemas.openxmlformats.org/officeDocument/2006/relationships/image" Target="../media/image291.png"/><Relationship Id="rId6" Type="http://schemas.openxmlformats.org/officeDocument/2006/relationships/image" Target="../media/image98.png"/><Relationship Id="rId1" Type="http://schemas.openxmlformats.org/officeDocument/2006/relationships/slideLayout" Target="../slideLayouts/slideLayout2.xml"/><Relationship Id="rId2" Type="http://schemas.openxmlformats.org/officeDocument/2006/relationships/image" Target="../media/image283.png"/></Relationships>
</file>

<file path=ppt/slides/_rels/slide127.xml.rels><?xml version="1.0" encoding="UTF-8" standalone="yes"?>
<Relationships xmlns="http://schemas.openxmlformats.org/package/2006/relationships"><Relationship Id="rId3" Type="http://schemas.openxmlformats.org/officeDocument/2006/relationships/image" Target="../media/image288.png"/><Relationship Id="rId4" Type="http://schemas.openxmlformats.org/officeDocument/2006/relationships/image" Target="../media/image285.png"/><Relationship Id="rId5" Type="http://schemas.openxmlformats.org/officeDocument/2006/relationships/image" Target="../media/image293.jpeg"/><Relationship Id="rId1" Type="http://schemas.openxmlformats.org/officeDocument/2006/relationships/slideLayout" Target="../slideLayouts/slideLayout2.xml"/><Relationship Id="rId2" Type="http://schemas.openxmlformats.org/officeDocument/2006/relationships/image" Target="../media/image292.jpe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8.png"/><Relationship Id="rId3" Type="http://schemas.openxmlformats.org/officeDocument/2006/relationships/image" Target="../media/image294.png"/></Relationships>
</file>

<file path=ppt/slides/_rels/slide129.xml.rels><?xml version="1.0" encoding="UTF-8" standalone="yes"?>
<Relationships xmlns="http://schemas.openxmlformats.org/package/2006/relationships"><Relationship Id="rId3" Type="http://schemas.openxmlformats.org/officeDocument/2006/relationships/image" Target="../media/image295.png"/><Relationship Id="rId4" Type="http://schemas.openxmlformats.org/officeDocument/2006/relationships/image" Target="../media/image176.png"/><Relationship Id="rId1" Type="http://schemas.openxmlformats.org/officeDocument/2006/relationships/slideLayout" Target="../slideLayouts/slideLayout2.xml"/><Relationship Id="rId2" Type="http://schemas.openxmlformats.org/officeDocument/2006/relationships/image" Target="../media/image28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296.png"/><Relationship Id="rId4" Type="http://schemas.openxmlformats.org/officeDocument/2006/relationships/image" Target="../media/image176.png"/><Relationship Id="rId1" Type="http://schemas.openxmlformats.org/officeDocument/2006/relationships/slideLayout" Target="../slideLayouts/slideLayout2.xml"/><Relationship Id="rId2" Type="http://schemas.openxmlformats.org/officeDocument/2006/relationships/image" Target="../media/image288.png"/></Relationships>
</file>

<file path=ppt/slides/_rels/slide131.xml.rels><?xml version="1.0" encoding="UTF-8" standalone="yes"?>
<Relationships xmlns="http://schemas.openxmlformats.org/package/2006/relationships"><Relationship Id="rId3" Type="http://schemas.openxmlformats.org/officeDocument/2006/relationships/image" Target="../media/image297.png"/><Relationship Id="rId4" Type="http://schemas.openxmlformats.org/officeDocument/2006/relationships/image" Target="../media/image176.png"/><Relationship Id="rId1" Type="http://schemas.openxmlformats.org/officeDocument/2006/relationships/slideLayout" Target="../slideLayouts/slideLayout2.xml"/><Relationship Id="rId2" Type="http://schemas.openxmlformats.org/officeDocument/2006/relationships/image" Target="../media/image288.pn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98.png"/></Relationships>
</file>

<file path=ppt/slides/_rels/slide136.xml.rels><?xml version="1.0" encoding="UTF-8" standalone="yes"?>
<Relationships xmlns="http://schemas.openxmlformats.org/package/2006/relationships"><Relationship Id="rId3" Type="http://schemas.openxmlformats.org/officeDocument/2006/relationships/image" Target="../media/image299.png"/><Relationship Id="rId4" Type="http://schemas.openxmlformats.org/officeDocument/2006/relationships/image" Target="../media/image300.png"/><Relationship Id="rId5" Type="http://schemas.microsoft.com/office/2007/relationships/hdphoto" Target="../media/hdphoto4.wdp"/><Relationship Id="rId6" Type="http://schemas.openxmlformats.org/officeDocument/2006/relationships/image" Target="../media/image298.png"/><Relationship Id="rId1" Type="http://schemas.openxmlformats.org/officeDocument/2006/relationships/slideLayout" Target="../slideLayouts/slideLayout9.xml"/><Relationship Id="rId2" Type="http://schemas.openxmlformats.org/officeDocument/2006/relationships/notesSlide" Target="../notesSlides/notesSlide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01.png"/></Relationships>
</file>

<file path=ppt/slides/_rels/slide139.xml.rels><?xml version="1.0" encoding="UTF-8" standalone="yes"?>
<Relationships xmlns="http://schemas.openxmlformats.org/package/2006/relationships"><Relationship Id="rId3" Type="http://schemas.openxmlformats.org/officeDocument/2006/relationships/image" Target="../media/image302.png"/><Relationship Id="rId4" Type="http://schemas.openxmlformats.org/officeDocument/2006/relationships/image" Target="../media/image301.png"/><Relationship Id="rId1" Type="http://schemas.openxmlformats.org/officeDocument/2006/relationships/slideLayout" Target="../slideLayouts/slideLayout9.xml"/><Relationship Id="rId2" Type="http://schemas.openxmlformats.org/officeDocument/2006/relationships/notesSlide" Target="../notesSlides/notesSlide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0.xml.rels><?xml version="1.0" encoding="UTF-8" standalone="yes"?>
<Relationships xmlns="http://schemas.openxmlformats.org/package/2006/relationships"><Relationship Id="rId3" Type="http://schemas.openxmlformats.org/officeDocument/2006/relationships/image" Target="../media/image303.png"/><Relationship Id="rId4" Type="http://schemas.openxmlformats.org/officeDocument/2006/relationships/image" Target="../media/image301.png"/><Relationship Id="rId1" Type="http://schemas.openxmlformats.org/officeDocument/2006/relationships/slideLayout" Target="../slideLayouts/slideLayout9.xml"/><Relationship Id="rId2" Type="http://schemas.openxmlformats.org/officeDocument/2006/relationships/notesSlide" Target="../notesSlides/notesSlide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04.png"/></Relationships>
</file>

<file path=ppt/slides/_rels/slide142.xml.rels><?xml version="1.0" encoding="UTF-8" standalone="yes"?>
<Relationships xmlns="http://schemas.openxmlformats.org/package/2006/relationships"><Relationship Id="rId3" Type="http://schemas.openxmlformats.org/officeDocument/2006/relationships/image" Target="../media/image305.png"/><Relationship Id="rId4" Type="http://schemas.openxmlformats.org/officeDocument/2006/relationships/image" Target="../media/image306.png"/><Relationship Id="rId5" Type="http://schemas.openxmlformats.org/officeDocument/2006/relationships/image" Target="../media/image304.png"/><Relationship Id="rId1" Type="http://schemas.openxmlformats.org/officeDocument/2006/relationships/slideLayout" Target="../slideLayouts/slideLayout9.xml"/><Relationship Id="rId2" Type="http://schemas.openxmlformats.org/officeDocument/2006/relationships/notesSlide" Target="../notesSlides/notesSlide8.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07.png"/></Relationships>
</file>

<file path=ppt/slides/_rels/slide146.xml.rels><?xml version="1.0" encoding="UTF-8" standalone="yes"?>
<Relationships xmlns="http://schemas.openxmlformats.org/package/2006/relationships"><Relationship Id="rId3" Type="http://schemas.openxmlformats.org/officeDocument/2006/relationships/image" Target="../media/image308.png"/><Relationship Id="rId4" Type="http://schemas.openxmlformats.org/officeDocument/2006/relationships/image" Target="../media/image309.png"/><Relationship Id="rId5" Type="http://schemas.openxmlformats.org/officeDocument/2006/relationships/image" Target="../media/image310.png"/><Relationship Id="rId6" Type="http://schemas.openxmlformats.org/officeDocument/2006/relationships/image" Target="../media/image307.png"/><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312.png"/><Relationship Id="rId5" Type="http://schemas.openxmlformats.org/officeDocument/2006/relationships/image" Target="../media/image36.png"/><Relationship Id="rId6" Type="http://schemas.openxmlformats.org/officeDocument/2006/relationships/image" Target="../media/image14.png"/><Relationship Id="rId7" Type="http://schemas.openxmlformats.org/officeDocument/2006/relationships/image" Target="../media/image313.png"/><Relationship Id="rId8" Type="http://schemas.openxmlformats.org/officeDocument/2006/relationships/image" Target="../media/image314.png"/><Relationship Id="rId9" Type="http://schemas.openxmlformats.org/officeDocument/2006/relationships/image" Target="../media/image315.png"/><Relationship Id="rId10" Type="http://schemas.openxmlformats.org/officeDocument/2006/relationships/image" Target="../media/image316.png"/><Relationship Id="rId11" Type="http://schemas.openxmlformats.org/officeDocument/2006/relationships/image" Target="../media/image311.png"/><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17.png"/></Relationships>
</file>

<file path=ppt/slides/_rels/slide153.xml.rels><?xml version="1.0" encoding="UTF-8" standalone="yes"?>
<Relationships xmlns="http://schemas.openxmlformats.org/package/2006/relationships"><Relationship Id="rId11" Type="http://schemas.openxmlformats.org/officeDocument/2006/relationships/image" Target="../media/image326.jpeg"/><Relationship Id="rId12" Type="http://schemas.openxmlformats.org/officeDocument/2006/relationships/image" Target="../media/image327.png"/><Relationship Id="rId13" Type="http://schemas.openxmlformats.org/officeDocument/2006/relationships/image" Target="../media/image38.png"/><Relationship Id="rId14" Type="http://schemas.openxmlformats.org/officeDocument/2006/relationships/image" Target="../media/image72.png"/><Relationship Id="rId15" Type="http://schemas.openxmlformats.org/officeDocument/2006/relationships/image" Target="../media/image317.png"/><Relationship Id="rId1" Type="http://schemas.openxmlformats.org/officeDocument/2006/relationships/slideLayout" Target="../slideLayouts/slideLayout9.xml"/><Relationship Id="rId2" Type="http://schemas.openxmlformats.org/officeDocument/2006/relationships/notesSlide" Target="../notesSlides/notesSlide11.xml"/><Relationship Id="rId3" Type="http://schemas.openxmlformats.org/officeDocument/2006/relationships/image" Target="../media/image318.png"/><Relationship Id="rId4" Type="http://schemas.openxmlformats.org/officeDocument/2006/relationships/image" Target="../media/image319.png"/><Relationship Id="rId5" Type="http://schemas.openxmlformats.org/officeDocument/2006/relationships/image" Target="../media/image320.png"/><Relationship Id="rId6" Type="http://schemas.openxmlformats.org/officeDocument/2006/relationships/image" Target="../media/image321.png"/><Relationship Id="rId7" Type="http://schemas.openxmlformats.org/officeDocument/2006/relationships/image" Target="../media/image322.png"/><Relationship Id="rId8" Type="http://schemas.openxmlformats.org/officeDocument/2006/relationships/image" Target="../media/image323.png"/><Relationship Id="rId9" Type="http://schemas.openxmlformats.org/officeDocument/2006/relationships/image" Target="../media/image324.png"/><Relationship Id="rId10" Type="http://schemas.openxmlformats.org/officeDocument/2006/relationships/image" Target="../media/image325.png"/></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28.png"/></Relationships>
</file>

<file path=ppt/slides/_rels/slide157.xml.rels><?xml version="1.0" encoding="UTF-8" standalone="yes"?>
<Relationships xmlns="http://schemas.openxmlformats.org/package/2006/relationships"><Relationship Id="rId3" Type="http://schemas.openxmlformats.org/officeDocument/2006/relationships/image" Target="../media/image329.png"/><Relationship Id="rId4" Type="http://schemas.openxmlformats.org/officeDocument/2006/relationships/image" Target="../media/image330.png"/><Relationship Id="rId5" Type="http://schemas.openxmlformats.org/officeDocument/2006/relationships/image" Target="../media/image331.png"/><Relationship Id="rId6" Type="http://schemas.openxmlformats.org/officeDocument/2006/relationships/image" Target="../media/image332.png"/><Relationship Id="rId7" Type="http://schemas.openxmlformats.org/officeDocument/2006/relationships/image" Target="../media/image24.png"/><Relationship Id="rId8" Type="http://schemas.openxmlformats.org/officeDocument/2006/relationships/image" Target="../media/image323.png"/><Relationship Id="rId9" Type="http://schemas.openxmlformats.org/officeDocument/2006/relationships/image" Target="../media/image72.png"/><Relationship Id="rId10" Type="http://schemas.openxmlformats.org/officeDocument/2006/relationships/image" Target="../media/image328.png"/><Relationship Id="rId1" Type="http://schemas.openxmlformats.org/officeDocument/2006/relationships/slideLayout" Target="../slideLayouts/slideLayout9.xml"/><Relationship Id="rId2" Type="http://schemas.openxmlformats.org/officeDocument/2006/relationships/notesSlide" Target="../notesSlides/notesSlide1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33.png"/></Relationships>
</file>

<file path=ppt/slides/_rels/slide16.xml.rels><?xml version="1.0" encoding="UTF-8" standalone="yes"?>
<Relationships xmlns="http://schemas.openxmlformats.org/package/2006/relationships"><Relationship Id="rId3" Type="http://schemas.openxmlformats.org/officeDocument/2006/relationships/image" Target="../media/image79.png"/><Relationship Id="rId4" Type="http://schemas.openxmlformats.org/officeDocument/2006/relationships/image" Target="../media/image80.png"/><Relationship Id="rId5" Type="http://schemas.openxmlformats.org/officeDocument/2006/relationships/image" Target="../media/image81.png"/><Relationship Id="rId6" Type="http://schemas.openxmlformats.org/officeDocument/2006/relationships/image" Target="../media/image82.png"/><Relationship Id="rId7" Type="http://schemas.openxmlformats.org/officeDocument/2006/relationships/image" Target="../media/image83.png"/><Relationship Id="rId1" Type="http://schemas.openxmlformats.org/officeDocument/2006/relationships/slideLayout" Target="../slideLayouts/slideLayout9.xml"/><Relationship Id="rId2" Type="http://schemas.openxmlformats.org/officeDocument/2006/relationships/image" Target="../media/image78.png"/></Relationships>
</file>

<file path=ppt/slides/_rels/slide160.xml.rels><?xml version="1.0" encoding="UTF-8" standalone="yes"?>
<Relationships xmlns="http://schemas.openxmlformats.org/package/2006/relationships"><Relationship Id="rId11" Type="http://schemas.openxmlformats.org/officeDocument/2006/relationships/image" Target="../media/image341.png"/><Relationship Id="rId12" Type="http://schemas.openxmlformats.org/officeDocument/2006/relationships/image" Target="../media/image342.png"/><Relationship Id="rId13" Type="http://schemas.openxmlformats.org/officeDocument/2006/relationships/image" Target="../media/image343.png"/><Relationship Id="rId14" Type="http://schemas.openxmlformats.org/officeDocument/2006/relationships/image" Target="../media/image344.png"/><Relationship Id="rId15" Type="http://schemas.openxmlformats.org/officeDocument/2006/relationships/image" Target="../media/image72.png"/><Relationship Id="rId16" Type="http://schemas.openxmlformats.org/officeDocument/2006/relationships/image" Target="../media/image333.png"/><Relationship Id="rId1" Type="http://schemas.openxmlformats.org/officeDocument/2006/relationships/slideLayout" Target="../slideLayouts/slideLayout9.xml"/><Relationship Id="rId2" Type="http://schemas.openxmlformats.org/officeDocument/2006/relationships/notesSlide" Target="../notesSlides/notesSlide13.xml"/><Relationship Id="rId3" Type="http://schemas.openxmlformats.org/officeDocument/2006/relationships/image" Target="../media/image331.png"/><Relationship Id="rId4" Type="http://schemas.openxmlformats.org/officeDocument/2006/relationships/image" Target="../media/image334.png"/><Relationship Id="rId5" Type="http://schemas.openxmlformats.org/officeDocument/2006/relationships/image" Target="../media/image335.jpeg"/><Relationship Id="rId6" Type="http://schemas.openxmlformats.org/officeDocument/2006/relationships/image" Target="../media/image336.jpeg"/><Relationship Id="rId7" Type="http://schemas.openxmlformats.org/officeDocument/2006/relationships/image" Target="../media/image337.jpeg"/><Relationship Id="rId8" Type="http://schemas.openxmlformats.org/officeDocument/2006/relationships/image" Target="../media/image338.png"/><Relationship Id="rId9" Type="http://schemas.openxmlformats.org/officeDocument/2006/relationships/image" Target="../media/image339.png"/><Relationship Id="rId10" Type="http://schemas.openxmlformats.org/officeDocument/2006/relationships/image" Target="../media/image340.png"/></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45.png"/></Relationships>
</file>

<file path=ppt/slides/_rels/slide164.xml.rels><?xml version="1.0" encoding="UTF-8" standalone="yes"?>
<Relationships xmlns="http://schemas.openxmlformats.org/package/2006/relationships"><Relationship Id="rId11" Type="http://schemas.openxmlformats.org/officeDocument/2006/relationships/image" Target="../media/image351.png"/><Relationship Id="rId12" Type="http://schemas.openxmlformats.org/officeDocument/2006/relationships/image" Target="../media/image352.png"/><Relationship Id="rId13" Type="http://schemas.openxmlformats.org/officeDocument/2006/relationships/image" Target="../media/image353.png"/><Relationship Id="rId14" Type="http://schemas.openxmlformats.org/officeDocument/2006/relationships/image" Target="../media/image354.png"/><Relationship Id="rId15" Type="http://schemas.openxmlformats.org/officeDocument/2006/relationships/image" Target="../media/image72.png"/><Relationship Id="rId16" Type="http://schemas.openxmlformats.org/officeDocument/2006/relationships/image" Target="../media/image345.png"/><Relationship Id="rId1" Type="http://schemas.openxmlformats.org/officeDocument/2006/relationships/slideLayout" Target="../slideLayouts/slideLayout9.xml"/><Relationship Id="rId2" Type="http://schemas.openxmlformats.org/officeDocument/2006/relationships/notesSlide" Target="../notesSlides/notesSlide14.xml"/><Relationship Id="rId3" Type="http://schemas.openxmlformats.org/officeDocument/2006/relationships/image" Target="../media/image346.png"/><Relationship Id="rId4" Type="http://schemas.openxmlformats.org/officeDocument/2006/relationships/image" Target="../media/image329.png"/><Relationship Id="rId5" Type="http://schemas.openxmlformats.org/officeDocument/2006/relationships/image" Target="../media/image347.png"/><Relationship Id="rId6" Type="http://schemas.openxmlformats.org/officeDocument/2006/relationships/image" Target="../media/image348.png"/><Relationship Id="rId7" Type="http://schemas.openxmlformats.org/officeDocument/2006/relationships/image" Target="../media/image341.png"/><Relationship Id="rId8" Type="http://schemas.openxmlformats.org/officeDocument/2006/relationships/image" Target="../media/image338.png"/><Relationship Id="rId9" Type="http://schemas.openxmlformats.org/officeDocument/2006/relationships/image" Target="../media/image349.png"/><Relationship Id="rId10" Type="http://schemas.openxmlformats.org/officeDocument/2006/relationships/image" Target="../media/image350.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55.png"/></Relationships>
</file>

<file path=ppt/slides/_rels/slide168.xml.rels><?xml version="1.0" encoding="UTF-8" standalone="yes"?>
<Relationships xmlns="http://schemas.openxmlformats.org/package/2006/relationships"><Relationship Id="rId3" Type="http://schemas.openxmlformats.org/officeDocument/2006/relationships/image" Target="../media/image356.png"/><Relationship Id="rId4" Type="http://schemas.openxmlformats.org/officeDocument/2006/relationships/image" Target="../media/image341.png"/><Relationship Id="rId5" Type="http://schemas.openxmlformats.org/officeDocument/2006/relationships/image" Target="../media/image338.png"/><Relationship Id="rId6" Type="http://schemas.openxmlformats.org/officeDocument/2006/relationships/image" Target="../media/image357.png"/><Relationship Id="rId7" Type="http://schemas.openxmlformats.org/officeDocument/2006/relationships/image" Target="../media/image358.png"/><Relationship Id="rId8" Type="http://schemas.openxmlformats.org/officeDocument/2006/relationships/image" Target="../media/image359.png"/><Relationship Id="rId9" Type="http://schemas.openxmlformats.org/officeDocument/2006/relationships/image" Target="../media/image72.png"/><Relationship Id="rId10" Type="http://schemas.openxmlformats.org/officeDocument/2006/relationships/image" Target="../media/image355.png"/><Relationship Id="rId1" Type="http://schemas.openxmlformats.org/officeDocument/2006/relationships/slideLayout" Target="../slideLayouts/slideLayout9.xml"/><Relationship Id="rId2" Type="http://schemas.openxmlformats.org/officeDocument/2006/relationships/notesSlide" Target="../notesSlides/notesSlide15.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4.png"/><Relationship Id="rId4" Type="http://schemas.openxmlformats.org/officeDocument/2006/relationships/image" Target="../media/image79.png"/><Relationship Id="rId5" Type="http://schemas.openxmlformats.org/officeDocument/2006/relationships/image" Target="../media/image80.png"/><Relationship Id="rId6" Type="http://schemas.openxmlformats.org/officeDocument/2006/relationships/image" Target="../media/image81.png"/><Relationship Id="rId7" Type="http://schemas.openxmlformats.org/officeDocument/2006/relationships/image" Target="../media/image85.png"/><Relationship Id="rId8" Type="http://schemas.openxmlformats.org/officeDocument/2006/relationships/image" Target="../media/image86.png"/><Relationship Id="rId1" Type="http://schemas.openxmlformats.org/officeDocument/2006/relationships/slideLayout" Target="../slideLayouts/slideLayout2.xml"/><Relationship Id="rId2" Type="http://schemas.openxmlformats.org/officeDocument/2006/relationships/image" Target="../media/image78.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60.png"/></Relationships>
</file>

<file path=ppt/slides/_rels/slide171.xml.rels><?xml version="1.0" encoding="UTF-8" standalone="yes"?>
<Relationships xmlns="http://schemas.openxmlformats.org/package/2006/relationships"><Relationship Id="rId11" Type="http://schemas.openxmlformats.org/officeDocument/2006/relationships/image" Target="../media/image364.jpeg"/><Relationship Id="rId12" Type="http://schemas.openxmlformats.org/officeDocument/2006/relationships/image" Target="../media/image365.png"/><Relationship Id="rId13" Type="http://schemas.openxmlformats.org/officeDocument/2006/relationships/image" Target="../media/image366.png"/><Relationship Id="rId14" Type="http://schemas.openxmlformats.org/officeDocument/2006/relationships/image" Target="../media/image367.png"/><Relationship Id="rId15" Type="http://schemas.openxmlformats.org/officeDocument/2006/relationships/image" Target="../media/image368.jpeg"/><Relationship Id="rId16" Type="http://schemas.openxmlformats.org/officeDocument/2006/relationships/image" Target="../media/image338.png"/><Relationship Id="rId17" Type="http://schemas.openxmlformats.org/officeDocument/2006/relationships/image" Target="../media/image360.png"/><Relationship Id="rId1" Type="http://schemas.openxmlformats.org/officeDocument/2006/relationships/slideLayout" Target="../slideLayouts/slideLayout9.xml"/><Relationship Id="rId2" Type="http://schemas.openxmlformats.org/officeDocument/2006/relationships/notesSlide" Target="../notesSlides/notesSlide16.xml"/><Relationship Id="rId3" Type="http://schemas.openxmlformats.org/officeDocument/2006/relationships/image" Target="../media/image331.png"/><Relationship Id="rId4" Type="http://schemas.openxmlformats.org/officeDocument/2006/relationships/image" Target="../media/image347.png"/><Relationship Id="rId5" Type="http://schemas.openxmlformats.org/officeDocument/2006/relationships/image" Target="../media/image352.png"/><Relationship Id="rId6" Type="http://schemas.openxmlformats.org/officeDocument/2006/relationships/image" Target="../media/image353.png"/><Relationship Id="rId7" Type="http://schemas.openxmlformats.org/officeDocument/2006/relationships/image" Target="../media/image354.png"/><Relationship Id="rId8" Type="http://schemas.openxmlformats.org/officeDocument/2006/relationships/image" Target="../media/image361.png"/><Relationship Id="rId9" Type="http://schemas.openxmlformats.org/officeDocument/2006/relationships/image" Target="../media/image362.png"/><Relationship Id="rId10" Type="http://schemas.openxmlformats.org/officeDocument/2006/relationships/image" Target="../media/image363.jpeg"/></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69.png"/></Relationships>
</file>

<file path=ppt/slides/_rels/slide176.xml.rels><?xml version="1.0" encoding="UTF-8" standalone="yes"?>
<Relationships xmlns="http://schemas.openxmlformats.org/package/2006/relationships"><Relationship Id="rId3" Type="http://schemas.openxmlformats.org/officeDocument/2006/relationships/image" Target="../media/image370.emf"/><Relationship Id="rId4" Type="http://schemas.openxmlformats.org/officeDocument/2006/relationships/image" Target="../media/image369.png"/><Relationship Id="rId1" Type="http://schemas.openxmlformats.org/officeDocument/2006/relationships/slideLayout" Target="../slideLayouts/slideLayout9.xml"/><Relationship Id="rId2" Type="http://schemas.openxmlformats.org/officeDocument/2006/relationships/notesSlide" Target="../notesSlides/notesSlide17.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9.xml.rels><?xml version="1.0" encoding="UTF-8" standalone="yes"?>
<Relationships xmlns="http://schemas.openxmlformats.org/package/2006/relationships"><Relationship Id="rId3" Type="http://schemas.openxmlformats.org/officeDocument/2006/relationships/image" Target="../media/image338.png"/><Relationship Id="rId4" Type="http://schemas.openxmlformats.org/officeDocument/2006/relationships/image" Target="../media/image342.png"/><Relationship Id="rId5" Type="http://schemas.openxmlformats.org/officeDocument/2006/relationships/image" Target="../media/image343.png"/><Relationship Id="rId6" Type="http://schemas.openxmlformats.org/officeDocument/2006/relationships/image" Target="../media/image344.png"/><Relationship Id="rId7" Type="http://schemas.openxmlformats.org/officeDocument/2006/relationships/image" Target="../media/image371.png"/><Relationship Id="rId8" Type="http://schemas.openxmlformats.org/officeDocument/2006/relationships/image" Target="../media/image372.png"/><Relationship Id="rId9" Type="http://schemas.openxmlformats.org/officeDocument/2006/relationships/image" Target="../media/image72.png"/><Relationship Id="rId10" Type="http://schemas.openxmlformats.org/officeDocument/2006/relationships/image" Target="../media/image323.png"/><Relationship Id="rId1" Type="http://schemas.openxmlformats.org/officeDocument/2006/relationships/slideLayout" Target="../slideLayouts/slideLayout9.xml"/><Relationship Id="rId2" Type="http://schemas.openxmlformats.org/officeDocument/2006/relationships/notesSlide" Target="../notesSlides/notesSlide18.xml"/></Relationships>
</file>

<file path=ppt/slides/_rels/slide18.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78.png"/><Relationship Id="rId5" Type="http://schemas.openxmlformats.org/officeDocument/2006/relationships/image" Target="../media/image81.png"/><Relationship Id="rId6" Type="http://schemas.openxmlformats.org/officeDocument/2006/relationships/image" Target="../media/image84.png"/><Relationship Id="rId1" Type="http://schemas.openxmlformats.org/officeDocument/2006/relationships/slideLayout" Target="../slideLayouts/slideLayout2.xml"/><Relationship Id="rId2" Type="http://schemas.openxmlformats.org/officeDocument/2006/relationships/image" Target="../media/image87.png"/></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73.png"/></Relationships>
</file>

<file path=ppt/slides/_rels/slide182.xml.rels><?xml version="1.0" encoding="UTF-8" standalone="yes"?>
<Relationships xmlns="http://schemas.openxmlformats.org/package/2006/relationships"><Relationship Id="rId3" Type="http://schemas.openxmlformats.org/officeDocument/2006/relationships/image" Target="../media/image373.png"/><Relationship Id="rId4" Type="http://schemas.openxmlformats.org/officeDocument/2006/relationships/image" Target="../media/image374.png"/><Relationship Id="rId1" Type="http://schemas.openxmlformats.org/officeDocument/2006/relationships/slideLayout" Target="../slideLayouts/slideLayout9.xml"/><Relationship Id="rId2" Type="http://schemas.openxmlformats.org/officeDocument/2006/relationships/notesSlide" Target="../notesSlides/notesSlide19.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4.xml.rels><?xml version="1.0" encoding="UTF-8" standalone="yes"?>
<Relationships xmlns="http://schemas.openxmlformats.org/package/2006/relationships"><Relationship Id="rId3" Type="http://schemas.openxmlformats.org/officeDocument/2006/relationships/image" Target="../media/image376.jpeg"/><Relationship Id="rId4" Type="http://schemas.openxmlformats.org/officeDocument/2006/relationships/image" Target="../media/image377.jpeg"/><Relationship Id="rId5" Type="http://schemas.openxmlformats.org/officeDocument/2006/relationships/image" Target="../media/image378.jpeg"/><Relationship Id="rId6" Type="http://schemas.openxmlformats.org/officeDocument/2006/relationships/image" Target="../media/image379.jpeg"/><Relationship Id="rId1" Type="http://schemas.openxmlformats.org/officeDocument/2006/relationships/slideLayout" Target="../slideLayouts/slideLayout15.xml"/><Relationship Id="rId2" Type="http://schemas.openxmlformats.org/officeDocument/2006/relationships/image" Target="../media/image375.jpeg"/></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80.png"/></Relationships>
</file>

<file path=ppt/slides/_rels/slide186.xml.rels><?xml version="1.0" encoding="UTF-8" standalone="yes"?>
<Relationships xmlns="http://schemas.openxmlformats.org/package/2006/relationships"><Relationship Id="rId3" Type="http://schemas.openxmlformats.org/officeDocument/2006/relationships/image" Target="../media/image380.png"/><Relationship Id="rId4" Type="http://schemas.openxmlformats.org/officeDocument/2006/relationships/image" Target="../media/image381.png"/><Relationship Id="rId5" Type="http://schemas.openxmlformats.org/officeDocument/2006/relationships/image" Target="../media/image382.png"/><Relationship Id="rId6" Type="http://schemas.openxmlformats.org/officeDocument/2006/relationships/image" Target="../media/image383.png"/><Relationship Id="rId1" Type="http://schemas.openxmlformats.org/officeDocument/2006/relationships/slideLayout" Target="../slideLayouts/slideLayout9.xml"/><Relationship Id="rId2" Type="http://schemas.openxmlformats.org/officeDocument/2006/relationships/notesSlide" Target="../notesSlides/notesSlide20.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74.png"/></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84.png"/></Relationships>
</file>

<file path=ppt/slides/_rels/slide189.xml.rels><?xml version="1.0" encoding="UTF-8" standalone="yes"?>
<Relationships xmlns="http://schemas.openxmlformats.org/package/2006/relationships"><Relationship Id="rId3" Type="http://schemas.openxmlformats.org/officeDocument/2006/relationships/image" Target="../media/image384.png"/><Relationship Id="rId4" Type="http://schemas.openxmlformats.org/officeDocument/2006/relationships/image" Target="../media/image385.png"/><Relationship Id="rId5" Type="http://schemas.openxmlformats.org/officeDocument/2006/relationships/image" Target="../media/image383.png"/><Relationship Id="rId6" Type="http://schemas.openxmlformats.org/officeDocument/2006/relationships/image" Target="../media/image386.png"/><Relationship Id="rId7" Type="http://schemas.openxmlformats.org/officeDocument/2006/relationships/image" Target="../media/image387.png"/><Relationship Id="rId1" Type="http://schemas.openxmlformats.org/officeDocument/2006/relationships/slideLayout" Target="../slideLayouts/slideLayout9.xml"/><Relationship Id="rId2" Type="http://schemas.openxmlformats.org/officeDocument/2006/relationships/notesSlide" Target="../notesSlides/notesSlide21.xml"/></Relationships>
</file>

<file path=ppt/slides/_rels/slide19.xml.rels><?xml version="1.0" encoding="UTF-8" standalone="yes"?>
<Relationships xmlns="http://schemas.openxmlformats.org/package/2006/relationships"><Relationship Id="rId3" Type="http://schemas.openxmlformats.org/officeDocument/2006/relationships/image" Target="../media/image89.png"/><Relationship Id="rId4" Type="http://schemas.openxmlformats.org/officeDocument/2006/relationships/image" Target="../media/image88.png"/><Relationship Id="rId5" Type="http://schemas.openxmlformats.org/officeDocument/2006/relationships/image" Target="../media/image78.png"/><Relationship Id="rId6" Type="http://schemas.openxmlformats.org/officeDocument/2006/relationships/image" Target="../media/image81.png"/><Relationship Id="rId7" Type="http://schemas.openxmlformats.org/officeDocument/2006/relationships/image" Target="../media/image84.png"/><Relationship Id="rId1" Type="http://schemas.openxmlformats.org/officeDocument/2006/relationships/slideLayout" Target="../slideLayouts/slideLayout2.xml"/><Relationship Id="rId2" Type="http://schemas.openxmlformats.org/officeDocument/2006/relationships/image" Target="../media/image87.png"/></Relationships>
</file>

<file path=ppt/slides/_rels/slide190.xml.rels><?xml version="1.0" encoding="UTF-8" standalone="yes"?>
<Relationships xmlns="http://schemas.openxmlformats.org/package/2006/relationships"><Relationship Id="rId3" Type="http://schemas.openxmlformats.org/officeDocument/2006/relationships/image" Target="../media/image389.jpeg"/><Relationship Id="rId4" Type="http://schemas.openxmlformats.org/officeDocument/2006/relationships/image" Target="../media/image390.jpeg"/><Relationship Id="rId5" Type="http://schemas.openxmlformats.org/officeDocument/2006/relationships/image" Target="../media/image391.jpeg"/><Relationship Id="rId1" Type="http://schemas.openxmlformats.org/officeDocument/2006/relationships/slideLayout" Target="../slideLayouts/slideLayout15.xml"/><Relationship Id="rId2" Type="http://schemas.openxmlformats.org/officeDocument/2006/relationships/image" Target="../media/image388.jpeg"/></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0" Type="http://schemas.openxmlformats.org/officeDocument/2006/relationships/image" Target="../media/image25.png"/><Relationship Id="rId21" Type="http://schemas.openxmlformats.org/officeDocument/2006/relationships/image" Target="../media/image26.png"/><Relationship Id="rId22" Type="http://schemas.openxmlformats.org/officeDocument/2006/relationships/image" Target="../media/image27.png"/><Relationship Id="rId23" Type="http://schemas.openxmlformats.org/officeDocument/2006/relationships/image" Target="../media/image28.png"/><Relationship Id="rId24" Type="http://schemas.openxmlformats.org/officeDocument/2006/relationships/image" Target="../media/image29.png"/><Relationship Id="rId25" Type="http://schemas.openxmlformats.org/officeDocument/2006/relationships/image" Target="../media/image30.png"/><Relationship Id="rId26" Type="http://schemas.openxmlformats.org/officeDocument/2006/relationships/image" Target="../media/image31.png"/><Relationship Id="rId27" Type="http://schemas.openxmlformats.org/officeDocument/2006/relationships/image" Target="../media/image32.png"/><Relationship Id="rId28" Type="http://schemas.openxmlformats.org/officeDocument/2006/relationships/image" Target="../media/image33.png"/><Relationship Id="rId29" Type="http://schemas.openxmlformats.org/officeDocument/2006/relationships/image" Target="../media/image34.png"/><Relationship Id="rId1" Type="http://schemas.openxmlformats.org/officeDocument/2006/relationships/slideLayout" Target="../slideLayouts/slideLayout13.xml"/><Relationship Id="rId2" Type="http://schemas.openxmlformats.org/officeDocument/2006/relationships/image" Target="../media/image7.png"/><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30" Type="http://schemas.openxmlformats.org/officeDocument/2006/relationships/image" Target="../media/image35.png"/><Relationship Id="rId31" Type="http://schemas.openxmlformats.org/officeDocument/2006/relationships/image" Target="../media/image36.png"/><Relationship Id="rId32" Type="http://schemas.openxmlformats.org/officeDocument/2006/relationships/image" Target="../media/image37.png"/><Relationship Id="rId9" Type="http://schemas.openxmlformats.org/officeDocument/2006/relationships/image" Target="../media/image14.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3.png"/><Relationship Id="rId33" Type="http://schemas.openxmlformats.org/officeDocument/2006/relationships/image" Target="../media/image38.png"/><Relationship Id="rId34" Type="http://schemas.openxmlformats.org/officeDocument/2006/relationships/image" Target="../media/image39.png"/><Relationship Id="rId35" Type="http://schemas.openxmlformats.org/officeDocument/2006/relationships/image" Target="../media/image40.png"/><Relationship Id="rId10" Type="http://schemas.openxmlformats.org/officeDocument/2006/relationships/image" Target="../media/image15.png"/><Relationship Id="rId11" Type="http://schemas.openxmlformats.org/officeDocument/2006/relationships/image" Target="../media/image16.png"/><Relationship Id="rId12" Type="http://schemas.openxmlformats.org/officeDocument/2006/relationships/image" Target="../media/image17.png"/><Relationship Id="rId13" Type="http://schemas.openxmlformats.org/officeDocument/2006/relationships/image" Target="../media/image18.png"/><Relationship Id="rId14" Type="http://schemas.openxmlformats.org/officeDocument/2006/relationships/image" Target="../media/image19.png"/><Relationship Id="rId15" Type="http://schemas.openxmlformats.org/officeDocument/2006/relationships/image" Target="../media/image20.png"/><Relationship Id="rId16" Type="http://schemas.openxmlformats.org/officeDocument/2006/relationships/image" Target="../media/image21.png"/><Relationship Id="rId17" Type="http://schemas.openxmlformats.org/officeDocument/2006/relationships/image" Target="../media/image22.png"/><Relationship Id="rId18" Type="http://schemas.openxmlformats.org/officeDocument/2006/relationships/image" Target="../media/image23.png"/><Relationship Id="rId19" Type="http://schemas.openxmlformats.org/officeDocument/2006/relationships/image" Target="../media/image24.png"/></Relationships>
</file>

<file path=ppt/slides/_rels/slide20.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image" Target="../media/image91.png"/><Relationship Id="rId5" Type="http://schemas.openxmlformats.org/officeDocument/2006/relationships/image" Target="../media/image78.png"/><Relationship Id="rId6" Type="http://schemas.openxmlformats.org/officeDocument/2006/relationships/image" Target="../media/image84.png"/><Relationship Id="rId7" Type="http://schemas.openxmlformats.org/officeDocument/2006/relationships/image" Target="../media/image92.png"/><Relationship Id="rId8" Type="http://schemas.openxmlformats.org/officeDocument/2006/relationships/image" Target="../media/image93.png"/><Relationship Id="rId1" Type="http://schemas.openxmlformats.org/officeDocument/2006/relationships/slideLayout" Target="../slideLayouts/slideLayout2.xml"/><Relationship Id="rId2" Type="http://schemas.openxmlformats.org/officeDocument/2006/relationships/image" Target="../media/image79.png"/></Relationships>
</file>

<file path=ppt/slides/_rels/slide21.xml.rels><?xml version="1.0" encoding="UTF-8" standalone="yes"?>
<Relationships xmlns="http://schemas.openxmlformats.org/package/2006/relationships"><Relationship Id="rId3" Type="http://schemas.openxmlformats.org/officeDocument/2006/relationships/image" Target="../media/image94.png"/><Relationship Id="rId4" Type="http://schemas.openxmlformats.org/officeDocument/2006/relationships/image" Target="../media/image95.png"/><Relationship Id="rId5" Type="http://schemas.openxmlformats.org/officeDocument/2006/relationships/image" Target="../media/image96.png"/><Relationship Id="rId6" Type="http://schemas.openxmlformats.org/officeDocument/2006/relationships/image" Target="../media/image97.png"/><Relationship Id="rId7" Type="http://schemas.openxmlformats.org/officeDocument/2006/relationships/image" Target="../media/image98.png"/><Relationship Id="rId8" Type="http://schemas.openxmlformats.org/officeDocument/2006/relationships/image" Target="../media/image93.png"/><Relationship Id="rId1" Type="http://schemas.openxmlformats.org/officeDocument/2006/relationships/slideLayout" Target="../slideLayouts/slideLayout2.xml"/><Relationship Id="rId2" Type="http://schemas.openxmlformats.org/officeDocument/2006/relationships/image" Target="../media/image79.png"/></Relationships>
</file>

<file path=ppt/slides/_rels/slide22.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78.png"/><Relationship Id="rId5" Type="http://schemas.openxmlformats.org/officeDocument/2006/relationships/image" Target="../media/image84.png"/><Relationship Id="rId1" Type="http://schemas.openxmlformats.org/officeDocument/2006/relationships/slideLayout" Target="../slideLayouts/slideLayout2.xml"/><Relationship Id="rId2" Type="http://schemas.openxmlformats.org/officeDocument/2006/relationships/image" Target="../media/image99.png"/></Relationships>
</file>

<file path=ppt/slides/_rels/slide23.xml.rels><?xml version="1.0" encoding="UTF-8" standalone="yes"?>
<Relationships xmlns="http://schemas.openxmlformats.org/package/2006/relationships"><Relationship Id="rId3" Type="http://schemas.openxmlformats.org/officeDocument/2006/relationships/image" Target="../media/image78.png"/><Relationship Id="rId4" Type="http://schemas.openxmlformats.org/officeDocument/2006/relationships/image" Target="../media/image84.png"/><Relationship Id="rId5" Type="http://schemas.openxmlformats.org/officeDocument/2006/relationships/image" Target="../media/image100.png"/><Relationship Id="rId6" Type="http://schemas.openxmlformats.org/officeDocument/2006/relationships/image" Target="../media/image101.png"/><Relationship Id="rId7" Type="http://schemas.openxmlformats.org/officeDocument/2006/relationships/image" Target="../media/image89.png"/><Relationship Id="rId1" Type="http://schemas.openxmlformats.org/officeDocument/2006/relationships/slideLayout" Target="../slideLayouts/slideLayout2.xml"/><Relationship Id="rId2" Type="http://schemas.openxmlformats.org/officeDocument/2006/relationships/image" Target="../media/image88.png"/></Relationships>
</file>

<file path=ppt/slides/_rels/slide24.xml.rels><?xml version="1.0" encoding="UTF-8" standalone="yes"?>
<Relationships xmlns="http://schemas.openxmlformats.org/package/2006/relationships"><Relationship Id="rId3" Type="http://schemas.openxmlformats.org/officeDocument/2006/relationships/image" Target="../media/image78.png"/><Relationship Id="rId4" Type="http://schemas.openxmlformats.org/officeDocument/2006/relationships/image" Target="../media/image84.png"/><Relationship Id="rId5" Type="http://schemas.openxmlformats.org/officeDocument/2006/relationships/image" Target="../media/image102.png"/><Relationship Id="rId6" Type="http://schemas.openxmlformats.org/officeDocument/2006/relationships/image" Target="../media/image99.png"/><Relationship Id="rId1" Type="http://schemas.openxmlformats.org/officeDocument/2006/relationships/slideLayout" Target="../slideLayouts/slideLayout2.xml"/><Relationship Id="rId2" Type="http://schemas.openxmlformats.org/officeDocument/2006/relationships/image" Target="../media/image88.png"/></Relationships>
</file>

<file path=ppt/slides/_rels/slide25.xml.rels><?xml version="1.0" encoding="UTF-8" standalone="yes"?>
<Relationships xmlns="http://schemas.openxmlformats.org/package/2006/relationships"><Relationship Id="rId3" Type="http://schemas.openxmlformats.org/officeDocument/2006/relationships/image" Target="../media/image78.png"/><Relationship Id="rId4" Type="http://schemas.openxmlformats.org/officeDocument/2006/relationships/image" Target="../media/image103.png"/><Relationship Id="rId5" Type="http://schemas.openxmlformats.org/officeDocument/2006/relationships/image" Target="../media/image104.png"/><Relationship Id="rId6" Type="http://schemas.openxmlformats.org/officeDocument/2006/relationships/image" Target="../media/image105.png"/><Relationship Id="rId1" Type="http://schemas.openxmlformats.org/officeDocument/2006/relationships/slideLayout" Target="../slideLayouts/slideLayout2.xml"/><Relationship Id="rId2" Type="http://schemas.openxmlformats.org/officeDocument/2006/relationships/image" Target="../media/image88.png"/></Relationships>
</file>

<file path=ppt/slides/_rels/slide26.xml.rels><?xml version="1.0" encoding="UTF-8" standalone="yes"?>
<Relationships xmlns="http://schemas.openxmlformats.org/package/2006/relationships"><Relationship Id="rId3" Type="http://schemas.openxmlformats.org/officeDocument/2006/relationships/image" Target="../media/image78.png"/><Relationship Id="rId4" Type="http://schemas.openxmlformats.org/officeDocument/2006/relationships/image" Target="../media/image84.png"/><Relationship Id="rId5" Type="http://schemas.openxmlformats.org/officeDocument/2006/relationships/image" Target="../media/image106.png"/><Relationship Id="rId6" Type="http://schemas.openxmlformats.org/officeDocument/2006/relationships/image" Target="../media/image107.png"/><Relationship Id="rId1" Type="http://schemas.openxmlformats.org/officeDocument/2006/relationships/slideLayout" Target="../slideLayouts/slideLayout2.xml"/><Relationship Id="rId2" Type="http://schemas.openxmlformats.org/officeDocument/2006/relationships/image" Target="../media/image88.png"/></Relationships>
</file>

<file path=ppt/slides/_rels/slide27.xml.rels><?xml version="1.0" encoding="UTF-8" standalone="yes"?>
<Relationships xmlns="http://schemas.openxmlformats.org/package/2006/relationships"><Relationship Id="rId3" Type="http://schemas.openxmlformats.org/officeDocument/2006/relationships/image" Target="../media/image109.png"/><Relationship Id="rId4" Type="http://schemas.openxmlformats.org/officeDocument/2006/relationships/image" Target="../media/image110.png"/><Relationship Id="rId5" Type="http://schemas.openxmlformats.org/officeDocument/2006/relationships/image" Target="../media/image111.png"/><Relationship Id="rId6" Type="http://schemas.openxmlformats.org/officeDocument/2006/relationships/image" Target="../media/image78.png"/><Relationship Id="rId1" Type="http://schemas.openxmlformats.org/officeDocument/2006/relationships/slideLayout" Target="../slideLayouts/slideLayout2.xml"/><Relationship Id="rId2" Type="http://schemas.openxmlformats.org/officeDocument/2006/relationships/image" Target="../media/image108.png"/></Relationships>
</file>

<file path=ppt/slides/_rels/slide28.xml.rels><?xml version="1.0" encoding="UTF-8" standalone="yes"?>
<Relationships xmlns="http://schemas.openxmlformats.org/package/2006/relationships"><Relationship Id="rId3" Type="http://schemas.openxmlformats.org/officeDocument/2006/relationships/image" Target="../media/image78.png"/><Relationship Id="rId4" Type="http://schemas.openxmlformats.org/officeDocument/2006/relationships/image" Target="../media/image84.png"/><Relationship Id="rId5" Type="http://schemas.openxmlformats.org/officeDocument/2006/relationships/image" Target="../media/image92.png"/><Relationship Id="rId6" Type="http://schemas.openxmlformats.org/officeDocument/2006/relationships/image" Target="../media/image93.png"/><Relationship Id="rId7" Type="http://schemas.openxmlformats.org/officeDocument/2006/relationships/image" Target="../media/image112.png"/><Relationship Id="rId8" Type="http://schemas.openxmlformats.org/officeDocument/2006/relationships/image" Target="../media/image113.png"/><Relationship Id="rId1" Type="http://schemas.openxmlformats.org/officeDocument/2006/relationships/slideLayout" Target="../slideLayouts/slideLayout2.xml"/><Relationship Id="rId2" Type="http://schemas.openxmlformats.org/officeDocument/2006/relationships/image" Target="../media/image110.png"/></Relationships>
</file>

<file path=ppt/slides/_rels/slide29.xml.rels><?xml version="1.0" encoding="UTF-8" standalone="yes"?>
<Relationships xmlns="http://schemas.openxmlformats.org/package/2006/relationships"><Relationship Id="rId3" Type="http://schemas.openxmlformats.org/officeDocument/2006/relationships/image" Target="../media/image114.png"/><Relationship Id="rId4" Type="http://schemas.openxmlformats.org/officeDocument/2006/relationships/image" Target="../media/image115.png"/><Relationship Id="rId1" Type="http://schemas.openxmlformats.org/officeDocument/2006/relationships/slideLayout" Target="../slideLayouts/slideLayout2.xml"/><Relationship Id="rId2" Type="http://schemas.openxmlformats.org/officeDocument/2006/relationships/image" Target="../media/image7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78.png"/><Relationship Id="rId5" Type="http://schemas.openxmlformats.org/officeDocument/2006/relationships/image" Target="../media/image84.png"/><Relationship Id="rId6" Type="http://schemas.openxmlformats.org/officeDocument/2006/relationships/image" Target="../media/image106.png"/><Relationship Id="rId7" Type="http://schemas.openxmlformats.org/officeDocument/2006/relationships/image" Target="../media/image107.png"/><Relationship Id="rId1" Type="http://schemas.openxmlformats.org/officeDocument/2006/relationships/slideLayout" Target="../slideLayouts/slideLayout2.xml"/><Relationship Id="rId2" Type="http://schemas.openxmlformats.org/officeDocument/2006/relationships/image" Target="../media/image116.png"/></Relationships>
</file>

<file path=ppt/slides/_rels/slide31.xml.rels><?xml version="1.0" encoding="UTF-8" standalone="yes"?>
<Relationships xmlns="http://schemas.openxmlformats.org/package/2006/relationships"><Relationship Id="rId3" Type="http://schemas.openxmlformats.org/officeDocument/2006/relationships/image" Target="../media/image84.png"/><Relationship Id="rId4" Type="http://schemas.openxmlformats.org/officeDocument/2006/relationships/image" Target="../media/image114.png"/><Relationship Id="rId5" Type="http://schemas.openxmlformats.org/officeDocument/2006/relationships/image" Target="../media/image117.png"/><Relationship Id="rId6" Type="http://schemas.openxmlformats.org/officeDocument/2006/relationships/image" Target="../media/image118.png"/><Relationship Id="rId1" Type="http://schemas.openxmlformats.org/officeDocument/2006/relationships/slideLayout" Target="../slideLayouts/slideLayout2.xml"/><Relationship Id="rId2" Type="http://schemas.openxmlformats.org/officeDocument/2006/relationships/image" Target="../media/image78.png"/></Relationships>
</file>

<file path=ppt/slides/_rels/slide32.xml.rels><?xml version="1.0" encoding="UTF-8" standalone="yes"?>
<Relationships xmlns="http://schemas.openxmlformats.org/package/2006/relationships"><Relationship Id="rId3" Type="http://schemas.openxmlformats.org/officeDocument/2006/relationships/image" Target="../media/image116.png"/><Relationship Id="rId4" Type="http://schemas.openxmlformats.org/officeDocument/2006/relationships/image" Target="../media/image88.png"/><Relationship Id="rId5" Type="http://schemas.openxmlformats.org/officeDocument/2006/relationships/image" Target="../media/image78.png"/><Relationship Id="rId6" Type="http://schemas.openxmlformats.org/officeDocument/2006/relationships/image" Target="../media/image84.png"/><Relationship Id="rId7" Type="http://schemas.openxmlformats.org/officeDocument/2006/relationships/image" Target="../media/image89.png"/><Relationship Id="rId8" Type="http://schemas.openxmlformats.org/officeDocument/2006/relationships/image" Target="../media/image120.png"/><Relationship Id="rId1" Type="http://schemas.openxmlformats.org/officeDocument/2006/relationships/slideLayout" Target="../slideLayouts/slideLayout2.xml"/><Relationship Id="rId2" Type="http://schemas.openxmlformats.org/officeDocument/2006/relationships/image" Target="../media/image119.png"/></Relationships>
</file>

<file path=ppt/slides/_rels/slide33.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16.png"/><Relationship Id="rId5" Type="http://schemas.openxmlformats.org/officeDocument/2006/relationships/image" Target="../media/image88.png"/><Relationship Id="rId6" Type="http://schemas.openxmlformats.org/officeDocument/2006/relationships/image" Target="../media/image89.png"/><Relationship Id="rId7" Type="http://schemas.openxmlformats.org/officeDocument/2006/relationships/image" Target="../media/image123.png"/><Relationship Id="rId1" Type="http://schemas.openxmlformats.org/officeDocument/2006/relationships/slideLayout" Target="../slideLayouts/slideLayout2.xml"/><Relationship Id="rId2" Type="http://schemas.openxmlformats.org/officeDocument/2006/relationships/image" Target="../media/image121.png"/></Relationships>
</file>

<file path=ppt/slides/_rels/slide34.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89.png"/><Relationship Id="rId5" Type="http://schemas.openxmlformats.org/officeDocument/2006/relationships/image" Target="../media/image124.png"/><Relationship Id="rId6" Type="http://schemas.openxmlformats.org/officeDocument/2006/relationships/image" Target="../media/image103.png"/><Relationship Id="rId7" Type="http://schemas.openxmlformats.org/officeDocument/2006/relationships/image" Target="../media/image125.png"/><Relationship Id="rId8" Type="http://schemas.openxmlformats.org/officeDocument/2006/relationships/image" Target="../media/image126.png"/><Relationship Id="rId1" Type="http://schemas.openxmlformats.org/officeDocument/2006/relationships/slideLayout" Target="../slideLayouts/slideLayout2.xml"/><Relationship Id="rId2" Type="http://schemas.openxmlformats.org/officeDocument/2006/relationships/image" Target="../media/image116.png"/></Relationships>
</file>

<file path=ppt/slides/_rels/slide35.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128.png"/><Relationship Id="rId5" Type="http://schemas.openxmlformats.org/officeDocument/2006/relationships/image" Target="../media/image129.png"/><Relationship Id="rId6" Type="http://schemas.openxmlformats.org/officeDocument/2006/relationships/image" Target="../media/image130.jpeg"/><Relationship Id="rId7" Type="http://schemas.openxmlformats.org/officeDocument/2006/relationships/image" Target="../media/image131.jpeg"/><Relationship Id="rId8" Type="http://schemas.openxmlformats.org/officeDocument/2006/relationships/image" Target="../media/image132.png"/><Relationship Id="rId9" Type="http://schemas.openxmlformats.org/officeDocument/2006/relationships/image" Target="../media/image133.png"/><Relationship Id="rId10" Type="http://schemas.openxmlformats.org/officeDocument/2006/relationships/image" Target="../media/image134.png"/><Relationship Id="rId11" Type="http://schemas.openxmlformats.org/officeDocument/2006/relationships/image" Target="../media/image41.png"/><Relationship Id="rId1" Type="http://schemas.openxmlformats.org/officeDocument/2006/relationships/slideLayout" Target="../slideLayouts/slideLayout9.xml"/><Relationship Id="rId2" Type="http://schemas.openxmlformats.org/officeDocument/2006/relationships/image" Target="../media/image12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136.png"/><Relationship Id="rId4" Type="http://schemas.openxmlformats.org/officeDocument/2006/relationships/image" Target="../media/image123.png"/><Relationship Id="rId5" Type="http://schemas.openxmlformats.org/officeDocument/2006/relationships/image" Target="../media/image137.png"/><Relationship Id="rId6" Type="http://schemas.openxmlformats.org/officeDocument/2006/relationships/image" Target="../media/image138.png"/><Relationship Id="rId1" Type="http://schemas.openxmlformats.org/officeDocument/2006/relationships/slideLayout" Target="../slideLayouts/slideLayout2.xml"/><Relationship Id="rId2" Type="http://schemas.openxmlformats.org/officeDocument/2006/relationships/image" Target="../media/image135.png"/></Relationships>
</file>

<file path=ppt/slides/_rels/slide39.xml.rels><?xml version="1.0" encoding="UTF-8" standalone="yes"?>
<Relationships xmlns="http://schemas.openxmlformats.org/package/2006/relationships"><Relationship Id="rId3" Type="http://schemas.openxmlformats.org/officeDocument/2006/relationships/image" Target="../media/image136.png"/><Relationship Id="rId4" Type="http://schemas.openxmlformats.org/officeDocument/2006/relationships/image" Target="../media/image123.png"/><Relationship Id="rId5" Type="http://schemas.openxmlformats.org/officeDocument/2006/relationships/image" Target="../media/image139.png"/><Relationship Id="rId1" Type="http://schemas.openxmlformats.org/officeDocument/2006/relationships/slideLayout" Target="../slideLayouts/slideLayout2.xml"/><Relationship Id="rId2" Type="http://schemas.openxmlformats.org/officeDocument/2006/relationships/image" Target="../media/image13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41.png"/></Relationships>
</file>

<file path=ppt/slides/_rels/slide40.xml.rels><?xml version="1.0" encoding="UTF-8" standalone="yes"?>
<Relationships xmlns="http://schemas.openxmlformats.org/package/2006/relationships"><Relationship Id="rId3" Type="http://schemas.openxmlformats.org/officeDocument/2006/relationships/image" Target="../media/image136.png"/><Relationship Id="rId4" Type="http://schemas.openxmlformats.org/officeDocument/2006/relationships/image" Target="../media/image123.png"/><Relationship Id="rId5" Type="http://schemas.openxmlformats.org/officeDocument/2006/relationships/image" Target="../media/image140.png"/><Relationship Id="rId6" Type="http://schemas.openxmlformats.org/officeDocument/2006/relationships/image" Target="../media/image94.png"/><Relationship Id="rId1" Type="http://schemas.openxmlformats.org/officeDocument/2006/relationships/slideLayout" Target="../slideLayouts/slideLayout2.xml"/><Relationship Id="rId2" Type="http://schemas.openxmlformats.org/officeDocument/2006/relationships/image" Target="../media/image135.png"/></Relationships>
</file>

<file path=ppt/slides/_rels/slide41.xml.rels><?xml version="1.0" encoding="UTF-8" standalone="yes"?>
<Relationships xmlns="http://schemas.openxmlformats.org/package/2006/relationships"><Relationship Id="rId3" Type="http://schemas.openxmlformats.org/officeDocument/2006/relationships/image" Target="../media/image136.png"/><Relationship Id="rId4" Type="http://schemas.openxmlformats.org/officeDocument/2006/relationships/image" Target="../media/image123.png"/><Relationship Id="rId5" Type="http://schemas.openxmlformats.org/officeDocument/2006/relationships/image" Target="../media/image94.png"/><Relationship Id="rId6" Type="http://schemas.openxmlformats.org/officeDocument/2006/relationships/image" Target="../media/image141.png"/><Relationship Id="rId7" Type="http://schemas.openxmlformats.org/officeDocument/2006/relationships/image" Target="../media/image142.png"/><Relationship Id="rId1" Type="http://schemas.openxmlformats.org/officeDocument/2006/relationships/slideLayout" Target="../slideLayouts/slideLayout2.xml"/><Relationship Id="rId2" Type="http://schemas.openxmlformats.org/officeDocument/2006/relationships/image" Target="../media/image135.png"/></Relationships>
</file>

<file path=ppt/slides/_rels/slide42.xml.rels><?xml version="1.0" encoding="UTF-8" standalone="yes"?>
<Relationships xmlns="http://schemas.openxmlformats.org/package/2006/relationships"><Relationship Id="rId3" Type="http://schemas.openxmlformats.org/officeDocument/2006/relationships/image" Target="../media/image144.jpeg"/><Relationship Id="rId4" Type="http://schemas.openxmlformats.org/officeDocument/2006/relationships/image" Target="../media/image124.png"/><Relationship Id="rId1" Type="http://schemas.openxmlformats.org/officeDocument/2006/relationships/slideLayout" Target="../slideLayouts/slideLayout2.xml"/><Relationship Id="rId2" Type="http://schemas.openxmlformats.org/officeDocument/2006/relationships/image" Target="../media/image143.jpeg"/></Relationships>
</file>

<file path=ppt/slides/_rels/slide43.xml.rels><?xml version="1.0" encoding="UTF-8" standalone="yes"?>
<Relationships xmlns="http://schemas.openxmlformats.org/package/2006/relationships"><Relationship Id="rId3" Type="http://schemas.openxmlformats.org/officeDocument/2006/relationships/image" Target="../media/image146.png"/><Relationship Id="rId4" Type="http://schemas.openxmlformats.org/officeDocument/2006/relationships/image" Target="../media/image136.png"/><Relationship Id="rId5" Type="http://schemas.openxmlformats.org/officeDocument/2006/relationships/image" Target="../media/image123.png"/><Relationship Id="rId6" Type="http://schemas.openxmlformats.org/officeDocument/2006/relationships/image" Target="../media/image147.png"/><Relationship Id="rId7" Type="http://schemas.openxmlformats.org/officeDocument/2006/relationships/image" Target="../media/image148.png"/><Relationship Id="rId1" Type="http://schemas.openxmlformats.org/officeDocument/2006/relationships/slideLayout" Target="../slideLayouts/slideLayout2.xml"/><Relationship Id="rId2" Type="http://schemas.openxmlformats.org/officeDocument/2006/relationships/image" Target="../media/image145.png"/></Relationships>
</file>

<file path=ppt/slides/_rels/slide44.xml.rels><?xml version="1.0" encoding="UTF-8" standalone="yes"?>
<Relationships xmlns="http://schemas.openxmlformats.org/package/2006/relationships"><Relationship Id="rId3" Type="http://schemas.openxmlformats.org/officeDocument/2006/relationships/image" Target="../media/image136.png"/><Relationship Id="rId4" Type="http://schemas.openxmlformats.org/officeDocument/2006/relationships/image" Target="../media/image123.png"/><Relationship Id="rId5" Type="http://schemas.openxmlformats.org/officeDocument/2006/relationships/image" Target="../media/image147.png"/><Relationship Id="rId6" Type="http://schemas.openxmlformats.org/officeDocument/2006/relationships/image" Target="../media/image148.png"/><Relationship Id="rId7" Type="http://schemas.openxmlformats.org/officeDocument/2006/relationships/image" Target="../media/image149.png"/><Relationship Id="rId8" Type="http://schemas.openxmlformats.org/officeDocument/2006/relationships/image" Target="../media/image150.png"/><Relationship Id="rId9" Type="http://schemas.openxmlformats.org/officeDocument/2006/relationships/image" Target="../media/image94.png"/><Relationship Id="rId1" Type="http://schemas.openxmlformats.org/officeDocument/2006/relationships/slideLayout" Target="../slideLayouts/slideLayout2.xml"/><Relationship Id="rId2" Type="http://schemas.openxmlformats.org/officeDocument/2006/relationships/image" Target="../media/image146.png"/></Relationships>
</file>

<file path=ppt/slides/_rels/slide45.xml.rels><?xml version="1.0" encoding="UTF-8" standalone="yes"?>
<Relationships xmlns="http://schemas.openxmlformats.org/package/2006/relationships"><Relationship Id="rId3" Type="http://schemas.openxmlformats.org/officeDocument/2006/relationships/image" Target="../media/image146.png"/><Relationship Id="rId4" Type="http://schemas.openxmlformats.org/officeDocument/2006/relationships/image" Target="../media/image136.png"/><Relationship Id="rId5" Type="http://schemas.openxmlformats.org/officeDocument/2006/relationships/image" Target="../media/image123.png"/><Relationship Id="rId6" Type="http://schemas.openxmlformats.org/officeDocument/2006/relationships/image" Target="../media/image147.png"/><Relationship Id="rId7" Type="http://schemas.openxmlformats.org/officeDocument/2006/relationships/image" Target="../media/image148.png"/><Relationship Id="rId1" Type="http://schemas.openxmlformats.org/officeDocument/2006/relationships/slideLayout" Target="../slideLayouts/slideLayout2.xml"/><Relationship Id="rId2" Type="http://schemas.openxmlformats.org/officeDocument/2006/relationships/image" Target="../media/image151.png"/></Relationships>
</file>

<file path=ppt/slides/_rels/slide46.xml.rels><?xml version="1.0" encoding="UTF-8" standalone="yes"?>
<Relationships xmlns="http://schemas.openxmlformats.org/package/2006/relationships"><Relationship Id="rId3" Type="http://schemas.openxmlformats.org/officeDocument/2006/relationships/image" Target="../media/image136.png"/><Relationship Id="rId4" Type="http://schemas.openxmlformats.org/officeDocument/2006/relationships/image" Target="../media/image123.png"/><Relationship Id="rId5" Type="http://schemas.openxmlformats.org/officeDocument/2006/relationships/image" Target="../media/image147.png"/><Relationship Id="rId6" Type="http://schemas.openxmlformats.org/officeDocument/2006/relationships/image" Target="../media/image148.png"/><Relationship Id="rId7" Type="http://schemas.openxmlformats.org/officeDocument/2006/relationships/image" Target="../media/image152.png"/><Relationship Id="rId8" Type="http://schemas.openxmlformats.org/officeDocument/2006/relationships/image" Target="../media/image153.png"/><Relationship Id="rId9" Type="http://schemas.openxmlformats.org/officeDocument/2006/relationships/image" Target="../media/image94.png"/><Relationship Id="rId1" Type="http://schemas.openxmlformats.org/officeDocument/2006/relationships/slideLayout" Target="../slideLayouts/slideLayout2.xml"/><Relationship Id="rId2" Type="http://schemas.openxmlformats.org/officeDocument/2006/relationships/image" Target="../media/image146.png"/></Relationships>
</file>

<file path=ppt/slides/_rels/slide47.xml.rels><?xml version="1.0" encoding="UTF-8" standalone="yes"?>
<Relationships xmlns="http://schemas.openxmlformats.org/package/2006/relationships"><Relationship Id="rId3" Type="http://schemas.openxmlformats.org/officeDocument/2006/relationships/image" Target="../media/image136.png"/><Relationship Id="rId4" Type="http://schemas.openxmlformats.org/officeDocument/2006/relationships/image" Target="../media/image147.png"/><Relationship Id="rId5" Type="http://schemas.openxmlformats.org/officeDocument/2006/relationships/image" Target="../media/image154.png"/><Relationship Id="rId6" Type="http://schemas.openxmlformats.org/officeDocument/2006/relationships/image" Target="../media/image124.png"/><Relationship Id="rId7" Type="http://schemas.openxmlformats.org/officeDocument/2006/relationships/image" Target="../media/image148.png"/><Relationship Id="rId1" Type="http://schemas.openxmlformats.org/officeDocument/2006/relationships/slideLayout" Target="../slideLayouts/slideLayout2.xml"/><Relationship Id="rId2" Type="http://schemas.openxmlformats.org/officeDocument/2006/relationships/image" Target="../media/image146.png"/></Relationships>
</file>

<file path=ppt/slides/_rels/slide48.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136.png"/><Relationship Id="rId5" Type="http://schemas.openxmlformats.org/officeDocument/2006/relationships/image" Target="../media/image155.png"/><Relationship Id="rId6" Type="http://schemas.openxmlformats.org/officeDocument/2006/relationships/image" Target="../media/image156.png"/><Relationship Id="rId7" Type="http://schemas.openxmlformats.org/officeDocument/2006/relationships/image" Target="../media/image157.png"/><Relationship Id="rId1" Type="http://schemas.openxmlformats.org/officeDocument/2006/relationships/slideLayout" Target="../slideLayouts/slideLayout9.xml"/><Relationship Id="rId2" Type="http://schemas.openxmlformats.org/officeDocument/2006/relationships/image" Target="../media/image147.png"/></Relationships>
</file>

<file path=ppt/slides/_rels/slide49.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136.png"/><Relationship Id="rId5" Type="http://schemas.openxmlformats.org/officeDocument/2006/relationships/image" Target="../media/image155.png"/><Relationship Id="rId6" Type="http://schemas.openxmlformats.org/officeDocument/2006/relationships/image" Target="../media/image156.png"/><Relationship Id="rId7" Type="http://schemas.openxmlformats.org/officeDocument/2006/relationships/image" Target="../media/image158.png"/><Relationship Id="rId1" Type="http://schemas.openxmlformats.org/officeDocument/2006/relationships/slideLayout" Target="../slideLayouts/slideLayout9.xml"/><Relationship Id="rId2" Type="http://schemas.openxmlformats.org/officeDocument/2006/relationships/image" Target="../media/image147.png"/></Relationships>
</file>

<file path=ppt/slides/_rels/slide5.xml.rels><?xml version="1.0" encoding="UTF-8" standalone="yes"?>
<Relationships xmlns="http://schemas.openxmlformats.org/package/2006/relationships"><Relationship Id="rId11" Type="http://schemas.openxmlformats.org/officeDocument/2006/relationships/image" Target="../media/image39.png"/><Relationship Id="rId12" Type="http://schemas.openxmlformats.org/officeDocument/2006/relationships/image" Target="../media/image9.png"/><Relationship Id="rId13" Type="http://schemas.openxmlformats.org/officeDocument/2006/relationships/image" Target="../media/image48.png"/><Relationship Id="rId14" Type="http://schemas.openxmlformats.org/officeDocument/2006/relationships/image" Target="../media/image49.png"/><Relationship Id="rId1" Type="http://schemas.openxmlformats.org/officeDocument/2006/relationships/slideLayout" Target="../slideLayouts/slideLayout9.xml"/><Relationship Id="rId2" Type="http://schemas.openxmlformats.org/officeDocument/2006/relationships/image" Target="../media/image42.png"/><Relationship Id="rId3" Type="http://schemas.openxmlformats.org/officeDocument/2006/relationships/image" Target="../media/image8.png"/><Relationship Id="rId4" Type="http://schemas.openxmlformats.org/officeDocument/2006/relationships/image" Target="../media/image43.png"/><Relationship Id="rId5" Type="http://schemas.openxmlformats.org/officeDocument/2006/relationships/image" Target="../media/image36.png"/><Relationship Id="rId6" Type="http://schemas.openxmlformats.org/officeDocument/2006/relationships/image" Target="../media/image44.png"/><Relationship Id="rId7" Type="http://schemas.openxmlformats.org/officeDocument/2006/relationships/image" Target="../media/image45.png"/><Relationship Id="rId8" Type="http://schemas.openxmlformats.org/officeDocument/2006/relationships/image" Target="../media/image38.png"/><Relationship Id="rId9" Type="http://schemas.openxmlformats.org/officeDocument/2006/relationships/image" Target="../media/image46.png"/><Relationship Id="rId10" Type="http://schemas.openxmlformats.org/officeDocument/2006/relationships/image" Target="../media/image47.png"/></Relationships>
</file>

<file path=ppt/slides/_rels/slide50.xml.rels><?xml version="1.0" encoding="UTF-8" standalone="yes"?>
<Relationships xmlns="http://schemas.openxmlformats.org/package/2006/relationships"><Relationship Id="rId3" Type="http://schemas.openxmlformats.org/officeDocument/2006/relationships/image" Target="../media/image160.png"/><Relationship Id="rId4" Type="http://schemas.openxmlformats.org/officeDocument/2006/relationships/image" Target="../media/image123.png"/><Relationship Id="rId5" Type="http://schemas.openxmlformats.org/officeDocument/2006/relationships/image" Target="../media/image161.png"/><Relationship Id="rId6" Type="http://schemas.openxmlformats.org/officeDocument/2006/relationships/image" Target="../media/image162.png"/><Relationship Id="rId7" Type="http://schemas.openxmlformats.org/officeDocument/2006/relationships/image" Target="../media/image138.png"/><Relationship Id="rId8" Type="http://schemas.openxmlformats.org/officeDocument/2006/relationships/image" Target="../media/image148.png"/><Relationship Id="rId9" Type="http://schemas.openxmlformats.org/officeDocument/2006/relationships/image" Target="../media/image136.png"/><Relationship Id="rId10" Type="http://schemas.openxmlformats.org/officeDocument/2006/relationships/image" Target="../media/image163.png"/><Relationship Id="rId1" Type="http://schemas.openxmlformats.org/officeDocument/2006/relationships/slideLayout" Target="../slideLayouts/slideLayout2.xml"/><Relationship Id="rId2" Type="http://schemas.openxmlformats.org/officeDocument/2006/relationships/image" Target="../media/image159.png"/></Relationships>
</file>

<file path=ppt/slides/_rels/slide51.xml.rels><?xml version="1.0" encoding="UTF-8" standalone="yes"?>
<Relationships xmlns="http://schemas.openxmlformats.org/package/2006/relationships"><Relationship Id="rId11" Type="http://schemas.openxmlformats.org/officeDocument/2006/relationships/image" Target="../media/image172.jpeg"/><Relationship Id="rId12" Type="http://schemas.openxmlformats.org/officeDocument/2006/relationships/image" Target="../media/image173.png"/><Relationship Id="rId1" Type="http://schemas.openxmlformats.org/officeDocument/2006/relationships/slideLayout" Target="../slideLayouts/slideLayout9.xml"/><Relationship Id="rId2" Type="http://schemas.openxmlformats.org/officeDocument/2006/relationships/image" Target="../media/image164.jpeg"/><Relationship Id="rId3" Type="http://schemas.openxmlformats.org/officeDocument/2006/relationships/image" Target="../media/image72.png"/><Relationship Id="rId4" Type="http://schemas.openxmlformats.org/officeDocument/2006/relationships/image" Target="../media/image165.png"/><Relationship Id="rId5" Type="http://schemas.openxmlformats.org/officeDocument/2006/relationships/image" Target="../media/image166.png"/><Relationship Id="rId6" Type="http://schemas.openxmlformats.org/officeDocument/2006/relationships/image" Target="../media/image167.jpeg"/><Relationship Id="rId7" Type="http://schemas.openxmlformats.org/officeDocument/2006/relationships/image" Target="../media/image168.png"/><Relationship Id="rId8" Type="http://schemas.openxmlformats.org/officeDocument/2006/relationships/image" Target="../media/image169.png"/><Relationship Id="rId9" Type="http://schemas.openxmlformats.org/officeDocument/2006/relationships/image" Target="../media/image170.png"/><Relationship Id="rId10" Type="http://schemas.openxmlformats.org/officeDocument/2006/relationships/image" Target="../media/image171.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74.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s>
</file>

<file path=ppt/slides/_rels/slide54.xml.rels><?xml version="1.0" encoding="UTF-8" standalone="yes"?>
<Relationships xmlns="http://schemas.openxmlformats.org/package/2006/relationships"><Relationship Id="rId3" Type="http://schemas.openxmlformats.org/officeDocument/2006/relationships/image" Target="../media/image175.png"/><Relationship Id="rId4" Type="http://schemas.openxmlformats.org/officeDocument/2006/relationships/image" Target="../media/image136.png"/><Relationship Id="rId5" Type="http://schemas.openxmlformats.org/officeDocument/2006/relationships/image" Target="../media/image155.png"/><Relationship Id="rId6" Type="http://schemas.openxmlformats.org/officeDocument/2006/relationships/image" Target="../media/image176.png"/><Relationship Id="rId7" Type="http://schemas.openxmlformats.org/officeDocument/2006/relationships/image" Target="../media/image124.png"/><Relationship Id="rId8" Type="http://schemas.openxmlformats.org/officeDocument/2006/relationships/image" Target="../media/image156.png"/><Relationship Id="rId9" Type="http://schemas.openxmlformats.org/officeDocument/2006/relationships/image" Target="../media/image103.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55.xml.rels><?xml version="1.0" encoding="UTF-8" standalone="yes"?>
<Relationships xmlns="http://schemas.openxmlformats.org/package/2006/relationships"><Relationship Id="rId3" Type="http://schemas.openxmlformats.org/officeDocument/2006/relationships/image" Target="../media/image136.png"/><Relationship Id="rId4" Type="http://schemas.openxmlformats.org/officeDocument/2006/relationships/image" Target="../media/image155.png"/><Relationship Id="rId5" Type="http://schemas.openxmlformats.org/officeDocument/2006/relationships/image" Target="../media/image176.png"/><Relationship Id="rId6" Type="http://schemas.openxmlformats.org/officeDocument/2006/relationships/image" Target="../media/image124.png"/><Relationship Id="rId7" Type="http://schemas.openxmlformats.org/officeDocument/2006/relationships/image" Target="../media/image156.png"/><Relationship Id="rId8" Type="http://schemas.openxmlformats.org/officeDocument/2006/relationships/image" Target="../media/image103.png"/><Relationship Id="rId1" Type="http://schemas.openxmlformats.org/officeDocument/2006/relationships/slideLayout" Target="../slideLayouts/slideLayout2.xml"/><Relationship Id="rId2" Type="http://schemas.openxmlformats.org/officeDocument/2006/relationships/image" Target="../media/image177.png"/></Relationships>
</file>

<file path=ppt/slides/_rels/slide56.xml.rels><?xml version="1.0" encoding="UTF-8" standalone="yes"?>
<Relationships xmlns="http://schemas.openxmlformats.org/package/2006/relationships"><Relationship Id="rId3" Type="http://schemas.openxmlformats.org/officeDocument/2006/relationships/image" Target="../media/image136.png"/><Relationship Id="rId4" Type="http://schemas.openxmlformats.org/officeDocument/2006/relationships/image" Target="../media/image155.png"/><Relationship Id="rId5" Type="http://schemas.openxmlformats.org/officeDocument/2006/relationships/image" Target="../media/image176.png"/><Relationship Id="rId6" Type="http://schemas.openxmlformats.org/officeDocument/2006/relationships/image" Target="../media/image124.png"/><Relationship Id="rId7" Type="http://schemas.openxmlformats.org/officeDocument/2006/relationships/image" Target="../media/image179.png"/><Relationship Id="rId1" Type="http://schemas.openxmlformats.org/officeDocument/2006/relationships/slideLayout" Target="../slideLayouts/slideLayout2.xml"/><Relationship Id="rId2" Type="http://schemas.openxmlformats.org/officeDocument/2006/relationships/image" Target="../media/image178.png"/></Relationships>
</file>

<file path=ppt/slides/_rels/slide57.xml.rels><?xml version="1.0" encoding="UTF-8" standalone="yes"?>
<Relationships xmlns="http://schemas.openxmlformats.org/package/2006/relationships"><Relationship Id="rId3" Type="http://schemas.openxmlformats.org/officeDocument/2006/relationships/image" Target="../media/image136.png"/><Relationship Id="rId4" Type="http://schemas.openxmlformats.org/officeDocument/2006/relationships/image" Target="../media/image161.png"/><Relationship Id="rId5" Type="http://schemas.openxmlformats.org/officeDocument/2006/relationships/image" Target="../media/image124.png"/><Relationship Id="rId6" Type="http://schemas.openxmlformats.org/officeDocument/2006/relationships/image" Target="../media/image148.png"/><Relationship Id="rId7" Type="http://schemas.openxmlformats.org/officeDocument/2006/relationships/image" Target="../media/image181.png"/><Relationship Id="rId8" Type="http://schemas.openxmlformats.org/officeDocument/2006/relationships/image" Target="../media/image163.png"/><Relationship Id="rId9" Type="http://schemas.openxmlformats.org/officeDocument/2006/relationships/image" Target="../media/image182.png"/><Relationship Id="rId1" Type="http://schemas.openxmlformats.org/officeDocument/2006/relationships/slideLayout" Target="../slideLayouts/slideLayout2.xml"/><Relationship Id="rId2" Type="http://schemas.openxmlformats.org/officeDocument/2006/relationships/image" Target="../media/image180.png"/></Relationships>
</file>

<file path=ppt/slides/_rels/slide58.xml.rels><?xml version="1.0" encoding="UTF-8" standalone="yes"?>
<Relationships xmlns="http://schemas.openxmlformats.org/package/2006/relationships"><Relationship Id="rId3" Type="http://schemas.openxmlformats.org/officeDocument/2006/relationships/image" Target="../media/image184.png"/><Relationship Id="rId4" Type="http://schemas.openxmlformats.org/officeDocument/2006/relationships/image" Target="../media/image103.png"/><Relationship Id="rId5" Type="http://schemas.openxmlformats.org/officeDocument/2006/relationships/image" Target="../media/image136.png"/><Relationship Id="rId6" Type="http://schemas.openxmlformats.org/officeDocument/2006/relationships/image" Target="../media/image155.png"/><Relationship Id="rId7" Type="http://schemas.openxmlformats.org/officeDocument/2006/relationships/image" Target="../media/image185.png"/><Relationship Id="rId8" Type="http://schemas.openxmlformats.org/officeDocument/2006/relationships/image" Target="../media/image182.png"/><Relationship Id="rId9" Type="http://schemas.openxmlformats.org/officeDocument/2006/relationships/image" Target="../media/image186.png"/><Relationship Id="rId10" Type="http://schemas.openxmlformats.org/officeDocument/2006/relationships/image" Target="../media/image124.png"/><Relationship Id="rId1" Type="http://schemas.openxmlformats.org/officeDocument/2006/relationships/slideLayout" Target="../slideLayouts/slideLayout2.xml"/><Relationship Id="rId2" Type="http://schemas.openxmlformats.org/officeDocument/2006/relationships/image" Target="../media/image183.png"/></Relationships>
</file>

<file path=ppt/slides/_rels/slide59.xml.rels><?xml version="1.0" encoding="UTF-8" standalone="yes"?>
<Relationships xmlns="http://schemas.openxmlformats.org/package/2006/relationships"><Relationship Id="rId3" Type="http://schemas.openxmlformats.org/officeDocument/2006/relationships/image" Target="../media/image136.png"/><Relationship Id="rId4" Type="http://schemas.openxmlformats.org/officeDocument/2006/relationships/image" Target="../media/image161.png"/><Relationship Id="rId5" Type="http://schemas.openxmlformats.org/officeDocument/2006/relationships/image" Target="../media/image181.png"/><Relationship Id="rId6" Type="http://schemas.openxmlformats.org/officeDocument/2006/relationships/image" Target="../media/image188.png"/><Relationship Id="rId7" Type="http://schemas.openxmlformats.org/officeDocument/2006/relationships/image" Target="../media/image189.png"/><Relationship Id="rId8" Type="http://schemas.openxmlformats.org/officeDocument/2006/relationships/image" Target="../media/image182.png"/><Relationship Id="rId9" Type="http://schemas.openxmlformats.org/officeDocument/2006/relationships/image" Target="../media/image190.png"/><Relationship Id="rId10" Type="http://schemas.openxmlformats.org/officeDocument/2006/relationships/image" Target="../media/image163.png"/><Relationship Id="rId1" Type="http://schemas.openxmlformats.org/officeDocument/2006/relationships/slideLayout" Target="../slideLayouts/slideLayout2.xml"/><Relationship Id="rId2" Type="http://schemas.openxmlformats.org/officeDocument/2006/relationships/image" Target="../media/image18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50.png"/></Relationships>
</file>

<file path=ppt/slides/_rels/slide60.xml.rels><?xml version="1.0" encoding="UTF-8" standalone="yes"?>
<Relationships xmlns="http://schemas.openxmlformats.org/package/2006/relationships"><Relationship Id="rId3" Type="http://schemas.openxmlformats.org/officeDocument/2006/relationships/image" Target="../media/image155.png"/><Relationship Id="rId4" Type="http://schemas.openxmlformats.org/officeDocument/2006/relationships/image" Target="../media/image176.png"/><Relationship Id="rId5" Type="http://schemas.openxmlformats.org/officeDocument/2006/relationships/image" Target="../media/image188.png"/><Relationship Id="rId6" Type="http://schemas.openxmlformats.org/officeDocument/2006/relationships/image" Target="../media/image182.png"/><Relationship Id="rId7" Type="http://schemas.openxmlformats.org/officeDocument/2006/relationships/image" Target="../media/image186.png"/><Relationship Id="rId8" Type="http://schemas.openxmlformats.org/officeDocument/2006/relationships/image" Target="../media/image191.png"/><Relationship Id="rId9" Type="http://schemas.openxmlformats.org/officeDocument/2006/relationships/image" Target="../media/image192.png"/><Relationship Id="rId10" Type="http://schemas.openxmlformats.org/officeDocument/2006/relationships/image" Target="../media/image163.png"/><Relationship Id="rId1" Type="http://schemas.openxmlformats.org/officeDocument/2006/relationships/slideLayout" Target="../slideLayouts/slideLayout2.xml"/><Relationship Id="rId2" Type="http://schemas.openxmlformats.org/officeDocument/2006/relationships/image" Target="../media/image136.png"/></Relationships>
</file>

<file path=ppt/slides/_rels/slide61.xml.rels><?xml version="1.0" encoding="UTF-8" standalone="yes"?>
<Relationships xmlns="http://schemas.openxmlformats.org/package/2006/relationships"><Relationship Id="rId3" Type="http://schemas.openxmlformats.org/officeDocument/2006/relationships/image" Target="../media/image188.png"/><Relationship Id="rId4" Type="http://schemas.openxmlformats.org/officeDocument/2006/relationships/image" Target="../media/image194.png"/><Relationship Id="rId5" Type="http://schemas.openxmlformats.org/officeDocument/2006/relationships/image" Target="../media/image161.png"/><Relationship Id="rId6" Type="http://schemas.openxmlformats.org/officeDocument/2006/relationships/image" Target="../media/image181.png"/><Relationship Id="rId7" Type="http://schemas.openxmlformats.org/officeDocument/2006/relationships/image" Target="../media/image163.png"/><Relationship Id="rId8" Type="http://schemas.openxmlformats.org/officeDocument/2006/relationships/image" Target="../media/image195.png"/><Relationship Id="rId9" Type="http://schemas.openxmlformats.org/officeDocument/2006/relationships/image" Target="../media/image182.png"/><Relationship Id="rId1" Type="http://schemas.openxmlformats.org/officeDocument/2006/relationships/slideLayout" Target="../slideLayouts/slideLayout2.xml"/><Relationship Id="rId2" Type="http://schemas.openxmlformats.org/officeDocument/2006/relationships/image" Target="../media/image193.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6.png"/></Relationships>
</file>

<file path=ppt/slides/_rels/slide63.xml.rels><?xml version="1.0" encoding="UTF-8" standalone="yes"?>
<Relationships xmlns="http://schemas.openxmlformats.org/package/2006/relationships"><Relationship Id="rId3" Type="http://schemas.openxmlformats.org/officeDocument/2006/relationships/image" Target="../media/image197.png"/><Relationship Id="rId4" Type="http://schemas.openxmlformats.org/officeDocument/2006/relationships/image" Target="../media/image41.png"/><Relationship Id="rId1" Type="http://schemas.openxmlformats.org/officeDocument/2006/relationships/slideLayout" Target="../slideLayouts/slideLayout9.xml"/><Relationship Id="rId2" Type="http://schemas.openxmlformats.org/officeDocument/2006/relationships/image" Target="../media/image72.png"/></Relationships>
</file>

<file path=ppt/slides/_rels/slide64.xml.rels><?xml version="1.0" encoding="UTF-8" standalone="yes"?>
<Relationships xmlns="http://schemas.openxmlformats.org/package/2006/relationships"><Relationship Id="rId3" Type="http://schemas.openxmlformats.org/officeDocument/2006/relationships/image" Target="../media/image199.jpeg"/><Relationship Id="rId4" Type="http://schemas.openxmlformats.org/officeDocument/2006/relationships/image" Target="../media/image197.png"/><Relationship Id="rId1" Type="http://schemas.openxmlformats.org/officeDocument/2006/relationships/slideLayout" Target="../slideLayouts/slideLayout9.xml"/><Relationship Id="rId2" Type="http://schemas.openxmlformats.org/officeDocument/2006/relationships/image" Target="../media/image198.jpeg"/></Relationships>
</file>

<file path=ppt/slides/_rels/slide65.xml.rels><?xml version="1.0" encoding="UTF-8" standalone="yes"?>
<Relationships xmlns="http://schemas.openxmlformats.org/package/2006/relationships"><Relationship Id="rId3" Type="http://schemas.openxmlformats.org/officeDocument/2006/relationships/image" Target="../media/image201.png"/><Relationship Id="rId4" Type="http://schemas.openxmlformats.org/officeDocument/2006/relationships/image" Target="../media/image202.png"/><Relationship Id="rId1" Type="http://schemas.openxmlformats.org/officeDocument/2006/relationships/slideLayout" Target="../slideLayouts/slideLayout2.xml"/><Relationship Id="rId2" Type="http://schemas.openxmlformats.org/officeDocument/2006/relationships/image" Target="../media/image200.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04.png"/><Relationship Id="rId4" Type="http://schemas.openxmlformats.org/officeDocument/2006/relationships/image" Target="../media/image194.png"/><Relationship Id="rId5" Type="http://schemas.openxmlformats.org/officeDocument/2006/relationships/image" Target="../media/image161.png"/><Relationship Id="rId6" Type="http://schemas.openxmlformats.org/officeDocument/2006/relationships/image" Target="../media/image148.png"/><Relationship Id="rId7" Type="http://schemas.openxmlformats.org/officeDocument/2006/relationships/image" Target="../media/image182.png"/><Relationship Id="rId1" Type="http://schemas.openxmlformats.org/officeDocument/2006/relationships/slideLayout" Target="../slideLayouts/slideLayout2.xml"/><Relationship Id="rId2" Type="http://schemas.openxmlformats.org/officeDocument/2006/relationships/image" Target="../media/image203.png"/></Relationships>
</file>

<file path=ppt/slides/_rels/slide68.xml.rels><?xml version="1.0" encoding="UTF-8" standalone="yes"?>
<Relationships xmlns="http://schemas.openxmlformats.org/package/2006/relationships"><Relationship Id="rId3" Type="http://schemas.openxmlformats.org/officeDocument/2006/relationships/image" Target="../media/image161.png"/><Relationship Id="rId4" Type="http://schemas.openxmlformats.org/officeDocument/2006/relationships/image" Target="../media/image205.png"/><Relationship Id="rId5" Type="http://schemas.openxmlformats.org/officeDocument/2006/relationships/image" Target="../media/image206.png"/><Relationship Id="rId6" Type="http://schemas.openxmlformats.org/officeDocument/2006/relationships/image" Target="../media/image207.png"/><Relationship Id="rId7" Type="http://schemas.openxmlformats.org/officeDocument/2006/relationships/image" Target="../media/image182.png"/><Relationship Id="rId1" Type="http://schemas.openxmlformats.org/officeDocument/2006/relationships/slideLayout" Target="../slideLayouts/slideLayout2.xml"/><Relationship Id="rId2" Type="http://schemas.openxmlformats.org/officeDocument/2006/relationships/image" Target="../media/image204.png"/></Relationships>
</file>

<file path=ppt/slides/_rels/slide69.xml.rels><?xml version="1.0" encoding="UTF-8" standalone="yes"?>
<Relationships xmlns="http://schemas.openxmlformats.org/package/2006/relationships"><Relationship Id="rId3" Type="http://schemas.openxmlformats.org/officeDocument/2006/relationships/image" Target="../media/image209.png"/><Relationship Id="rId4" Type="http://schemas.openxmlformats.org/officeDocument/2006/relationships/image" Target="../media/image204.png"/><Relationship Id="rId5" Type="http://schemas.openxmlformats.org/officeDocument/2006/relationships/image" Target="../media/image148.png"/><Relationship Id="rId6" Type="http://schemas.openxmlformats.org/officeDocument/2006/relationships/image" Target="../media/image136.png"/><Relationship Id="rId7" Type="http://schemas.openxmlformats.org/officeDocument/2006/relationships/image" Target="../media/image182.png"/><Relationship Id="rId1" Type="http://schemas.openxmlformats.org/officeDocument/2006/relationships/slideLayout" Target="../slideLayouts/slideLayout2.xml"/><Relationship Id="rId2" Type="http://schemas.openxmlformats.org/officeDocument/2006/relationships/image" Target="../media/image20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51.png"/><Relationship Id="rId3" Type="http://schemas.openxmlformats.org/officeDocument/2006/relationships/image" Target="../media/image52.png"/></Relationships>
</file>

<file path=ppt/slides/_rels/slide70.xml.rels><?xml version="1.0" encoding="UTF-8" standalone="yes"?>
<Relationships xmlns="http://schemas.openxmlformats.org/package/2006/relationships"><Relationship Id="rId3" Type="http://schemas.openxmlformats.org/officeDocument/2006/relationships/image" Target="../media/image210.png"/><Relationship Id="rId4" Type="http://schemas.openxmlformats.org/officeDocument/2006/relationships/image" Target="../media/image136.png"/><Relationship Id="rId5" Type="http://schemas.openxmlformats.org/officeDocument/2006/relationships/image" Target="../media/image182.png"/><Relationship Id="rId6" Type="http://schemas.openxmlformats.org/officeDocument/2006/relationships/image" Target="../media/image155.png"/><Relationship Id="rId7" Type="http://schemas.openxmlformats.org/officeDocument/2006/relationships/image" Target="../media/image191.png"/><Relationship Id="rId8" Type="http://schemas.openxmlformats.org/officeDocument/2006/relationships/image" Target="../media/image211.png"/><Relationship Id="rId1" Type="http://schemas.openxmlformats.org/officeDocument/2006/relationships/slideLayout" Target="../slideLayouts/slideLayout2.xml"/><Relationship Id="rId2" Type="http://schemas.openxmlformats.org/officeDocument/2006/relationships/image" Target="../media/image204.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2.png"/><Relationship Id="rId3" Type="http://schemas.openxmlformats.org/officeDocument/2006/relationships/image" Target="../media/image204.png"/></Relationships>
</file>

<file path=ppt/slides/_rels/slide72.xml.rels><?xml version="1.0" encoding="UTF-8" standalone="yes"?>
<Relationships xmlns="http://schemas.openxmlformats.org/package/2006/relationships"><Relationship Id="rId3" Type="http://schemas.openxmlformats.org/officeDocument/2006/relationships/image" Target="../media/image214.png"/><Relationship Id="rId4" Type="http://schemas.openxmlformats.org/officeDocument/2006/relationships/image" Target="../media/image204.png"/><Relationship Id="rId1" Type="http://schemas.openxmlformats.org/officeDocument/2006/relationships/slideLayout" Target="../slideLayouts/slideLayout9.xml"/><Relationship Id="rId2" Type="http://schemas.openxmlformats.org/officeDocument/2006/relationships/image" Target="../media/image213.png"/></Relationships>
</file>

<file path=ppt/slides/_rels/slide73.xml.rels><?xml version="1.0" encoding="UTF-8" standalone="yes"?>
<Relationships xmlns="http://schemas.openxmlformats.org/package/2006/relationships"><Relationship Id="rId3" Type="http://schemas.openxmlformats.org/officeDocument/2006/relationships/image" Target="../media/image204.png"/><Relationship Id="rId4" Type="http://schemas.openxmlformats.org/officeDocument/2006/relationships/image" Target="../media/image216.png"/><Relationship Id="rId1" Type="http://schemas.openxmlformats.org/officeDocument/2006/relationships/slideLayout" Target="../slideLayouts/slideLayout9.xml"/><Relationship Id="rId2" Type="http://schemas.openxmlformats.org/officeDocument/2006/relationships/image" Target="../media/image215.png"/></Relationships>
</file>

<file path=ppt/slides/_rels/slide74.xml.rels><?xml version="1.0" encoding="UTF-8" standalone="yes"?>
<Relationships xmlns="http://schemas.openxmlformats.org/package/2006/relationships"><Relationship Id="rId3" Type="http://schemas.openxmlformats.org/officeDocument/2006/relationships/image" Target="../media/image194.png"/><Relationship Id="rId4" Type="http://schemas.openxmlformats.org/officeDocument/2006/relationships/image" Target="../media/image161.png"/><Relationship Id="rId5" Type="http://schemas.openxmlformats.org/officeDocument/2006/relationships/image" Target="../media/image148.png"/><Relationship Id="rId1" Type="http://schemas.openxmlformats.org/officeDocument/2006/relationships/slideLayout" Target="../slideLayouts/slideLayout2.xml"/><Relationship Id="rId2" Type="http://schemas.openxmlformats.org/officeDocument/2006/relationships/image" Target="../media/image217.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53.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3" Type="http://schemas.openxmlformats.org/officeDocument/2006/relationships/image" Target="../media/image219.jpeg"/><Relationship Id="rId4" Type="http://schemas.microsoft.com/office/2007/relationships/hdphoto" Target="../media/hdphoto1.wdp"/><Relationship Id="rId5" Type="http://schemas.openxmlformats.org/officeDocument/2006/relationships/image" Target="../media/image220.png"/><Relationship Id="rId6" Type="http://schemas.openxmlformats.org/officeDocument/2006/relationships/image" Target="../media/image221.png"/><Relationship Id="rId7" Type="http://schemas.openxmlformats.org/officeDocument/2006/relationships/hyperlink" Target="http://en.wikipedia.org/wiki/AC_power_plugs_and_sockets" TargetMode="External"/><Relationship Id="rId8" Type="http://schemas.openxmlformats.org/officeDocument/2006/relationships/hyperlink" Target="http://kropla.com/electric2.htm" TargetMode="External"/><Relationship Id="rId9" Type="http://schemas.openxmlformats.org/officeDocument/2006/relationships/image" Target="../media/image222.png"/><Relationship Id="rId10" Type="http://schemas.openxmlformats.org/officeDocument/2006/relationships/image" Target="../media/image223.png"/><Relationship Id="rId11" Type="http://schemas.microsoft.com/office/2007/relationships/hdphoto" Target="../media/hdphoto2.wdp"/><Relationship Id="rId1" Type="http://schemas.openxmlformats.org/officeDocument/2006/relationships/slideLayout" Target="../slideLayouts/slideLayout9.xml"/><Relationship Id="rId2" Type="http://schemas.openxmlformats.org/officeDocument/2006/relationships/image" Target="../media/image218.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24.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14.png"/><Relationship Id="rId5" Type="http://schemas.openxmlformats.org/officeDocument/2006/relationships/image" Target="../media/image226.png"/><Relationship Id="rId1" Type="http://schemas.openxmlformats.org/officeDocument/2006/relationships/slideLayout" Target="../slideLayouts/slideLayout9.xml"/><Relationship Id="rId2" Type="http://schemas.openxmlformats.org/officeDocument/2006/relationships/image" Target="../media/image225.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1" Type="http://schemas.openxmlformats.org/officeDocument/2006/relationships/image" Target="../media/image63.png"/><Relationship Id="rId12" Type="http://schemas.openxmlformats.org/officeDocument/2006/relationships/image" Target="../media/image64.png"/><Relationship Id="rId13" Type="http://schemas.openxmlformats.org/officeDocument/2006/relationships/image" Target="../media/image65.png"/><Relationship Id="rId1" Type="http://schemas.openxmlformats.org/officeDocument/2006/relationships/slideLayout" Target="../slideLayouts/slideLayout9.xml"/><Relationship Id="rId2" Type="http://schemas.openxmlformats.org/officeDocument/2006/relationships/image" Target="../media/image54.png"/><Relationship Id="rId3" Type="http://schemas.openxmlformats.org/officeDocument/2006/relationships/image" Target="../media/image55.png"/><Relationship Id="rId4" Type="http://schemas.openxmlformats.org/officeDocument/2006/relationships/image" Target="../media/image56.png"/><Relationship Id="rId5" Type="http://schemas.openxmlformats.org/officeDocument/2006/relationships/image" Target="../media/image57.png"/><Relationship Id="rId6" Type="http://schemas.openxmlformats.org/officeDocument/2006/relationships/image" Target="../media/image58.png"/><Relationship Id="rId7" Type="http://schemas.openxmlformats.org/officeDocument/2006/relationships/image" Target="../media/image59.png"/><Relationship Id="rId8" Type="http://schemas.openxmlformats.org/officeDocument/2006/relationships/image" Target="../media/image60.png"/><Relationship Id="rId9" Type="http://schemas.openxmlformats.org/officeDocument/2006/relationships/image" Target="../media/image61.png"/><Relationship Id="rId10" Type="http://schemas.openxmlformats.org/officeDocument/2006/relationships/image" Target="../media/image62.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227.png"/><Relationship Id="rId1" Type="http://schemas.openxmlformats.org/officeDocument/2006/relationships/slideLayout" Target="../slideLayouts/slideLayout15.xml"/><Relationship Id="rId2" Type="http://schemas.openxmlformats.org/officeDocument/2006/relationships/image" Target="../media/image24.png"/></Relationships>
</file>

<file path=ppt/slides/_rels/slide92.xml.rels><?xml version="1.0" encoding="UTF-8" standalone="yes"?>
<Relationships xmlns="http://schemas.openxmlformats.org/package/2006/relationships"><Relationship Id="rId3" Type="http://schemas.openxmlformats.org/officeDocument/2006/relationships/image" Target="../media/image229.png"/><Relationship Id="rId4" Type="http://schemas.openxmlformats.org/officeDocument/2006/relationships/image" Target="../media/image230.png"/><Relationship Id="rId5" Type="http://schemas.openxmlformats.org/officeDocument/2006/relationships/image" Target="../media/image231.png"/><Relationship Id="rId6" Type="http://schemas.openxmlformats.org/officeDocument/2006/relationships/image" Target="../media/image232.png"/><Relationship Id="rId7" Type="http://schemas.openxmlformats.org/officeDocument/2006/relationships/image" Target="../media/image233.png"/><Relationship Id="rId8" Type="http://schemas.openxmlformats.org/officeDocument/2006/relationships/image" Target="../media/image234.png"/><Relationship Id="rId1" Type="http://schemas.openxmlformats.org/officeDocument/2006/relationships/slideLayout" Target="../slideLayouts/slideLayout15.xml"/><Relationship Id="rId2" Type="http://schemas.openxmlformats.org/officeDocument/2006/relationships/image" Target="../media/image228.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35.png"/></Relationships>
</file>

<file path=ppt/slides/_rels/slide94.xml.rels><?xml version="1.0" encoding="UTF-8" standalone="yes"?>
<Relationships xmlns="http://schemas.openxmlformats.org/package/2006/relationships"><Relationship Id="rId11" Type="http://schemas.openxmlformats.org/officeDocument/2006/relationships/image" Target="../media/image244.png"/><Relationship Id="rId12" Type="http://schemas.openxmlformats.org/officeDocument/2006/relationships/image" Target="../media/image245.png"/><Relationship Id="rId13" Type="http://schemas.microsoft.com/office/2007/relationships/hdphoto" Target="../media/hdphoto3.wdp"/><Relationship Id="rId14" Type="http://schemas.openxmlformats.org/officeDocument/2006/relationships/image" Target="../media/image246.png"/><Relationship Id="rId15" Type="http://schemas.openxmlformats.org/officeDocument/2006/relationships/image" Target="../media/image247.png"/><Relationship Id="rId16" Type="http://schemas.openxmlformats.org/officeDocument/2006/relationships/image" Target="../media/image248.png"/><Relationship Id="rId17" Type="http://schemas.openxmlformats.org/officeDocument/2006/relationships/image" Target="../media/image249.png"/><Relationship Id="rId18" Type="http://schemas.openxmlformats.org/officeDocument/2006/relationships/image" Target="../media/image250.png"/><Relationship Id="rId1" Type="http://schemas.openxmlformats.org/officeDocument/2006/relationships/slideLayout" Target="../slideLayouts/slideLayout9.xml"/><Relationship Id="rId2" Type="http://schemas.openxmlformats.org/officeDocument/2006/relationships/notesSlide" Target="../notesSlides/notesSlide3.xml"/><Relationship Id="rId3" Type="http://schemas.openxmlformats.org/officeDocument/2006/relationships/image" Target="../media/image236.png"/><Relationship Id="rId4" Type="http://schemas.openxmlformats.org/officeDocument/2006/relationships/image" Target="../media/image237.png"/><Relationship Id="rId5" Type="http://schemas.openxmlformats.org/officeDocument/2006/relationships/image" Target="../media/image238.png"/><Relationship Id="rId6" Type="http://schemas.openxmlformats.org/officeDocument/2006/relationships/image" Target="../media/image239.png"/><Relationship Id="rId7" Type="http://schemas.openxmlformats.org/officeDocument/2006/relationships/image" Target="../media/image240.png"/><Relationship Id="rId8" Type="http://schemas.openxmlformats.org/officeDocument/2006/relationships/image" Target="../media/image241.png"/><Relationship Id="rId9" Type="http://schemas.openxmlformats.org/officeDocument/2006/relationships/image" Target="../media/image242.png"/><Relationship Id="rId10" Type="http://schemas.openxmlformats.org/officeDocument/2006/relationships/image" Target="../media/image243.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51.png"/><Relationship Id="rId3" Type="http://schemas.openxmlformats.org/officeDocument/2006/relationships/image" Target="../media/image252.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53.jpeg"/><Relationship Id="rId3" Type="http://schemas.openxmlformats.org/officeDocument/2006/relationships/image" Target="../media/image254.jpeg"/></Relationships>
</file>

<file path=ppt/slides/_rels/slide97.xml.rels><?xml version="1.0" encoding="UTF-8" standalone="yes"?>
<Relationships xmlns="http://schemas.openxmlformats.org/package/2006/relationships"><Relationship Id="rId3" Type="http://schemas.openxmlformats.org/officeDocument/2006/relationships/image" Target="../media/image256.png"/><Relationship Id="rId4" Type="http://schemas.openxmlformats.org/officeDocument/2006/relationships/image" Target="../media/image103.png"/><Relationship Id="rId1" Type="http://schemas.openxmlformats.org/officeDocument/2006/relationships/slideLayout" Target="../slideLayouts/slideLayout9.xml"/><Relationship Id="rId2" Type="http://schemas.openxmlformats.org/officeDocument/2006/relationships/image" Target="../media/image255.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57.png"/><Relationship Id="rId3" Type="http://schemas.openxmlformats.org/officeDocument/2006/relationships/image" Target="../media/image103.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58.jpeg"/><Relationship Id="rId3" Type="http://schemas.openxmlformats.org/officeDocument/2006/relationships/image" Target="../media/image25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pPr eaLnBrk="0" hangingPunct="0">
              <a:defRPr/>
            </a:pPr>
            <a:r>
              <a:rPr lang="en-US" b="1" dirty="0"/>
              <a:t>Fortinet Product </a:t>
            </a:r>
            <a:r>
              <a:rPr lang="en-US" b="1" dirty="0" smtClean="0"/>
              <a:t>Quick Guide</a:t>
            </a:r>
            <a:endParaRPr lang="en-US" b="1" dirty="0"/>
          </a:p>
        </p:txBody>
      </p:sp>
      <p:sp>
        <p:nvSpPr>
          <p:cNvPr id="5" name="Subtitle 4"/>
          <p:cNvSpPr>
            <a:spLocks noGrp="1"/>
          </p:cNvSpPr>
          <p:nvPr>
            <p:ph type="subTitle" idx="1"/>
          </p:nvPr>
        </p:nvSpPr>
        <p:spPr/>
        <p:txBody>
          <a:bodyPr/>
          <a:lstStyle/>
          <a:p>
            <a:pPr eaLnBrk="0" hangingPunct="0">
              <a:defRPr/>
            </a:pPr>
            <a:r>
              <a:rPr lang="en-US" dirty="0" smtClean="0"/>
              <a:t>February, 2015</a:t>
            </a:r>
            <a:endParaRPr lang="en-US" dirty="0"/>
          </a:p>
        </p:txBody>
      </p:sp>
    </p:spTree>
    <p:extLst>
      <p:ext uri="{BB962C8B-B14F-4D97-AF65-F5344CB8AC3E}">
        <p14:creationId xmlns:p14="http://schemas.microsoft.com/office/powerpoint/2010/main" val="222432301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b="0" i="0" dirty="0" smtClean="0"/>
              <a:t>Anatomy of a FortiGate </a:t>
            </a:r>
            <a:endParaRPr lang="en-US" b="0" i="0" dirty="0"/>
          </a:p>
        </p:txBody>
      </p:sp>
      <p:sp>
        <p:nvSpPr>
          <p:cNvPr id="39" name="Rectangle 38"/>
          <p:cNvSpPr/>
          <p:nvPr/>
        </p:nvSpPr>
        <p:spPr bwMode="auto">
          <a:xfrm>
            <a:off x="457200" y="558297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World Class Support</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0" name="Rectangle 39"/>
          <p:cNvSpPr/>
          <p:nvPr/>
        </p:nvSpPr>
        <p:spPr bwMode="auto">
          <a:xfrm>
            <a:off x="457200" y="5146393"/>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Flexible Platform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1" name="Rectangle 40"/>
          <p:cNvSpPr/>
          <p:nvPr/>
        </p:nvSpPr>
        <p:spPr bwMode="auto">
          <a:xfrm>
            <a:off x="457200" y="4659801"/>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Secured System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2" name="Rectangle 41"/>
          <p:cNvSpPr/>
          <p:nvPr/>
        </p:nvSpPr>
        <p:spPr bwMode="auto">
          <a:xfrm>
            <a:off x="457200" y="422321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Extensive Capabilities</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3" name="Rectangle 42"/>
          <p:cNvSpPr/>
          <p:nvPr/>
        </p:nvSpPr>
        <p:spPr bwMode="auto">
          <a:xfrm>
            <a:off x="418717" y="3750589"/>
            <a:ext cx="8229600" cy="436584"/>
          </a:xfrm>
          <a:prstGeom prst="rect">
            <a:avLst/>
          </a:prstGeom>
          <a:solidFill>
            <a:schemeClr val="accent6">
              <a:lumMod val="50000"/>
            </a:scheme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Real Time Protection</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4" name="Rectangle 43"/>
          <p:cNvSpPr/>
          <p:nvPr/>
        </p:nvSpPr>
        <p:spPr bwMode="auto">
          <a:xfrm>
            <a:off x="404961" y="1341062"/>
            <a:ext cx="8229600" cy="2460743"/>
          </a:xfrm>
          <a:prstGeom prst="rect">
            <a:avLst/>
          </a:prstGeom>
          <a:gradFill flip="none" rotWithShape="1">
            <a:gsLst>
              <a:gs pos="0">
                <a:srgbClr val="A5ACB0"/>
              </a:gs>
              <a:gs pos="100000">
                <a:srgbClr val="FFFFFF"/>
              </a:gs>
            </a:gsLst>
            <a:lin ang="54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endParaRPr kumimoji="0" lang="en-US" sz="2000" b="0" i="0" u="none" strike="noStrike" kern="0" cap="none" spc="0" normalizeH="0" baseline="0" noProof="0" dirty="0">
              <a:ln>
                <a:noFill/>
              </a:ln>
              <a:solidFill>
                <a:srgbClr val="DC291E"/>
              </a:solidFill>
              <a:effectLst/>
              <a:uLnTx/>
              <a:uFillTx/>
              <a:latin typeface="Arial" charset="0"/>
            </a:endParaRPr>
          </a:p>
        </p:txBody>
      </p:sp>
      <p:sp>
        <p:nvSpPr>
          <p:cNvPr id="46" name="Rounded Rectangle 45"/>
          <p:cNvSpPr/>
          <p:nvPr/>
        </p:nvSpPr>
        <p:spPr bwMode="auto">
          <a:xfrm>
            <a:off x="1256680" y="1735391"/>
            <a:ext cx="3095402" cy="280712"/>
          </a:xfrm>
          <a:prstGeom prst="roundRect">
            <a:avLst/>
          </a:prstGeom>
          <a:solidFill>
            <a:schemeClr val="accent6">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200" b="1" i="0" u="none" strike="noStrike" kern="0" cap="none" spc="0" normalizeH="0" baseline="0" noProof="0" dirty="0" err="1" smtClean="0">
                <a:ln>
                  <a:noFill/>
                </a:ln>
                <a:solidFill>
                  <a:srgbClr val="FFFFFF"/>
                </a:solidFill>
                <a:effectLst/>
                <a:uLnTx/>
                <a:uFillTx/>
                <a:latin typeface="Calibri"/>
                <a:ea typeface="Calibri"/>
                <a:cs typeface="Calibri"/>
              </a:rPr>
              <a:t>FortiGuard</a:t>
            </a:r>
            <a:r>
              <a:rPr kumimoji="0" lang="en-US" sz="1200" b="1" i="0" u="none" strike="noStrike" kern="0" cap="none" spc="0" normalizeH="0" baseline="0" noProof="0" dirty="0" smtClean="0">
                <a:ln>
                  <a:noFill/>
                </a:ln>
                <a:solidFill>
                  <a:srgbClr val="FFFFFF"/>
                </a:solidFill>
                <a:effectLst/>
                <a:uLnTx/>
                <a:uFillTx/>
                <a:latin typeface="Calibri"/>
                <a:ea typeface="Calibri"/>
                <a:cs typeface="Calibri"/>
              </a:rPr>
              <a:t> </a:t>
            </a:r>
            <a:r>
              <a:rPr kumimoji="0" lang="en-US" sz="1200" b="1" i="0" u="none" strike="noStrike" kern="0" cap="none" spc="0" normalizeH="0" baseline="0" noProof="0" dirty="0" err="1" smtClean="0">
                <a:ln>
                  <a:noFill/>
                </a:ln>
                <a:solidFill>
                  <a:srgbClr val="FFFFFF"/>
                </a:solidFill>
                <a:effectLst/>
                <a:uLnTx/>
                <a:uFillTx/>
                <a:latin typeface="Calibri"/>
                <a:ea typeface="Calibri"/>
                <a:cs typeface="Calibri"/>
              </a:rPr>
              <a:t>AntiVirus</a:t>
            </a:r>
            <a:r>
              <a:rPr kumimoji="0" lang="en-US" sz="1200" b="1" i="0" u="none" strike="noStrike" kern="0" cap="none" spc="0" normalizeH="0" baseline="0" noProof="0" dirty="0" smtClean="0">
                <a:ln>
                  <a:noFill/>
                </a:ln>
                <a:solidFill>
                  <a:srgbClr val="FFFFFF"/>
                </a:solidFill>
                <a:effectLst/>
                <a:uLnTx/>
                <a:uFillTx/>
                <a:latin typeface="Calibri"/>
                <a:ea typeface="Calibri"/>
                <a:cs typeface="Calibri"/>
              </a:rPr>
              <a:t> Service</a:t>
            </a:r>
            <a:endParaRPr kumimoji="0" lang="en-US" sz="1200" b="0" i="0" u="none" strike="noStrike" kern="0" cap="none" spc="0" normalizeH="0" baseline="0" noProof="0" dirty="0">
              <a:ln>
                <a:noFill/>
              </a:ln>
              <a:solidFill>
                <a:srgbClr val="FFFFFF"/>
              </a:solidFill>
              <a:effectLst/>
              <a:uLnTx/>
              <a:uFillTx/>
              <a:latin typeface="Arial" charset="0"/>
            </a:endParaRPr>
          </a:p>
        </p:txBody>
      </p:sp>
      <p:sp>
        <p:nvSpPr>
          <p:cNvPr id="47" name="Rounded Rectangle 46"/>
          <p:cNvSpPr/>
          <p:nvPr/>
        </p:nvSpPr>
        <p:spPr bwMode="auto">
          <a:xfrm>
            <a:off x="1256680" y="2067837"/>
            <a:ext cx="3095402" cy="280712"/>
          </a:xfrm>
          <a:prstGeom prst="roundRect">
            <a:avLst/>
          </a:prstGeom>
          <a:solidFill>
            <a:schemeClr val="accent6">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200" b="1" i="0" u="none" strike="noStrike" kern="0" cap="none" spc="0" normalizeH="0" baseline="0" noProof="0" dirty="0" smtClean="0">
                <a:ln>
                  <a:noFill/>
                </a:ln>
                <a:solidFill>
                  <a:srgbClr val="FFFFFF"/>
                </a:solidFill>
                <a:effectLst/>
                <a:uLnTx/>
                <a:uFillTx/>
                <a:latin typeface="Calibri"/>
                <a:ea typeface="Calibri"/>
                <a:cs typeface="Calibri"/>
              </a:rPr>
              <a:t>FortiGuard NGFW Service</a:t>
            </a:r>
            <a:endParaRPr kumimoji="0" lang="en-US" sz="1200" b="0" i="0" u="none" strike="noStrike" kern="0" cap="none" spc="0" normalizeH="0" baseline="0" noProof="0" dirty="0">
              <a:ln>
                <a:noFill/>
              </a:ln>
              <a:solidFill>
                <a:srgbClr val="FFFFFF"/>
              </a:solidFill>
              <a:effectLst/>
              <a:uLnTx/>
              <a:uFillTx/>
              <a:latin typeface="Arial" charset="0"/>
            </a:endParaRPr>
          </a:p>
        </p:txBody>
      </p:sp>
      <p:sp>
        <p:nvSpPr>
          <p:cNvPr id="48" name="Rounded Rectangle 47"/>
          <p:cNvSpPr/>
          <p:nvPr/>
        </p:nvSpPr>
        <p:spPr bwMode="auto">
          <a:xfrm>
            <a:off x="1256680" y="2414699"/>
            <a:ext cx="3095402" cy="280712"/>
          </a:xfrm>
          <a:prstGeom prst="roundRect">
            <a:avLst/>
          </a:prstGeom>
          <a:solidFill>
            <a:schemeClr val="accent6">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200" b="1" i="0" u="none" strike="noStrike" kern="0" cap="none" spc="0" normalizeH="0" baseline="0" noProof="0" dirty="0" smtClean="0">
                <a:ln>
                  <a:noFill/>
                </a:ln>
                <a:solidFill>
                  <a:srgbClr val="FFFFFF"/>
                </a:solidFill>
                <a:effectLst/>
                <a:uLnTx/>
                <a:uFillTx/>
                <a:latin typeface="Calibri"/>
                <a:ea typeface="Calibri"/>
                <a:cs typeface="Calibri"/>
              </a:rPr>
              <a:t>FortiGuard Web</a:t>
            </a:r>
            <a:r>
              <a:rPr kumimoji="0" lang="en-US" sz="1200" b="1" i="0" u="none" strike="noStrike" kern="0" cap="none" spc="0" normalizeH="0" noProof="0" dirty="0" smtClean="0">
                <a:ln>
                  <a:noFill/>
                </a:ln>
                <a:solidFill>
                  <a:srgbClr val="FFFFFF"/>
                </a:solidFill>
                <a:effectLst/>
                <a:uLnTx/>
                <a:uFillTx/>
                <a:latin typeface="Calibri"/>
                <a:ea typeface="Calibri"/>
                <a:cs typeface="Calibri"/>
              </a:rPr>
              <a:t> </a:t>
            </a:r>
            <a:r>
              <a:rPr kumimoji="0" lang="en-US" sz="1200" b="1" i="0" u="none" strike="noStrike" kern="0" cap="none" spc="0" normalizeH="0" baseline="0" noProof="0" dirty="0" smtClean="0">
                <a:ln>
                  <a:noFill/>
                </a:ln>
                <a:solidFill>
                  <a:srgbClr val="FFFFFF"/>
                </a:solidFill>
                <a:effectLst/>
                <a:uLnTx/>
                <a:uFillTx/>
                <a:latin typeface="Calibri"/>
                <a:ea typeface="Calibri"/>
                <a:cs typeface="Calibri"/>
              </a:rPr>
              <a:t>Filtering Service</a:t>
            </a:r>
            <a:endParaRPr kumimoji="0" lang="en-US" sz="1200" b="0" i="0" u="none" strike="noStrike" kern="0" cap="none" spc="0" normalizeH="0" baseline="0" noProof="0" dirty="0">
              <a:ln>
                <a:noFill/>
              </a:ln>
              <a:solidFill>
                <a:srgbClr val="FFFFFF"/>
              </a:solidFill>
              <a:effectLst/>
              <a:uLnTx/>
              <a:uFillTx/>
              <a:latin typeface="Arial" charset="0"/>
            </a:endParaRPr>
          </a:p>
        </p:txBody>
      </p:sp>
      <p:sp>
        <p:nvSpPr>
          <p:cNvPr id="49" name="Rounded Rectangle 48"/>
          <p:cNvSpPr/>
          <p:nvPr/>
        </p:nvSpPr>
        <p:spPr bwMode="auto">
          <a:xfrm>
            <a:off x="1256680" y="2768431"/>
            <a:ext cx="3095402" cy="280712"/>
          </a:xfrm>
          <a:prstGeom prst="roundRect">
            <a:avLst/>
          </a:prstGeom>
          <a:solidFill>
            <a:schemeClr val="accent6">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200" b="1" i="0" u="none" strike="noStrike" kern="0" cap="none" spc="0" normalizeH="0" baseline="0" noProof="0" dirty="0" err="1" smtClean="0">
                <a:ln>
                  <a:noFill/>
                </a:ln>
                <a:solidFill>
                  <a:srgbClr val="FFFFFF"/>
                </a:solidFill>
                <a:effectLst/>
                <a:uLnTx/>
                <a:uFillTx/>
                <a:latin typeface="Calibri"/>
                <a:ea typeface="Calibri"/>
                <a:cs typeface="Calibri"/>
              </a:rPr>
              <a:t>FortiGuard</a:t>
            </a:r>
            <a:r>
              <a:rPr kumimoji="0" lang="en-US" sz="1200" b="1" i="0" u="none" strike="noStrike" kern="0" cap="none" spc="0" normalizeH="0" baseline="0" noProof="0" dirty="0" smtClean="0">
                <a:ln>
                  <a:noFill/>
                </a:ln>
                <a:solidFill>
                  <a:srgbClr val="FFFFFF"/>
                </a:solidFill>
                <a:effectLst/>
                <a:uLnTx/>
                <a:uFillTx/>
                <a:latin typeface="Calibri"/>
                <a:ea typeface="Calibri"/>
                <a:cs typeface="Calibri"/>
              </a:rPr>
              <a:t> </a:t>
            </a:r>
            <a:r>
              <a:rPr kumimoji="0" lang="en-US" sz="1200" b="1" i="0" u="none" strike="noStrike" kern="0" cap="none" spc="0" normalizeH="0" baseline="0" noProof="0" dirty="0" err="1" smtClean="0">
                <a:ln>
                  <a:noFill/>
                </a:ln>
                <a:solidFill>
                  <a:srgbClr val="FFFFFF"/>
                </a:solidFill>
                <a:effectLst/>
                <a:uLnTx/>
                <a:uFillTx/>
                <a:latin typeface="Calibri"/>
                <a:ea typeface="Calibri"/>
                <a:cs typeface="Calibri"/>
              </a:rPr>
              <a:t>Antispam</a:t>
            </a:r>
            <a:r>
              <a:rPr kumimoji="0" lang="en-US" sz="1200" b="1" i="0" u="none" strike="noStrike" kern="0" cap="none" spc="0" normalizeH="0" baseline="0" noProof="0" dirty="0" smtClean="0">
                <a:ln>
                  <a:noFill/>
                </a:ln>
                <a:solidFill>
                  <a:srgbClr val="FFFFFF"/>
                </a:solidFill>
                <a:effectLst/>
                <a:uLnTx/>
                <a:uFillTx/>
                <a:latin typeface="Calibri"/>
                <a:ea typeface="Calibri"/>
                <a:cs typeface="Calibri"/>
              </a:rPr>
              <a:t> Service</a:t>
            </a:r>
            <a:endParaRPr kumimoji="0" lang="en-US" sz="1200" b="0" i="0" u="none" strike="noStrike" kern="0" cap="none" spc="0" normalizeH="0" baseline="0" noProof="0" dirty="0">
              <a:ln>
                <a:noFill/>
              </a:ln>
              <a:solidFill>
                <a:srgbClr val="FFFFFF"/>
              </a:solidFill>
              <a:effectLst/>
              <a:uLnTx/>
              <a:uFillTx/>
              <a:latin typeface="Arial" charset="0"/>
            </a:endParaRPr>
          </a:p>
        </p:txBody>
      </p:sp>
      <p:pic>
        <p:nvPicPr>
          <p:cNvPr id="50" name="Picture 49" descr="Fortinet_Shield.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7232" y="1921780"/>
            <a:ext cx="778669" cy="985838"/>
          </a:xfrm>
          <a:prstGeom prst="rect">
            <a:avLst/>
          </a:prstGeom>
          <a:effectLst>
            <a:outerShdw blurRad="152400" dist="101600" dir="5400000" sx="90000" sy="-19000">
              <a:srgbClr val="000000">
                <a:alpha val="20000"/>
              </a:srgbClr>
            </a:outerShdw>
          </a:effectLst>
        </p:spPr>
      </p:pic>
      <p:sp>
        <p:nvSpPr>
          <p:cNvPr id="45" name="Text Placeholder 29"/>
          <p:cNvSpPr>
            <a:spLocks noGrp="1"/>
          </p:cNvSpPr>
          <p:nvPr>
            <p:ph type="body" sz="quarter" idx="4294967295"/>
          </p:nvPr>
        </p:nvSpPr>
        <p:spPr bwMode="auto">
          <a:xfrm>
            <a:off x="4612105" y="1449388"/>
            <a:ext cx="4531896" cy="2352675"/>
          </a:xfrm>
          <a:prstGeom prst="rect">
            <a:avLst/>
          </a:prstGeom>
          <a:noFill/>
          <a:ln w="9525">
            <a:noFill/>
            <a:miter lim="800000"/>
            <a:headEnd/>
            <a:tailEnd/>
          </a:ln>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strike="noStrike" kern="0" cap="none" spc="0" normalizeH="0" baseline="0" noProof="0" dirty="0" smtClean="0">
                <a:ln>
                  <a:noFill/>
                </a:ln>
                <a:solidFill>
                  <a:schemeClr val="tx2"/>
                </a:solidFill>
                <a:effectLst/>
                <a:uLnTx/>
                <a:uFillTx/>
                <a:latin typeface="+mn-lt"/>
              </a:rPr>
              <a:t>FortiGuard Subscription Services </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Deliver real-time Automated Updates </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Industry Leading Threat Response Time </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Comprehensive Threat Library 24x7x365 Operations </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Power by Fortinet in-house Global Threat Research Team</a:t>
            </a:r>
          </a:p>
        </p:txBody>
      </p:sp>
    </p:spTree>
    <p:extLst>
      <p:ext uri="{BB962C8B-B14F-4D97-AF65-F5344CB8AC3E}">
        <p14:creationId xmlns:p14="http://schemas.microsoft.com/office/powerpoint/2010/main" val="302137380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Interface</a:t>
            </a:r>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1273099384"/>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Proprietary POE</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8" name="Picture 7"/>
          <p:cNvPicPr>
            <a:picLocks noChangeAspect="1"/>
          </p:cNvPicPr>
          <p:nvPr/>
        </p:nvPicPr>
        <p:blipFill>
          <a:blip r:embed="rId2"/>
          <a:stretch>
            <a:fillRect/>
          </a:stretch>
        </p:blipFill>
        <p:spPr>
          <a:xfrm>
            <a:off x="726784" y="1038548"/>
            <a:ext cx="2067993" cy="2971016"/>
          </a:xfrm>
          <a:prstGeom prst="rect">
            <a:avLst/>
          </a:prstGeom>
        </p:spPr>
      </p:pic>
      <p:pic>
        <p:nvPicPr>
          <p:cNvPr id="10" name="Picture 9"/>
          <p:cNvPicPr>
            <a:picLocks noChangeAspect="1"/>
          </p:cNvPicPr>
          <p:nvPr/>
        </p:nvPicPr>
        <p:blipFill>
          <a:blip r:embed="rId3"/>
          <a:stretch>
            <a:fillRect/>
          </a:stretch>
        </p:blipFill>
        <p:spPr>
          <a:xfrm>
            <a:off x="2697591" y="1758632"/>
            <a:ext cx="2535112" cy="1733569"/>
          </a:xfrm>
          <a:prstGeom prst="rect">
            <a:avLst/>
          </a:prstGeom>
        </p:spPr>
      </p:pic>
    </p:spTree>
    <p:extLst>
      <p:ext uri="{BB962C8B-B14F-4D97-AF65-F5344CB8AC3E}">
        <p14:creationId xmlns:p14="http://schemas.microsoft.com/office/powerpoint/2010/main" val="345794226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112D</a:t>
            </a:r>
            <a:endParaRPr lang="en-US" b="0" i="0" dirty="0"/>
          </a:p>
        </p:txBody>
      </p:sp>
      <p:sp>
        <p:nvSpPr>
          <p:cNvPr id="7" name="Rectangle 47"/>
          <p:cNvSpPr>
            <a:spLocks noChangeArrowheads="1"/>
          </p:cNvSpPr>
          <p:nvPr/>
        </p:nvSpPr>
        <p:spPr bwMode="auto">
          <a:xfrm>
            <a:off x="6108791" y="1217559"/>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a:t>
            </a:r>
            <a:r>
              <a:rPr lang="en-US" sz="1200" dirty="0"/>
              <a:t>Interface with PoE pass-through. (1x PoE-PD, 1x PoE-PS)</a:t>
            </a:r>
          </a:p>
          <a:p>
            <a:pPr marL="343047" indent="-343047" defTabSz="914417">
              <a:spcBef>
                <a:spcPct val="20000"/>
              </a:spcBef>
              <a:buFontTx/>
              <a:buChar char="•"/>
            </a:pPr>
            <a:endParaRPr lang="en-US" sz="1200" dirty="0" smtClean="0"/>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3923783765"/>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1000" b="0" i="0" u="none" strike="noStrike" cap="none" normalizeH="0" baseline="0" dirty="0" smtClean="0">
                          <a:ln>
                            <a:noFill/>
                          </a:ln>
                          <a:solidFill>
                            <a:srgbClr val="36424A"/>
                          </a:solidFill>
                          <a:effectLst/>
                          <a:latin typeface="+mn-lt"/>
                        </a:rPr>
                        <a:t>18dBm (2 Ghz), </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1000" b="0" i="0" u="none" strike="noStrike" cap="none" normalizeH="0" baseline="0" dirty="0" smtClean="0">
                          <a:ln>
                            <a:noFill/>
                          </a:ln>
                          <a:solidFill>
                            <a:srgbClr val="36424A"/>
                          </a:solidFill>
                          <a:effectLst/>
                          <a:latin typeface="+mn-lt"/>
                        </a:rPr>
                        <a:t>16dBm (5 Ghz)</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Proprietary POE</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descr="FortiAP112D_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25765" y="682258"/>
            <a:ext cx="2238996" cy="3358806"/>
          </a:xfrm>
          <a:prstGeom prst="rect">
            <a:avLst/>
          </a:prstGeom>
        </p:spPr>
      </p:pic>
      <p:pic>
        <p:nvPicPr>
          <p:cNvPr id="3" name="Picture 2" descr="FortiAP112D_SideCorner.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054122" y="1165086"/>
            <a:ext cx="2361046" cy="2592580"/>
          </a:xfrm>
          <a:prstGeom prst="rect">
            <a:avLst/>
          </a:prstGeom>
        </p:spPr>
      </p:pic>
      <p:pic>
        <p:nvPicPr>
          <p:cNvPr id="12" name="Picture 11"/>
          <p:cNvPicPr>
            <a:picLocks noChangeAspect="1"/>
          </p:cNvPicPr>
          <p:nvPr/>
        </p:nvPicPr>
        <p:blipFill>
          <a:blip r:embed="rId4"/>
          <a:stretch>
            <a:fillRect/>
          </a:stretch>
        </p:blipFill>
        <p:spPr>
          <a:xfrm>
            <a:off x="2477210" y="188495"/>
            <a:ext cx="533400" cy="533400"/>
          </a:xfrm>
          <a:prstGeom prst="rect">
            <a:avLst/>
          </a:prstGeom>
        </p:spPr>
      </p:pic>
    </p:spTree>
    <p:extLst>
      <p:ext uri="{BB962C8B-B14F-4D97-AF65-F5344CB8AC3E}">
        <p14:creationId xmlns:p14="http://schemas.microsoft.com/office/powerpoint/2010/main" val="39874315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221/223B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graphicFrame>
        <p:nvGraphicFramePr>
          <p:cNvPr id="9" name="Content Placeholder 4"/>
          <p:cNvGraphicFramePr>
            <a:graphicFrameLocks/>
          </p:cNvGraphicFramePr>
          <p:nvPr>
            <p:extLst>
              <p:ext uri="{D42A27DB-BD31-4B8C-83A1-F6EECF244321}">
                <p14:modId xmlns:p14="http://schemas.microsoft.com/office/powerpoint/2010/main" val="3779105260"/>
              </p:ext>
            </p:extLst>
          </p:nvPr>
        </p:nvGraphicFramePr>
        <p:xfrm>
          <a:off x="457200" y="3886200"/>
          <a:ext cx="8305800" cy="17467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221B</a:t>
                      </a:r>
                      <a:r>
                        <a:rPr lang="en-US" sz="1000" baseline="0" dirty="0" smtClean="0">
                          <a:solidFill>
                            <a:srgbClr val="36424A"/>
                          </a:solidFill>
                        </a:rPr>
                        <a:t> </a:t>
                      </a:r>
                      <a:r>
                        <a:rPr lang="en-US" sz="1000" dirty="0" smtClean="0">
                          <a:solidFill>
                            <a:srgbClr val="36424A"/>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rgbClr val="36424A"/>
                          </a:solidFill>
                        </a:rPr>
                        <a:t>223B</a:t>
                      </a:r>
                      <a:r>
                        <a:rPr lang="en-US" sz="1000" baseline="0" dirty="0" smtClean="0">
                          <a:solidFill>
                            <a:srgbClr val="36424A"/>
                          </a:solidFill>
                        </a:rPr>
                        <a:t> </a:t>
                      </a:r>
                      <a:r>
                        <a:rPr lang="en-US" sz="1000" dirty="0" smtClean="0">
                          <a:solidFill>
                            <a:srgbClr val="36424A"/>
                          </a:solidFill>
                        </a:rPr>
                        <a:t>:4 External</a:t>
                      </a:r>
                      <a:endParaRPr lang="en-US" sz="1000" b="0" i="0" dirty="0" smtClean="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600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a:stretch>
            <a:fillRect/>
          </a:stretch>
        </p:blipFill>
        <p:spPr>
          <a:xfrm>
            <a:off x="1269960" y="1777946"/>
            <a:ext cx="2028123" cy="1014062"/>
          </a:xfrm>
          <a:prstGeom prst="rect">
            <a:avLst/>
          </a:prstGeom>
        </p:spPr>
      </p:pic>
      <p:pic>
        <p:nvPicPr>
          <p:cNvPr id="8" name="Picture 7"/>
          <p:cNvPicPr>
            <a:picLocks noChangeAspect="1"/>
          </p:cNvPicPr>
          <p:nvPr/>
        </p:nvPicPr>
        <p:blipFill>
          <a:blip r:embed="rId3"/>
          <a:stretch>
            <a:fillRect/>
          </a:stretch>
        </p:blipFill>
        <p:spPr>
          <a:xfrm>
            <a:off x="2440494" y="1295583"/>
            <a:ext cx="2565748" cy="2295669"/>
          </a:xfrm>
          <a:prstGeom prst="rect">
            <a:avLst/>
          </a:prstGeom>
        </p:spPr>
      </p:pic>
    </p:spTree>
    <p:extLst>
      <p:ext uri="{BB962C8B-B14F-4D97-AF65-F5344CB8AC3E}">
        <p14:creationId xmlns:p14="http://schemas.microsoft.com/office/powerpoint/2010/main" val="60958234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t>
            </a:r>
            <a:r>
              <a:rPr lang="en-US" dirty="0"/>
              <a:t> </a:t>
            </a:r>
            <a:r>
              <a:rPr lang="en-US" b="0" i="0" dirty="0" smtClean="0"/>
              <a:t>221/223C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pic>
        <p:nvPicPr>
          <p:cNvPr id="3" name="Picture 2"/>
          <p:cNvPicPr>
            <a:picLocks noChangeAspect="1"/>
          </p:cNvPicPr>
          <p:nvPr/>
        </p:nvPicPr>
        <p:blipFill>
          <a:blip r:embed="rId2"/>
          <a:stretch>
            <a:fillRect/>
          </a:stretch>
        </p:blipFill>
        <p:spPr>
          <a:xfrm>
            <a:off x="1269960" y="1777946"/>
            <a:ext cx="2028123" cy="1014062"/>
          </a:xfrm>
          <a:prstGeom prst="rect">
            <a:avLst/>
          </a:prstGeom>
        </p:spPr>
      </p:pic>
      <p:graphicFrame>
        <p:nvGraphicFramePr>
          <p:cNvPr id="9" name="Content Placeholder 4"/>
          <p:cNvGraphicFramePr>
            <a:graphicFrameLocks/>
          </p:cNvGraphicFramePr>
          <p:nvPr>
            <p:extLst>
              <p:ext uri="{D42A27DB-BD31-4B8C-83A1-F6EECF244321}">
                <p14:modId xmlns:p14="http://schemas.microsoft.com/office/powerpoint/2010/main" val="2312218345"/>
              </p:ext>
            </p:extLst>
          </p:nvPr>
        </p:nvGraphicFramePr>
        <p:xfrm>
          <a:off x="457200" y="3886200"/>
          <a:ext cx="8305800" cy="17467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221C</a:t>
                      </a:r>
                      <a:r>
                        <a:rPr lang="en-US" sz="1000" baseline="0" dirty="0" smtClean="0">
                          <a:solidFill>
                            <a:srgbClr val="36424A"/>
                          </a:solidFill>
                        </a:rPr>
                        <a:t> </a:t>
                      </a:r>
                      <a:r>
                        <a:rPr lang="en-US" sz="1000" dirty="0" smtClean="0">
                          <a:solidFill>
                            <a:srgbClr val="36424A"/>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rgbClr val="36424A"/>
                          </a:solidFill>
                        </a:rPr>
                        <a:t>223C</a:t>
                      </a:r>
                      <a:r>
                        <a:rPr lang="en-US" sz="1000" baseline="0" dirty="0" smtClean="0">
                          <a:solidFill>
                            <a:srgbClr val="36424A"/>
                          </a:solidFill>
                        </a:rPr>
                        <a:t> </a:t>
                      </a:r>
                      <a:r>
                        <a:rPr lang="en-US" sz="1000" dirty="0" smtClean="0">
                          <a:solidFill>
                            <a:srgbClr val="36424A"/>
                          </a:solidFill>
                        </a:rPr>
                        <a:t>:4 External</a:t>
                      </a:r>
                      <a:endParaRPr lang="en-US" sz="1000" b="0" i="0" dirty="0" smtClean="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1167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3"/>
          <a:stretch>
            <a:fillRect/>
          </a:stretch>
        </p:blipFill>
        <p:spPr>
          <a:xfrm>
            <a:off x="3064930" y="188495"/>
            <a:ext cx="533400" cy="533400"/>
          </a:xfrm>
          <a:prstGeom prst="rect">
            <a:avLst/>
          </a:prstGeom>
        </p:spPr>
      </p:pic>
      <p:pic>
        <p:nvPicPr>
          <p:cNvPr id="2" name="Picture 1"/>
          <p:cNvPicPr>
            <a:picLocks noChangeAspect="1"/>
          </p:cNvPicPr>
          <p:nvPr/>
        </p:nvPicPr>
        <p:blipFill>
          <a:blip r:embed="rId4"/>
          <a:stretch>
            <a:fillRect/>
          </a:stretch>
        </p:blipFill>
        <p:spPr>
          <a:xfrm>
            <a:off x="2440494" y="1295583"/>
            <a:ext cx="2565748" cy="2295669"/>
          </a:xfrm>
          <a:prstGeom prst="rect">
            <a:avLst/>
          </a:prstGeom>
        </p:spPr>
      </p:pic>
    </p:spTree>
    <p:extLst>
      <p:ext uri="{BB962C8B-B14F-4D97-AF65-F5344CB8AC3E}">
        <p14:creationId xmlns:p14="http://schemas.microsoft.com/office/powerpoint/2010/main" val="160841515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625226683"/>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3x3 MIMO</a:t>
                      </a:r>
                      <a:r>
                        <a:rPr lang="en-US" sz="1000" b="0" i="0" baseline="0" dirty="0" smtClean="0">
                          <a:solidFill>
                            <a:srgbClr val="36424A"/>
                          </a:solidFill>
                          <a:latin typeface="+mn-lt"/>
                        </a:rPr>
                        <a:t> with 3 spatial streams, 900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03" y="1413843"/>
            <a:ext cx="3150962" cy="2113633"/>
          </a:xfrm>
          <a:prstGeom prst="rect">
            <a:avLst/>
          </a:prstGeom>
        </p:spPr>
      </p:pic>
    </p:spTree>
    <p:extLst>
      <p:ext uri="{BB962C8B-B14F-4D97-AF65-F5344CB8AC3E}">
        <p14:creationId xmlns:p14="http://schemas.microsoft.com/office/powerpoint/2010/main" val="149101447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898621418"/>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3x3 MIMO</a:t>
                      </a:r>
                      <a:r>
                        <a:rPr lang="en-US" sz="1000" b="0" i="0" baseline="0" dirty="0" smtClean="0">
                          <a:solidFill>
                            <a:srgbClr val="36424A"/>
                          </a:solidFill>
                          <a:latin typeface="+mn-lt"/>
                        </a:rPr>
                        <a:t> with 3 spatial streams, </a:t>
                      </a:r>
                      <a:r>
                        <a:rPr lang="en-US" sz="1000" dirty="0" smtClean="0"/>
                        <a:t>1750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03" y="1413843"/>
            <a:ext cx="3150962" cy="2113633"/>
          </a:xfrm>
          <a:prstGeom prst="rect">
            <a:avLst/>
          </a:prstGeom>
        </p:spPr>
      </p:pic>
    </p:spTree>
    <p:extLst>
      <p:ext uri="{BB962C8B-B14F-4D97-AF65-F5344CB8AC3E}">
        <p14:creationId xmlns:p14="http://schemas.microsoft.com/office/powerpoint/2010/main" val="308650986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321C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2987582"/>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 (100 </a:t>
                      </a:r>
                      <a:r>
                        <a:rPr kumimoji="0" lang="en-US" sz="1000" b="0" i="0" u="none" strike="noStrike" cap="none" normalizeH="0" baseline="0" dirty="0" err="1" smtClean="0">
                          <a:ln>
                            <a:noFill/>
                          </a:ln>
                          <a:solidFill>
                            <a:srgbClr val="36424A"/>
                          </a:solidFill>
                          <a:effectLst/>
                          <a:latin typeface="+mn-lt"/>
                        </a:rPr>
                        <a:t>mW</a:t>
                      </a: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3x3 MIMO</a:t>
                      </a:r>
                      <a:r>
                        <a:rPr lang="en-US" sz="1000" b="0" i="0" baseline="0" dirty="0" smtClean="0">
                          <a:solidFill>
                            <a:srgbClr val="36424A"/>
                          </a:solidFill>
                          <a:latin typeface="+mn-lt"/>
                        </a:rPr>
                        <a:t> with 3 spatial streams, </a:t>
                      </a:r>
                      <a:r>
                        <a:rPr lang="en-US" sz="1000" dirty="0" smtClean="0"/>
                        <a:t>1750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9" name="Picture 8"/>
          <p:cNvPicPr>
            <a:picLocks noChangeAspect="1"/>
          </p:cNvPicPr>
          <p:nvPr/>
        </p:nvPicPr>
        <p:blipFill>
          <a:blip r:embed="rId2"/>
          <a:stretch>
            <a:fillRect/>
          </a:stretch>
        </p:blipFill>
        <p:spPr>
          <a:xfrm>
            <a:off x="2477210" y="188495"/>
            <a:ext cx="533400" cy="533400"/>
          </a:xfrm>
          <a:prstGeom prst="rect">
            <a:avLst/>
          </a:prstGeom>
        </p:spPr>
      </p:pic>
      <p:pic>
        <p:nvPicPr>
          <p:cNvPr id="10" name="Picture 9"/>
          <p:cNvPicPr>
            <a:picLocks noChangeAspect="1"/>
          </p:cNvPicPr>
          <p:nvPr/>
        </p:nvPicPr>
        <p:blipFill>
          <a:blip r:embed="rId3"/>
          <a:stretch>
            <a:fillRect/>
          </a:stretch>
        </p:blipFill>
        <p:spPr>
          <a:xfrm>
            <a:off x="1269960" y="1777946"/>
            <a:ext cx="3499060" cy="1749530"/>
          </a:xfrm>
          <a:prstGeom prst="rect">
            <a:avLst/>
          </a:prstGeom>
        </p:spPr>
      </p:pic>
    </p:spTree>
    <p:extLst>
      <p:ext uri="{BB962C8B-B14F-4D97-AF65-F5344CB8AC3E}">
        <p14:creationId xmlns:p14="http://schemas.microsoft.com/office/powerpoint/2010/main" val="303901597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223B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pic>
        <p:nvPicPr>
          <p:cNvPr id="3" name="Picture 2"/>
          <p:cNvPicPr>
            <a:picLocks noChangeAspect="1"/>
          </p:cNvPicPr>
          <p:nvPr/>
        </p:nvPicPr>
        <p:blipFill>
          <a:blip r:embed="rId2"/>
          <a:stretch>
            <a:fillRect/>
          </a:stretch>
        </p:blipFill>
        <p:spPr>
          <a:xfrm>
            <a:off x="599704" y="493847"/>
            <a:ext cx="4018028" cy="3596828"/>
          </a:xfrm>
          <a:prstGeom prst="rect">
            <a:avLst/>
          </a:prstGeom>
        </p:spPr>
      </p:pic>
      <p:graphicFrame>
        <p:nvGraphicFramePr>
          <p:cNvPr id="9" name="Content Placeholder 4"/>
          <p:cNvGraphicFramePr>
            <a:graphicFrameLocks/>
          </p:cNvGraphicFramePr>
          <p:nvPr>
            <p:extLst>
              <p:ext uri="{D42A27DB-BD31-4B8C-83A1-F6EECF244321}">
                <p14:modId xmlns:p14="http://schemas.microsoft.com/office/powerpoint/2010/main" val="3536769937"/>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600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spTree>
    <p:extLst>
      <p:ext uri="{BB962C8B-B14F-4D97-AF65-F5344CB8AC3E}">
        <p14:creationId xmlns:p14="http://schemas.microsoft.com/office/powerpoint/2010/main" val="282687444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202466133"/>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802.3at &amp; proprietary</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2x2 MIMO</a:t>
                      </a:r>
                      <a:r>
                        <a:rPr lang="en-US" sz="1000" b="0" i="0" baseline="0" dirty="0" smtClean="0">
                          <a:solidFill>
                            <a:srgbClr val="36424A"/>
                          </a:solidFill>
                          <a:latin typeface="+mn-lt"/>
                        </a:rPr>
                        <a:t> with 2 spatial streams, </a:t>
                      </a:r>
                      <a:r>
                        <a:rPr lang="en-US" sz="1000" dirty="0" smtClean="0"/>
                        <a:t>600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descr="FAP-222B_Ft.png"/>
          <p:cNvPicPr>
            <a:picLocks noChangeAspect="1"/>
          </p:cNvPicPr>
          <p:nvPr/>
        </p:nvPicPr>
        <p:blipFill>
          <a:blip r:embed="rId2">
            <a:extLst>
              <a:ext uri="{28A0092B-C50C-407E-A947-70E740481C1C}">
                <a14:useLocalDpi xmlns:a14="http://schemas.microsoft.com/office/drawing/2010/main"/>
              </a:ext>
            </a:extLst>
          </a:blip>
          <a:stretch>
            <a:fillRect/>
          </a:stretch>
        </p:blipFill>
        <p:spPr>
          <a:xfrm rot="5400000">
            <a:off x="2245485" y="-35685"/>
            <a:ext cx="1909830" cy="4876800"/>
          </a:xfrm>
          <a:prstGeom prst="rect">
            <a:avLst/>
          </a:prstGeom>
        </p:spPr>
      </p:pic>
    </p:spTree>
    <p:extLst>
      <p:ext uri="{BB962C8B-B14F-4D97-AF65-F5344CB8AC3E}">
        <p14:creationId xmlns:p14="http://schemas.microsoft.com/office/powerpoint/2010/main" val="369602053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3308987"/>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26dBm (398mW)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802.3at &amp; proprietary</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2x2 MIMO</a:t>
                      </a:r>
                      <a:r>
                        <a:rPr lang="en-US" sz="1000" b="0" i="0" baseline="0" dirty="0" smtClean="0">
                          <a:solidFill>
                            <a:srgbClr val="36424A"/>
                          </a:solidFill>
                          <a:latin typeface="+mn-lt"/>
                        </a:rPr>
                        <a:t> with 2 spatial streams, </a:t>
                      </a:r>
                      <a:r>
                        <a:rPr lang="en-US" sz="1000" dirty="0" smtClean="0"/>
                        <a:t>1167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9" name="Picture 8"/>
          <p:cNvPicPr>
            <a:picLocks noChangeAspect="1"/>
          </p:cNvPicPr>
          <p:nvPr/>
        </p:nvPicPr>
        <p:blipFill>
          <a:blip r:embed="rId2"/>
          <a:stretch>
            <a:fillRect/>
          </a:stretch>
        </p:blipFill>
        <p:spPr>
          <a:xfrm>
            <a:off x="2477210" y="188495"/>
            <a:ext cx="533400" cy="533400"/>
          </a:xfrm>
          <a:prstGeom prst="rect">
            <a:avLst/>
          </a:prstGeom>
        </p:spPr>
      </p:pic>
      <p:pic>
        <p:nvPicPr>
          <p:cNvPr id="3" name="Picture 2" descr="FortiAP222C_FrontSide_300ppi.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872374" y="58688"/>
            <a:ext cx="2069627" cy="4429002"/>
          </a:xfrm>
          <a:prstGeom prst="rect">
            <a:avLst/>
          </a:prstGeom>
        </p:spPr>
      </p:pic>
    </p:spTree>
    <p:extLst>
      <p:ext uri="{BB962C8B-B14F-4D97-AF65-F5344CB8AC3E}">
        <p14:creationId xmlns:p14="http://schemas.microsoft.com/office/powerpoint/2010/main" val="205331913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FortiGate Appliance by Segments</a:t>
            </a:r>
            <a:endParaRPr lang="en-US" dirty="0"/>
          </a:p>
        </p:txBody>
      </p:sp>
      <p:pic>
        <p:nvPicPr>
          <p:cNvPr id="4" name="Content Placeholder 3"/>
          <p:cNvPicPr>
            <a:picLocks noGrp="1" noChangeAspect="1"/>
          </p:cNvPicPr>
          <p:nvPr>
            <p:ph idx="1"/>
          </p:nvPr>
        </p:nvPicPr>
        <p:blipFill>
          <a:blip cstate="print">
            <a:extLst>
              <a:ext uri="{BEBA8EAE-BF5A-486C-A8C5-ECC9F3942E4B}">
                <a14:imgProps xmlns:a14="http://schemas.microsoft.com/office/drawing/2010/main">
                  <a14:imgLayer r:embed="rId3">
                    <a14:imgEffect>
                      <a14:brightnessContrast bright="-17000"/>
                    </a14:imgEffect>
                  </a14:imgLayer>
                </a14:imgProps>
              </a:ext>
              <a:ext uri="{28A0092B-C50C-407E-A947-70E740481C1C}">
                <a14:useLocalDpi xmlns:a14="http://schemas.microsoft.com/office/drawing/2010/main"/>
              </a:ext>
            </a:extLst>
          </a:blip>
          <a:srcRect t="20098" b="20098"/>
          <a:stretch>
            <a:fillRect/>
          </a:stretch>
        </p:blipFill>
        <p:spPr/>
      </p:pic>
      <p:graphicFrame>
        <p:nvGraphicFramePr>
          <p:cNvPr id="30" name="Table 29"/>
          <p:cNvGraphicFramePr>
            <a:graphicFrameLocks noGrp="1"/>
          </p:cNvGraphicFramePr>
          <p:nvPr>
            <p:extLst>
              <p:ext uri="{D42A27DB-BD31-4B8C-83A1-F6EECF244321}">
                <p14:modId xmlns:p14="http://schemas.microsoft.com/office/powerpoint/2010/main" val="1875235956"/>
              </p:ext>
            </p:extLst>
          </p:nvPr>
        </p:nvGraphicFramePr>
        <p:xfrm>
          <a:off x="0" y="972084"/>
          <a:ext cx="9143999" cy="5390196"/>
        </p:xfrm>
        <a:graphic>
          <a:graphicData uri="http://schemas.openxmlformats.org/drawingml/2006/table">
            <a:tbl>
              <a:tblPr/>
              <a:tblGrid>
                <a:gridCol w="1183949"/>
                <a:gridCol w="1137150"/>
                <a:gridCol w="1137150"/>
                <a:gridCol w="1137150"/>
                <a:gridCol w="1137150"/>
                <a:gridCol w="1137150"/>
                <a:gridCol w="1137150"/>
                <a:gridCol w="1137150"/>
              </a:tblGrid>
              <a:tr h="48957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kumimoji="0" lang="en-US" sz="1100" b="1" i="0" u="none" strike="noStrike" cap="none" normalizeH="0" baseline="0" dirty="0" smtClean="0">
                          <a:ln>
                            <a:noFill/>
                          </a:ln>
                          <a:solidFill>
                            <a:srgbClr val="FFFFFF"/>
                          </a:solidFill>
                          <a:effectLst/>
                          <a:latin typeface="Arial" charset="0"/>
                        </a:rPr>
                        <a:t>MSSP</a:t>
                      </a:r>
                      <a:endParaRPr lang="en-US" sz="1100" dirty="0">
                        <a:solidFill>
                          <a:srgbClr val="FFFFFF"/>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mn-lt"/>
                          <a:ea typeface="Zapf Dingbats"/>
                          <a:cs typeface="Arial"/>
                          <a:sym typeface="Zapf Dingbats"/>
                        </a:rPr>
                        <a:t>✔</a:t>
                      </a:r>
                      <a:endParaRPr lang="en-US" sz="1200" dirty="0" smtClean="0">
                        <a:solidFill>
                          <a:schemeClr val="bg1"/>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Arial"/>
                          <a:ea typeface="Zapf Dingbats"/>
                          <a:cs typeface="Arial"/>
                          <a:sym typeface="Zapf Dingbats"/>
                        </a:rPr>
                        <a:t>✔</a:t>
                      </a:r>
                      <a:endParaRPr lang="en-US" sz="1200" dirty="0" smtClean="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mn-lt"/>
                          <a:ea typeface="Zapf Dingbats"/>
                          <a:cs typeface="Arial"/>
                          <a:sym typeface="Zapf Dingbats"/>
                        </a:rPr>
                        <a:t>✔</a:t>
                      </a:r>
                      <a:endParaRPr lang="en-US" sz="1200" dirty="0" smtClean="0">
                        <a:solidFill>
                          <a:schemeClr val="bg1"/>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r>
              <a:tr h="48957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cap="none" normalizeH="0" baseline="0" dirty="0" smtClean="0">
                          <a:ln>
                            <a:noFill/>
                          </a:ln>
                          <a:solidFill>
                            <a:srgbClr val="FFFFFF"/>
                          </a:solidFill>
                          <a:effectLst/>
                          <a:latin typeface="Arial" charset="0"/>
                        </a:rPr>
                        <a:t>Carrier</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Zapf Dingbats"/>
                          <a:ea typeface="Zapf Dingbats"/>
                          <a:cs typeface="Zapf Dingbats"/>
                          <a:sym typeface="Zapf Dingbats"/>
                        </a:rPr>
                        <a:t>✔</a:t>
                      </a:r>
                      <a:endParaRPr lang="en-US" sz="1200" dirty="0" smtClean="0">
                        <a:solidFill>
                          <a:srgbClr val="63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1C1C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r>
              <a:tr h="505359">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cap="none" normalizeH="0" baseline="0" dirty="0" smtClean="0">
                          <a:ln>
                            <a:noFill/>
                          </a:ln>
                          <a:solidFill>
                            <a:srgbClr val="FFFFFF"/>
                          </a:solidFill>
                          <a:effectLst/>
                          <a:latin typeface="Arial" charset="0"/>
                        </a:rPr>
                        <a:t>Data</a:t>
                      </a:r>
                      <a:r>
                        <a:rPr kumimoji="0" lang="en-US" sz="1100" b="1" i="0" u="none" strike="noStrike" cap="none" normalizeH="0" dirty="0" smtClean="0">
                          <a:ln>
                            <a:noFill/>
                          </a:ln>
                          <a:solidFill>
                            <a:srgbClr val="FFFFFF"/>
                          </a:solidFill>
                          <a:effectLst/>
                          <a:latin typeface="Arial" charset="0"/>
                        </a:rPr>
                        <a:t> Center / Cloud</a:t>
                      </a:r>
                      <a:endParaRPr kumimoji="0" lang="en-US" sz="1100" b="1" i="0" u="none" strike="noStrike" cap="none" normalizeH="0" baseline="0" dirty="0" smtClean="0">
                        <a:ln>
                          <a:noFill/>
                        </a:ln>
                        <a:solidFill>
                          <a:srgbClr val="FFFFFF"/>
                        </a:solidFill>
                        <a:effectLst/>
                        <a:latin typeface="Arial" charset="0"/>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rgbClr val="A6A6A6"/>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mn-lt"/>
                          <a:ea typeface="Zapf Dingbats"/>
                          <a:cs typeface="Arial"/>
                          <a:sym typeface="Zapf Dingbats"/>
                        </a:rPr>
                        <a:t>✔</a:t>
                      </a:r>
                      <a:endParaRPr lang="en-US" sz="1200" dirty="0" smtClean="0">
                        <a:solidFill>
                          <a:srgbClr val="637F7F"/>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1C1C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r>
              <a:tr h="505359">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R="0" algn="ctr" defTabSz="914400" rtl="0" eaLnBrk="0" fontAlgn="base" latinLnBrk="0" hangingPunct="0">
                        <a:lnSpc>
                          <a:spcPct val="100000"/>
                        </a:lnSpc>
                        <a:spcBef>
                          <a:spcPts val="0"/>
                        </a:spcBef>
                        <a:spcAft>
                          <a:spcPct val="0"/>
                        </a:spcAft>
                        <a:buClr>
                          <a:schemeClr val="accent1"/>
                        </a:buClr>
                        <a:buSzPct val="90000"/>
                        <a:tabLst/>
                      </a:pPr>
                      <a:r>
                        <a:rPr kumimoji="0" lang="en-US" sz="1100" b="1" i="0" u="none" strike="noStrike" cap="none" spc="20" normalizeH="0" baseline="0" dirty="0" smtClean="0">
                          <a:ln>
                            <a:noFill/>
                          </a:ln>
                          <a:solidFill>
                            <a:srgbClr val="FFFFFF"/>
                          </a:solidFill>
                          <a:effectLst/>
                          <a:latin typeface="Arial" charset="0"/>
                        </a:rPr>
                        <a:t>Enterprise</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2">
                              <a:lumMod val="50000"/>
                            </a:schemeClr>
                          </a:solidFill>
                          <a:latin typeface="+mn-lt"/>
                          <a:ea typeface="Zapf Dingbats"/>
                          <a:cs typeface="Arial"/>
                          <a:sym typeface="Zapf Dingbats"/>
                        </a:rPr>
                        <a:t>✔</a:t>
                      </a:r>
                      <a:endParaRPr lang="en-US" sz="1200" dirty="0" smtClean="0">
                        <a:solidFill>
                          <a:schemeClr val="bg2">
                            <a:lumMod val="50000"/>
                          </a:schemeClr>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1C1C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Arial"/>
                          <a:ea typeface="Zapf Dingbats"/>
                          <a:cs typeface="Arial"/>
                          <a:sym typeface="Zapf Dingbats"/>
                        </a:rPr>
                        <a:t>✔ </a:t>
                      </a:r>
                      <a:br>
                        <a:rPr lang="en-US" sz="1200" dirty="0" smtClean="0">
                          <a:solidFill>
                            <a:schemeClr val="bg1"/>
                          </a:solidFill>
                          <a:latin typeface="Arial"/>
                          <a:ea typeface="Zapf Dingbats"/>
                          <a:cs typeface="Arial"/>
                          <a:sym typeface="Zapf Dingbats"/>
                        </a:rPr>
                      </a:br>
                      <a:r>
                        <a:rPr lang="en-US" sz="1000" dirty="0" smtClean="0">
                          <a:solidFill>
                            <a:schemeClr val="bg1"/>
                          </a:solidFill>
                          <a:latin typeface="Arial"/>
                          <a:ea typeface="Zapf Dingbats"/>
                          <a:cs typeface="Arial"/>
                          <a:sym typeface="Zapf Dingbats"/>
                        </a:rPr>
                        <a:t>(Branch)</a:t>
                      </a:r>
                      <a:endParaRPr lang="en-US" sz="1000" dirty="0" smtClean="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 </a:t>
                      </a:r>
                      <a:br>
                        <a:rPr lang="en-US" sz="1200" dirty="0" smtClean="0">
                          <a:solidFill>
                            <a:schemeClr val="bg1"/>
                          </a:solidFill>
                          <a:latin typeface="Zapf Dingbats"/>
                          <a:ea typeface="Zapf Dingbats"/>
                          <a:cs typeface="Zapf Dingbats"/>
                          <a:sym typeface="Zapf Dingbats"/>
                        </a:rPr>
                      </a:br>
                      <a:r>
                        <a:rPr kumimoji="0" lang="en-US" sz="10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(Branch)</a:t>
                      </a:r>
                      <a:endParaRPr kumimoji="0" lang="en-US" sz="1000" b="0" i="0" u="none" strike="noStrike" kern="1200" cap="none" spc="0" normalizeH="0" baseline="0" noProof="0" dirty="0" smtClean="0">
                        <a:ln>
                          <a:noFill/>
                        </a:ln>
                        <a:solidFill>
                          <a:srgbClr val="FFFFFF"/>
                        </a:solidFill>
                        <a:effectLst/>
                        <a:uLnTx/>
                        <a:uFillTx/>
                        <a:latin typeface="+mn-lt"/>
                        <a:ea typeface="+mn-ea"/>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 </a:t>
                      </a:r>
                      <a:br>
                        <a:rPr lang="en-US" sz="1200" dirty="0" smtClean="0">
                          <a:solidFill>
                            <a:schemeClr val="bg1"/>
                          </a:solidFill>
                          <a:latin typeface="Zapf Dingbats"/>
                          <a:ea typeface="Zapf Dingbats"/>
                          <a:cs typeface="Zapf Dingbats"/>
                          <a:sym typeface="Zapf Dingbats"/>
                        </a:rPr>
                      </a:br>
                      <a:r>
                        <a:rPr kumimoji="0" lang="en-US" sz="10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(Campus)</a:t>
                      </a:r>
                      <a:endParaRPr lang="en-US" sz="10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br>
                        <a:rPr lang="en-US" sz="1200" dirty="0" smtClean="0">
                          <a:solidFill>
                            <a:schemeClr val="bg1"/>
                          </a:solidFill>
                          <a:latin typeface="Zapf Dingbats"/>
                          <a:ea typeface="Zapf Dingbats"/>
                          <a:cs typeface="Zapf Dingbats"/>
                          <a:sym typeface="Zapf Dingbats"/>
                        </a:rPr>
                      </a:br>
                      <a:r>
                        <a:rPr kumimoji="0" lang="en-US" sz="10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(Campus)</a:t>
                      </a:r>
                      <a:endParaRPr lang="en-US" sz="10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Zapf Dingbats"/>
                          <a:ea typeface="Zapf Dingbats"/>
                          <a:cs typeface="Zapf Dingbats"/>
                          <a:sym typeface="Zapf Dingbats"/>
                        </a:rPr>
                        <a:t>✔</a:t>
                      </a:r>
                      <a:endParaRPr lang="en-US" sz="1200" dirty="0" smtClean="0">
                        <a:solidFill>
                          <a:srgbClr val="63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Zapf Dingbats"/>
                          <a:ea typeface="Zapf Dingbats"/>
                          <a:cs typeface="Zapf Dingbats"/>
                          <a:sym typeface="Zapf Dingbats"/>
                        </a:rPr>
                        <a:t>✔</a:t>
                      </a:r>
                      <a:endParaRPr lang="en-US" sz="1200" dirty="0" smtClean="0">
                        <a:solidFill>
                          <a:srgbClr val="637F7F"/>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51233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eaLnBrk="0" hangingPunct="0">
                        <a:spcBef>
                          <a:spcPts val="0"/>
                        </a:spcBef>
                        <a:buClr>
                          <a:schemeClr val="accent1"/>
                        </a:buClr>
                        <a:buSzPct val="90000"/>
                      </a:pPr>
                      <a:r>
                        <a:rPr lang="en-US" sz="1100" b="1" spc="20" dirty="0" smtClean="0">
                          <a:solidFill>
                            <a:srgbClr val="FFFFFF"/>
                          </a:solidFill>
                          <a:latin typeface="Arial" charset="0"/>
                        </a:rPr>
                        <a:t>Distributed</a:t>
                      </a:r>
                    </a:p>
                    <a:p>
                      <a:pPr algn="ctr" eaLnBrk="0" hangingPunct="0">
                        <a:spcBef>
                          <a:spcPts val="0"/>
                        </a:spcBef>
                        <a:buClr>
                          <a:schemeClr val="accent1"/>
                        </a:buClr>
                        <a:buSzPct val="90000"/>
                      </a:pPr>
                      <a:r>
                        <a:rPr lang="en-US" sz="1100" b="1" spc="20" dirty="0" smtClean="0">
                          <a:solidFill>
                            <a:srgbClr val="FFFFFF"/>
                          </a:solidFill>
                          <a:latin typeface="Arial" charset="0"/>
                        </a:rPr>
                        <a:t>Enterprise</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Zapf Dingbats"/>
                          <a:ea typeface="Zapf Dingbats"/>
                          <a:cs typeface="Zapf Dingbats"/>
                          <a:sym typeface="Zapf Dingbats"/>
                        </a:rPr>
                        <a:t>✔</a:t>
                      </a:r>
                      <a:endParaRPr lang="en-US" sz="1200" dirty="0" smtClean="0">
                        <a:solidFill>
                          <a:srgbClr val="63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1C1C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Zapf Dingbats"/>
                          <a:ea typeface="Zapf Dingbats"/>
                          <a:cs typeface="Zapf Dingbats"/>
                          <a:sym typeface="Zapf Dingbats"/>
                        </a:rPr>
                        <a:t>✔</a:t>
                      </a:r>
                      <a:endParaRPr lang="en-US" sz="1200" dirty="0" smtClean="0">
                        <a:solidFill>
                          <a:srgbClr val="63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1C1C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rgbClr val="7F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rgbClr val="7F7F7F"/>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r>
              <a:tr h="48957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100" b="1" spc="20" dirty="0" smtClean="0">
                          <a:solidFill>
                            <a:srgbClr val="FFFFFF"/>
                          </a:solidFill>
                          <a:latin typeface="Arial" charset="0"/>
                        </a:rPr>
                        <a:t>SMB</a:t>
                      </a:r>
                      <a:endParaRPr lang="en-US" sz="1100" dirty="0">
                        <a:solidFill>
                          <a:srgbClr val="FFFFFF"/>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Zapf Dingbats"/>
                          <a:ea typeface="Zapf Dingbats"/>
                          <a:cs typeface="Zapf Dingbats"/>
                          <a:sym typeface="Zapf Dingbats"/>
                        </a:rPr>
                        <a:t>✔</a:t>
                      </a:r>
                      <a:endParaRPr lang="en-US" sz="1200" dirty="0" smtClean="0">
                        <a:solidFill>
                          <a:srgbClr val="63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1C1C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r>
              <a:tr h="924046">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FFFFFF"/>
                          </a:solidFill>
                          <a:effectLst/>
                          <a:uLnTx/>
                          <a:uFillTx/>
                          <a:latin typeface="+mn-lt"/>
                          <a:ea typeface="+mn-ea"/>
                          <a:cs typeface="+mn-cs"/>
                        </a:rPr>
                        <a:t>Model</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30-90 </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100- 200</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300-800</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kumimoji="0" lang="en-US" sz="1200" b="1" i="0" u="none" strike="noStrike" cap="none" normalizeH="0" baseline="0" dirty="0" smtClean="0">
                          <a:ln>
                            <a:noFill/>
                          </a:ln>
                          <a:solidFill>
                            <a:srgbClr val="FFFFFF"/>
                          </a:solidFill>
                          <a:effectLst/>
                          <a:latin typeface="Arial" charset="0"/>
                        </a:rPr>
                        <a:t>1000</a:t>
                      </a:r>
                    </a:p>
                    <a:p>
                      <a:pPr algn="ctr"/>
                      <a:r>
                        <a:rPr kumimoji="0" lang="en-US" sz="1200" b="1" i="0" u="none" strike="noStrike" cap="none" normalizeH="0" baseline="0" dirty="0" smtClean="0">
                          <a:ln>
                            <a:noFill/>
                          </a:ln>
                          <a:solidFill>
                            <a:srgbClr val="FFFFFF"/>
                          </a:solidFill>
                          <a:effectLst/>
                          <a:latin typeface="Arial" charset="0"/>
                        </a:rPr>
                        <a:t>Series</a:t>
                      </a:r>
                      <a:endParaRPr lang="en-US" sz="1200" dirty="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kumimoji="0" lang="en-US" sz="1200" b="1" i="0" u="none" strike="noStrike" cap="none" normalizeH="0" baseline="0" dirty="0" smtClean="0">
                          <a:ln>
                            <a:noFill/>
                          </a:ln>
                          <a:solidFill>
                            <a:srgbClr val="FFFFFF"/>
                          </a:solidFill>
                          <a:effectLst/>
                          <a:latin typeface="Arial" charset="0"/>
                        </a:rPr>
                        <a:t>3000</a:t>
                      </a:r>
                    </a:p>
                    <a:p>
                      <a:pPr algn="ctr"/>
                      <a:r>
                        <a:rPr kumimoji="0" lang="en-US" sz="1200" b="1" i="0" u="none" strike="noStrike" cap="none" normalizeH="0" baseline="0" dirty="0" smtClean="0">
                          <a:ln>
                            <a:noFill/>
                          </a:ln>
                          <a:solidFill>
                            <a:srgbClr val="FFFFFF"/>
                          </a:solidFill>
                          <a:effectLst/>
                          <a:latin typeface="Arial" charset="0"/>
                        </a:rPr>
                        <a:t>Series</a:t>
                      </a:r>
                      <a:endParaRPr lang="en-US" sz="1200" dirty="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5000</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VM</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75000"/>
                      </a:schemeClr>
                    </a:solidFill>
                  </a:tcPr>
                </a:tc>
              </a:tr>
              <a:tr h="651464">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100" b="1" dirty="0" smtClean="0">
                          <a:solidFill>
                            <a:srgbClr val="FFFFFF"/>
                          </a:solidFill>
                        </a:rPr>
                        <a:t>Product Range</a:t>
                      </a:r>
                      <a:endParaRPr lang="en-US" sz="1100" b="1" dirty="0">
                        <a:solidFill>
                          <a:srgbClr val="FFFFFF"/>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Entry Level</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(2 Digits)</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gridSpan="2">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Mid Range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(3 digits)</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75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gridSpan="3">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High End</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(4 digits)</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Virtual &amp; Cloud</a:t>
                      </a: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75000"/>
                      </a:schemeClr>
                    </a:solidFill>
                  </a:tcPr>
                </a:tc>
              </a:tr>
              <a:tr h="82290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100" b="1" dirty="0" smtClean="0">
                          <a:solidFill>
                            <a:srgbClr val="FFFFFF"/>
                          </a:solidFill>
                        </a:rPr>
                        <a:t>*Key Hardware Features</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PoE, WiFi</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PoE, High Density GE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High Density GE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High Density GE,</a:t>
                      </a:r>
                      <a:r>
                        <a:rPr lang="en-US" sz="1100" b="0" baseline="0" dirty="0" smtClean="0">
                          <a:solidFill>
                            <a:schemeClr val="tx1"/>
                          </a:solidFill>
                        </a:rPr>
                        <a:t> </a:t>
                      </a:r>
                      <a:r>
                        <a:rPr lang="en-US" sz="1100" b="0" dirty="0" smtClean="0">
                          <a:solidFill>
                            <a:schemeClr val="tx1"/>
                          </a:solidFill>
                        </a:rPr>
                        <a:t>10 GE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gridSpan="2">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10</a:t>
                      </a:r>
                      <a:r>
                        <a:rPr lang="en-US" sz="1100" b="0" baseline="0" dirty="0" smtClean="0">
                          <a:solidFill>
                            <a:schemeClr val="tx1"/>
                          </a:solidFill>
                        </a:rPr>
                        <a:t> GE,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b="0" baseline="0" dirty="0" smtClean="0">
                          <a:solidFill>
                            <a:schemeClr val="tx1"/>
                          </a:solidFill>
                        </a:rPr>
                        <a:t>40 GE, 100 GE</a:t>
                      </a:r>
                      <a:endParaRPr lang="en-US" sz="1100" b="0" dirty="0" smtClean="0">
                        <a:solidFill>
                          <a:schemeClr val="tx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H/W Dependent</a:t>
                      </a: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r>
            </a:tbl>
          </a:graphicData>
        </a:graphic>
      </p:graphicFrame>
      <p:pic>
        <p:nvPicPr>
          <p:cNvPr id="31" name="Picture 30" descr="Fortinet_Box_1U_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395296" y="4077708"/>
            <a:ext cx="926621" cy="194272"/>
          </a:xfrm>
          <a:prstGeom prst="rect">
            <a:avLst/>
          </a:prstGeom>
          <a:effectLst>
            <a:outerShdw blurRad="50800" dist="38100" dir="2700000" algn="tl" rotWithShape="0">
              <a:prstClr val="black">
                <a:alpha val="40000"/>
              </a:prstClr>
            </a:outerShdw>
          </a:effectLst>
        </p:spPr>
      </p:pic>
      <p:pic>
        <p:nvPicPr>
          <p:cNvPr id="32" name="Picture 31" descr="Fortinet_Box_1U_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55225" y="4077708"/>
            <a:ext cx="926621" cy="194272"/>
          </a:xfrm>
          <a:prstGeom prst="rect">
            <a:avLst/>
          </a:prstGeom>
          <a:effectLst>
            <a:outerShdw blurRad="50800" dist="38100" dir="2700000" algn="tl" rotWithShape="0">
              <a:prstClr val="black">
                <a:alpha val="40000"/>
              </a:prstClr>
            </a:outerShdw>
          </a:effectLst>
        </p:spPr>
      </p:pic>
      <p:pic>
        <p:nvPicPr>
          <p:cNvPr id="33" name="Picture 3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86409" y="3981186"/>
            <a:ext cx="928801" cy="290538"/>
          </a:xfrm>
          <a:prstGeom prst="rect">
            <a:avLst/>
          </a:prstGeom>
          <a:effectLst>
            <a:outerShdw blurRad="50800" dist="38100" dir="2700000" algn="tl" rotWithShape="0">
              <a:prstClr val="black">
                <a:alpha val="40000"/>
              </a:prstClr>
            </a:outerShdw>
          </a:effectLst>
        </p:spPr>
      </p:pic>
      <p:pic>
        <p:nvPicPr>
          <p:cNvPr id="36" name="Picture 35" descr="Fortinet_Box_Large_WiFi_Fro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504998" y="3687010"/>
            <a:ext cx="708276" cy="580066"/>
          </a:xfrm>
          <a:prstGeom prst="rect">
            <a:avLst/>
          </a:prstGeom>
          <a:effectLst>
            <a:outerShdw blurRad="50800" dist="38100" dir="2700000" algn="tl" rotWithShape="0">
              <a:prstClr val="black">
                <a:alpha val="40000"/>
              </a:prstClr>
            </a:outerShdw>
          </a:effectLst>
        </p:spPr>
      </p:pic>
      <p:pic>
        <p:nvPicPr>
          <p:cNvPr id="37" name="Picture 36" descr="Fortinet_Box_Large_WiFi_Front.png"/>
          <p:cNvPicPr>
            <a:picLocks noChangeAspect="1"/>
          </p:cNvPicPr>
          <p:nvPr/>
        </p:nvPicPr>
        <p:blipFill rotWithShape="1">
          <a:blip r:embed="rId4" cstate="print">
            <a:extLst>
              <a:ext uri="{28A0092B-C50C-407E-A947-70E740481C1C}">
                <a14:useLocalDpi xmlns:a14="http://schemas.microsoft.com/office/drawing/2010/main"/>
              </a:ext>
            </a:extLst>
          </a:blip>
          <a:srcRect t="65579"/>
          <a:stretch/>
        </p:blipFill>
        <p:spPr>
          <a:xfrm>
            <a:off x="1288934" y="4142307"/>
            <a:ext cx="708276" cy="199667"/>
          </a:xfrm>
          <a:prstGeom prst="rect">
            <a:avLst/>
          </a:prstGeom>
          <a:effectLst>
            <a:outerShdw blurRad="50800" dist="38100" dir="2700000" algn="tl" rotWithShape="0">
              <a:prstClr val="black">
                <a:alpha val="40000"/>
              </a:prstClr>
            </a:outerShdw>
          </a:effectLst>
        </p:spPr>
      </p:pic>
      <p:pic>
        <p:nvPicPr>
          <p:cNvPr id="12" name="Picture 11" descr="Fortinet_Box_3U_Fro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836575" y="3910272"/>
            <a:ext cx="921352" cy="384482"/>
          </a:xfrm>
          <a:prstGeom prst="rect">
            <a:avLst/>
          </a:prstGeom>
          <a:effectLst>
            <a:outerShdw blurRad="50800" dist="38100" dir="2700000" algn="tl" rotWithShape="0">
              <a:prstClr val="black">
                <a:alpha val="40000"/>
              </a:prstClr>
            </a:outerShdw>
          </a:effectLst>
        </p:spPr>
      </p:pic>
      <p:pic>
        <p:nvPicPr>
          <p:cNvPr id="13" name="Picture 12" descr="Fortinet_Box_Server.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80964" y="3296813"/>
            <a:ext cx="933235" cy="108348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7365267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224D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10822227"/>
              </p:ext>
            </p:extLst>
          </p:nvPr>
        </p:nvGraphicFramePr>
        <p:xfrm>
          <a:off x="457200" y="3886200"/>
          <a:ext cx="8305800" cy="17467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20dBm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IEEE 802.3af, IEEE 802.3at</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2x2 MIMO</a:t>
                      </a:r>
                      <a:r>
                        <a:rPr lang="en-US" sz="1000" b="0" i="0" baseline="0" dirty="0" smtClean="0">
                          <a:solidFill>
                            <a:srgbClr val="36424A"/>
                          </a:solidFill>
                          <a:latin typeface="+mn-lt"/>
                        </a:rPr>
                        <a:t> with 2 spatial streams, </a:t>
                      </a:r>
                      <a:r>
                        <a:rPr lang="en-US" sz="1000" b="0" i="0" baseline="0" dirty="0" smtClean="0">
                          <a:solidFill>
                            <a:schemeClr val="dk1"/>
                          </a:solidFill>
                          <a:latin typeface="+mn-lt"/>
                        </a:rPr>
                        <a:t>6</a:t>
                      </a:r>
                      <a:r>
                        <a:rPr lang="en-US" sz="1000" dirty="0" smtClean="0"/>
                        <a:t>00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9" name="Picture 8"/>
          <p:cNvPicPr>
            <a:picLocks noChangeAspect="1"/>
          </p:cNvPicPr>
          <p:nvPr/>
        </p:nvPicPr>
        <p:blipFill>
          <a:blip r:embed="rId2"/>
          <a:stretch>
            <a:fillRect/>
          </a:stretch>
        </p:blipFill>
        <p:spPr>
          <a:xfrm>
            <a:off x="2477210" y="188495"/>
            <a:ext cx="533400" cy="533400"/>
          </a:xfrm>
          <a:prstGeom prst="rect">
            <a:avLst/>
          </a:prstGeom>
        </p:spPr>
      </p:pic>
      <p:pic>
        <p:nvPicPr>
          <p:cNvPr id="2" name="Picture 1" descr="Fortiap224d_FrontwithAnt-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1786163" y="-157445"/>
            <a:ext cx="3267839" cy="4901758"/>
          </a:xfrm>
          <a:prstGeom prst="rect">
            <a:avLst/>
          </a:prstGeom>
        </p:spPr>
      </p:pic>
    </p:spTree>
    <p:extLst>
      <p:ext uri="{BB962C8B-B14F-4D97-AF65-F5344CB8AC3E}">
        <p14:creationId xmlns:p14="http://schemas.microsoft.com/office/powerpoint/2010/main" val="117971476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FortiAP-Antennas</a:t>
            </a:r>
            <a:endParaRPr lang="en-US" b="0" i="0" dirty="0"/>
          </a:p>
        </p:txBody>
      </p:sp>
      <p:sp>
        <p:nvSpPr>
          <p:cNvPr id="9" name="Content Placeholder 2"/>
          <p:cNvSpPr>
            <a:spLocks/>
          </p:cNvSpPr>
          <p:nvPr/>
        </p:nvSpPr>
        <p:spPr bwMode="auto">
          <a:xfrm>
            <a:off x="404679" y="2972074"/>
            <a:ext cx="2819400" cy="418331"/>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FAN-612N/R</a:t>
            </a:r>
            <a:endParaRPr lang="en-US" sz="1600" b="1" dirty="0">
              <a:solidFill>
                <a:srgbClr val="444F51"/>
              </a:solidFill>
            </a:endParaRPr>
          </a:p>
        </p:txBody>
      </p:sp>
      <p:pic>
        <p:nvPicPr>
          <p:cNvPr id="10" name="Picture 9"/>
          <p:cNvPicPr>
            <a:picLocks noChangeAspect="1"/>
          </p:cNvPicPr>
          <p:nvPr/>
        </p:nvPicPr>
        <p:blipFill>
          <a:blip r:embed="rId2"/>
          <a:stretch>
            <a:fillRect/>
          </a:stretch>
        </p:blipFill>
        <p:spPr>
          <a:xfrm>
            <a:off x="1026479" y="1371875"/>
            <a:ext cx="1600200" cy="1511300"/>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4110564072"/>
              </p:ext>
            </p:extLst>
          </p:nvPr>
        </p:nvGraphicFramePr>
        <p:xfrm>
          <a:off x="3429923" y="1506329"/>
          <a:ext cx="5181600" cy="1468366"/>
        </p:xfrm>
        <a:graphic>
          <a:graphicData uri="http://schemas.openxmlformats.org/drawingml/2006/table">
            <a:tbl>
              <a:tblPr firstRow="1" firstCol="1" bandRow="1">
                <a:effectLst/>
                <a:tableStyleId>{073A0DAA-6AF3-43AB-8588-CEC1D06C72B9}</a:tableStyleId>
              </a:tblPr>
              <a:tblGrid>
                <a:gridCol w="1884218"/>
                <a:gridCol w="3297382"/>
              </a:tblGrid>
              <a:tr h="370840">
                <a:tc gridSpan="2">
                  <a:txBody>
                    <a:bodyPr/>
                    <a:lstStyle/>
                    <a:p>
                      <a:pPr algn="l"/>
                      <a:r>
                        <a:rPr kumimoji="0" lang="en-US" sz="1100" u="none" strike="noStrike" cap="none" normalizeH="0" baseline="0" dirty="0" smtClean="0">
                          <a:ln>
                            <a:noFill/>
                          </a:ln>
                          <a:effectLst/>
                        </a:rPr>
                        <a:t>Specification</a:t>
                      </a:r>
                      <a:endParaRPr lang="en-US" sz="1100" dirty="0"/>
                    </a:p>
                  </a:txBody>
                  <a:tcPr anchor="ctr">
                    <a:solidFill>
                      <a:srgbClr val="3C3C3C"/>
                    </a:solidFill>
                  </a:tcPr>
                </a:tc>
                <a:tc hMerge="1">
                  <a:txBody>
                    <a:bodyPr/>
                    <a:lstStyle/>
                    <a:p>
                      <a:pPr algn="ctr"/>
                      <a:endParaRPr lang="en-US" sz="1100" dirty="0"/>
                    </a:p>
                  </a:txBody>
                  <a:tcPr anchor="ctr"/>
                </a:tc>
              </a:tr>
              <a:tr h="299966">
                <a:tc>
                  <a:txBody>
                    <a:bodyPr/>
                    <a:lstStyle/>
                    <a:p>
                      <a:r>
                        <a:rPr lang="en-US" sz="1200" dirty="0" smtClean="0"/>
                        <a:t>Compatible AP</a:t>
                      </a:r>
                      <a:endParaRPr lang="en-US" sz="1200" b="1" dirty="0">
                        <a:solidFill>
                          <a:srgbClr val="FFFFFF"/>
                        </a:solidFill>
                      </a:endParaRPr>
                    </a:p>
                  </a:txBody>
                  <a:tcPr anchor="ctr">
                    <a:solidFill>
                      <a:schemeClr val="accent4"/>
                    </a:solidFill>
                  </a:tcPr>
                </a:tc>
                <a:tc>
                  <a:txBody>
                    <a:bodyPr/>
                    <a:lstStyle/>
                    <a:p>
                      <a:r>
                        <a:rPr lang="en-US" sz="1100" b="0" i="0" dirty="0" smtClean="0">
                          <a:solidFill>
                            <a:srgbClr val="36424A"/>
                          </a:solidFill>
                          <a:latin typeface="+mn-lt"/>
                        </a:rPr>
                        <a:t>FAP-222B</a:t>
                      </a:r>
                      <a:endParaRPr lang="en-US" sz="1100" b="0" i="0" dirty="0">
                        <a:solidFill>
                          <a:srgbClr val="36424A"/>
                        </a:solidFill>
                        <a:latin typeface="+mn-lt"/>
                      </a:endParaRPr>
                    </a:p>
                  </a:txBody>
                  <a:tcPr anchor="ctr">
                    <a:solidFill>
                      <a:srgbClr val="C9C9C9"/>
                    </a:solidFill>
                  </a:tcPr>
                </a:tc>
              </a:tr>
              <a:tr h="370840">
                <a:tc>
                  <a:txBody>
                    <a:bodyPr/>
                    <a:lstStyle/>
                    <a:p>
                      <a:r>
                        <a:rPr lang="en-US" sz="1200" dirty="0" smtClean="0"/>
                        <a:t>Type</a:t>
                      </a:r>
                      <a:endParaRPr lang="en-US" sz="1200" b="1" dirty="0" smtClean="0">
                        <a:solidFill>
                          <a:srgbClr val="FFFFFF"/>
                        </a:solidFill>
                      </a:endParaRPr>
                    </a:p>
                  </a:txBody>
                  <a:tcPr anchor="ctr">
                    <a:solidFill>
                      <a:schemeClr val="accent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36424A"/>
                          </a:solidFill>
                          <a:effectLst/>
                          <a:latin typeface="+mn-lt"/>
                        </a:rPr>
                        <a:t>Point to point antenna for 5Ghz bridging with N/R connectors.</a:t>
                      </a:r>
                    </a:p>
                  </a:txBody>
                  <a:tcPr anchor="ctr">
                    <a:solidFill>
                      <a:schemeClr val="accent4">
                        <a:lumMod val="20000"/>
                        <a:lumOff val="80000"/>
                      </a:schemeClr>
                    </a:solidFill>
                  </a:tcPr>
                </a:tc>
              </a:tr>
              <a:tr h="370840">
                <a:tc>
                  <a:txBody>
                    <a:bodyPr/>
                    <a:lstStyle/>
                    <a:p>
                      <a:r>
                        <a:rPr lang="fr-FR" sz="1200" dirty="0" err="1" smtClean="0"/>
                        <a:t>Accessories</a:t>
                      </a:r>
                      <a:endParaRPr lang="fr-FR" sz="1200" b="1" dirty="0" smtClean="0">
                        <a:solidFill>
                          <a:srgbClr val="FFFFFF"/>
                        </a:solidFill>
                      </a:endParaRPr>
                    </a:p>
                  </a:txBody>
                  <a:tcPr anchor="ctr">
                    <a:solidFill>
                      <a:schemeClr val="accent4"/>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Mount Kit sold separately FAN-M22.</a:t>
                      </a:r>
                      <a:endParaRPr kumimoji="0" lang="en-GB" sz="1100" b="0" i="0" u="none" strike="noStrike" cap="none" normalizeH="0" baseline="0" dirty="0" smtClean="0">
                        <a:ln>
                          <a:noFill/>
                        </a:ln>
                        <a:solidFill>
                          <a:srgbClr val="36424A"/>
                        </a:solidFill>
                        <a:effectLst/>
                        <a:latin typeface="+mn-lt"/>
                      </a:endParaRPr>
                    </a:p>
                  </a:txBody>
                  <a:tcPr anchor="ctr">
                    <a:solidFill>
                      <a:srgbClr val="C9C9C9"/>
                    </a:solidFill>
                  </a:tcPr>
                </a:tc>
              </a:tr>
            </a:tbl>
          </a:graphicData>
        </a:graphic>
      </p:graphicFrame>
      <p:sp>
        <p:nvSpPr>
          <p:cNvPr id="12" name="Content Placeholder 2"/>
          <p:cNvSpPr>
            <a:spLocks/>
          </p:cNvSpPr>
          <p:nvPr/>
        </p:nvSpPr>
        <p:spPr bwMode="auto">
          <a:xfrm>
            <a:off x="509548" y="5018918"/>
            <a:ext cx="2819400" cy="464935"/>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FAN-500N</a:t>
            </a:r>
            <a:endParaRPr lang="en-US" sz="1600" b="1" dirty="0">
              <a:solidFill>
                <a:srgbClr val="444F51"/>
              </a:solidFill>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91415" y="3712920"/>
            <a:ext cx="1314560" cy="1234994"/>
          </a:xfrm>
          <a:prstGeom prst="rect">
            <a:avLst/>
          </a:prstGeom>
        </p:spPr>
      </p:pic>
      <p:graphicFrame>
        <p:nvGraphicFramePr>
          <p:cNvPr id="14" name="Content Placeholder 4"/>
          <p:cNvGraphicFramePr>
            <a:graphicFrameLocks/>
          </p:cNvGraphicFramePr>
          <p:nvPr>
            <p:extLst>
              <p:ext uri="{D42A27DB-BD31-4B8C-83A1-F6EECF244321}">
                <p14:modId xmlns:p14="http://schemas.microsoft.com/office/powerpoint/2010/main" val="3601457132"/>
              </p:ext>
            </p:extLst>
          </p:nvPr>
        </p:nvGraphicFramePr>
        <p:xfrm>
          <a:off x="3476531" y="3867746"/>
          <a:ext cx="5181600" cy="1468366"/>
        </p:xfrm>
        <a:graphic>
          <a:graphicData uri="http://schemas.openxmlformats.org/drawingml/2006/table">
            <a:tbl>
              <a:tblPr firstRow="1" firstCol="1" bandRow="1">
                <a:effectLst/>
                <a:tableStyleId>{073A0DAA-6AF3-43AB-8588-CEC1D06C72B9}</a:tableStyleId>
              </a:tblPr>
              <a:tblGrid>
                <a:gridCol w="1884218"/>
                <a:gridCol w="3297382"/>
              </a:tblGrid>
              <a:tr h="370840">
                <a:tc gridSpan="2">
                  <a:txBody>
                    <a:bodyPr/>
                    <a:lstStyle/>
                    <a:p>
                      <a:pPr algn="l"/>
                      <a:r>
                        <a:rPr kumimoji="0" lang="en-US" sz="1100" u="none" strike="noStrike" cap="none" normalizeH="0" baseline="0" dirty="0" smtClean="0">
                          <a:ln>
                            <a:noFill/>
                          </a:ln>
                          <a:effectLst/>
                        </a:rPr>
                        <a:t>Specification</a:t>
                      </a:r>
                      <a:endParaRPr lang="en-US" sz="1100" dirty="0"/>
                    </a:p>
                  </a:txBody>
                  <a:tcPr anchor="ctr">
                    <a:solidFill>
                      <a:srgbClr val="3C3C3C"/>
                    </a:solidFill>
                  </a:tcPr>
                </a:tc>
                <a:tc hMerge="1">
                  <a:txBody>
                    <a:bodyPr/>
                    <a:lstStyle/>
                    <a:p>
                      <a:pPr algn="ctr"/>
                      <a:endParaRPr lang="en-US" sz="1100" dirty="0"/>
                    </a:p>
                  </a:txBody>
                  <a:tcPr anchor="ctr"/>
                </a:tc>
              </a:tr>
              <a:tr h="299966">
                <a:tc>
                  <a:txBody>
                    <a:bodyPr/>
                    <a:lstStyle/>
                    <a:p>
                      <a:r>
                        <a:rPr lang="en-US" sz="1200" dirty="0" smtClean="0"/>
                        <a:t>Compatible AP</a:t>
                      </a:r>
                      <a:endParaRPr lang="en-US" sz="1200" b="1" dirty="0">
                        <a:solidFill>
                          <a:srgbClr val="FFFFFF"/>
                        </a:solidFill>
                      </a:endParaRPr>
                    </a:p>
                  </a:txBody>
                  <a:tcPr anchor="ctr">
                    <a:solidFill>
                      <a:srgbClr val="777777"/>
                    </a:solidFill>
                  </a:tcPr>
                </a:tc>
                <a:tc>
                  <a:txBody>
                    <a:bodyPr/>
                    <a:lstStyle/>
                    <a:p>
                      <a:r>
                        <a:rPr lang="en-US" sz="1100" b="0" i="0" dirty="0" smtClean="0">
                          <a:latin typeface="+mn-lt"/>
                        </a:rPr>
                        <a:t>FAP-222B</a:t>
                      </a:r>
                      <a:endParaRPr lang="en-US" sz="1100" b="0" i="0" dirty="0">
                        <a:latin typeface="+mn-lt"/>
                      </a:endParaRPr>
                    </a:p>
                  </a:txBody>
                  <a:tcPr anchor="ctr">
                    <a:solidFill>
                      <a:srgbClr val="C9C9C9"/>
                    </a:solidFill>
                  </a:tcPr>
                </a:tc>
              </a:tr>
              <a:tr h="370840">
                <a:tc>
                  <a:txBody>
                    <a:bodyPr/>
                    <a:lstStyle/>
                    <a:p>
                      <a:r>
                        <a:rPr lang="en-US" sz="1200" dirty="0" smtClean="0"/>
                        <a:t>Type</a:t>
                      </a:r>
                      <a:endParaRPr lang="en-US" sz="1200" b="1" dirty="0" smtClean="0">
                        <a:solidFill>
                          <a:srgbClr val="FFFFFF"/>
                        </a:solidFill>
                      </a:endParaRPr>
                    </a:p>
                  </a:txBody>
                  <a:tcPr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131313"/>
                          </a:solidFill>
                          <a:effectLst/>
                          <a:latin typeface="+mn-lt"/>
                        </a:rPr>
                        <a:t>Directional 120 degree outdoor panel antenna</a:t>
                      </a:r>
                    </a:p>
                  </a:txBody>
                  <a:tcPr anchor="ctr">
                    <a:solidFill>
                      <a:srgbClr val="E4E4E4"/>
                    </a:solidFill>
                  </a:tcPr>
                </a:tc>
              </a:tr>
              <a:tr h="370840">
                <a:tc>
                  <a:txBody>
                    <a:bodyPr/>
                    <a:lstStyle/>
                    <a:p>
                      <a:r>
                        <a:rPr lang="fr-FR" sz="1200" dirty="0" err="1" smtClean="0"/>
                        <a:t>Accessories</a:t>
                      </a:r>
                      <a:endParaRPr lang="fr-FR" sz="1200" b="1" dirty="0" smtClean="0">
                        <a:solidFill>
                          <a:srgbClr val="FFFFFF"/>
                        </a:solidFill>
                      </a:endParaRPr>
                    </a:p>
                  </a:txBody>
                  <a:tcPr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t>Includes two 120cm Cables with N connector.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t>Mount Kit sold separately FAN-22.</a:t>
                      </a:r>
                      <a:endParaRPr kumimoji="0" lang="en-GB" sz="1100" b="0" i="0" u="none" strike="noStrike" cap="none" normalizeH="0" baseline="0" dirty="0" smtClean="0">
                        <a:ln>
                          <a:noFill/>
                        </a:ln>
                        <a:solidFill>
                          <a:srgbClr val="131313"/>
                        </a:solidFill>
                        <a:effectLst/>
                        <a:latin typeface="+mn-lt"/>
                      </a:endParaRPr>
                    </a:p>
                  </a:txBody>
                  <a:tcPr anchor="ctr">
                    <a:solidFill>
                      <a:srgbClr val="C9C9C9"/>
                    </a:solidFill>
                  </a:tcPr>
                </a:tc>
              </a:tr>
            </a:tbl>
          </a:graphicData>
        </a:graphic>
      </p:graphicFrame>
    </p:spTree>
    <p:extLst>
      <p:ext uri="{BB962C8B-B14F-4D97-AF65-F5344CB8AC3E}">
        <p14:creationId xmlns:p14="http://schemas.microsoft.com/office/powerpoint/2010/main" val="155474046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222590737"/>
              </p:ext>
            </p:extLst>
          </p:nvPr>
        </p:nvGraphicFramePr>
        <p:xfrm>
          <a:off x="252000" y="1260000"/>
          <a:ext cx="8640000" cy="3960106"/>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70840">
                <a:tc>
                  <a:txBody>
                    <a:bodyPr/>
                    <a:lstStyle/>
                    <a:p>
                      <a:endParaRPr lang="en-US" sz="1400" dirty="0"/>
                    </a:p>
                  </a:txBody>
                  <a:tcPr anchor="ctr">
                    <a:solidFill>
                      <a:schemeClr val="accent4">
                        <a:lumMod val="50000"/>
                      </a:schemeClr>
                    </a:solidFill>
                  </a:tcPr>
                </a:tc>
                <a:tc>
                  <a:txBody>
                    <a:bodyPr/>
                    <a:lstStyle/>
                    <a:p>
                      <a:pPr algn="ctr"/>
                      <a:r>
                        <a:rPr lang="en-US" sz="1100" dirty="0" smtClean="0"/>
                        <a:t>FAP-11C</a:t>
                      </a:r>
                    </a:p>
                  </a:txBody>
                  <a:tcPr anchor="ctr">
                    <a:solidFill>
                      <a:schemeClr val="accent4">
                        <a:lumMod val="50000"/>
                      </a:schemeClr>
                    </a:solidFill>
                  </a:tcPr>
                </a:tc>
                <a:tc>
                  <a:txBody>
                    <a:bodyPr/>
                    <a:lstStyle/>
                    <a:p>
                      <a:pPr algn="ctr"/>
                      <a:r>
                        <a:rPr lang="en-US" sz="1100" dirty="0" smtClean="0"/>
                        <a:t>FAP-14C</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FAP-21D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FAP-28C</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FAP-25D</a:t>
                      </a:r>
                    </a:p>
                  </a:txBody>
                  <a:tcPr anchor="ctr">
                    <a:solidFill>
                      <a:schemeClr val="accent4">
                        <a:lumMod val="50000"/>
                      </a:schemeClr>
                    </a:solidFill>
                  </a:tcPr>
                </a:tc>
              </a:tr>
              <a:tr h="370840">
                <a:tc>
                  <a:txBody>
                    <a:bodyPr/>
                    <a:lstStyle/>
                    <a:p>
                      <a:r>
                        <a:rPr lang="en-US" sz="1200" b="1" dirty="0" smtClean="0">
                          <a:solidFill>
                            <a:srgbClr val="FFFFFF"/>
                          </a:solidFill>
                        </a:rPr>
                        <a:t>Use Case</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131313"/>
                          </a:solidFill>
                          <a:effectLst/>
                          <a:latin typeface="+mn-lt"/>
                        </a:rPr>
                        <a:t>Portable AP for traveller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normalizeH="0" baseline="0" dirty="0" smtClean="0">
                          <a:ln>
                            <a:noFill/>
                          </a:ln>
                          <a:solidFill>
                            <a:srgbClr val="131313"/>
                          </a:solidFill>
                          <a:effectLst/>
                          <a:latin typeface="+mn-lt"/>
                          <a:ea typeface="+mn-ea"/>
                          <a:cs typeface="+mn-cs"/>
                        </a:rPr>
                        <a:t>Remote office or SOHO desktop</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err="1" smtClean="0">
                          <a:ln>
                            <a:noFill/>
                          </a:ln>
                          <a:solidFill>
                            <a:srgbClr val="000000"/>
                          </a:solidFill>
                          <a:effectLst/>
                          <a:latin typeface="+mn-lt"/>
                        </a:rPr>
                        <a:t>FortiPresence</a:t>
                      </a:r>
                      <a:r>
                        <a:rPr kumimoji="0" lang="en-GB" sz="1050" b="0" i="0" u="none" strike="noStrike" cap="none" normalizeH="0" baseline="0" dirty="0" smtClean="0">
                          <a:ln>
                            <a:noFill/>
                          </a:ln>
                          <a:solidFill>
                            <a:srgbClr val="000000"/>
                          </a:solidFill>
                          <a:effectLst/>
                          <a:latin typeface="+mn-lt"/>
                        </a:rPr>
                        <a:t> Sensor or Travel/SOHO (USB powered)</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normalizeH="0" baseline="0" dirty="0" smtClean="0">
                          <a:ln>
                            <a:noFill/>
                          </a:ln>
                          <a:solidFill>
                            <a:srgbClr val="131313"/>
                          </a:solidFill>
                          <a:effectLst/>
                          <a:latin typeface="+mn-lt"/>
                          <a:ea typeface="+mn-ea"/>
                          <a:cs typeface="+mn-cs"/>
                        </a:rPr>
                        <a:t>Remote office or SOHO desktop</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normalizeH="0" baseline="0" dirty="0" smtClean="0">
                          <a:ln>
                            <a:noFill/>
                          </a:ln>
                          <a:solidFill>
                            <a:srgbClr val="131313"/>
                          </a:solidFill>
                          <a:effectLst/>
                          <a:latin typeface="+mn-lt"/>
                          <a:ea typeface="+mn-ea"/>
                          <a:cs typeface="+mn-cs"/>
                        </a:rPr>
                        <a:t>Hotels/Hospitality desktop</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i="0" u="none" strike="noStrike" kern="1200" cap="none" normalizeH="0" baseline="0" dirty="0" smtClean="0">
                          <a:ln>
                            <a:noFill/>
                          </a:ln>
                          <a:solidFill>
                            <a:srgbClr val="131313"/>
                          </a:solidFill>
                          <a:effectLst/>
                          <a:latin typeface="+mn-lt"/>
                          <a:ea typeface="+mn-ea"/>
                          <a:cs typeface="+mn-cs"/>
                        </a:rPr>
                        <a:t>Small, portable</a:t>
                      </a:r>
                      <a:endParaRPr kumimoji="0" lang="en-GB" sz="1050" b="0" i="0" u="none" strike="noStrike" kern="1200" cap="none" normalizeH="0" baseline="0" dirty="0" smtClean="0">
                        <a:ln>
                          <a:noFill/>
                        </a:ln>
                        <a:solidFill>
                          <a:srgbClr val="131313"/>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Desktop</a:t>
                      </a:r>
                      <a:endParaRPr kumimoji="0" lang="en-GB"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Small, portable</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Desktop</a:t>
                      </a:r>
                      <a:endParaRPr kumimoji="0" lang="en-GB"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Small, portable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Powerstrip design</a:t>
                      </a:r>
                    </a:p>
                  </a:txBody>
                  <a:tcPr anchor="ctr"/>
                </a:tc>
              </a:tr>
              <a:tr h="299966">
                <a:tc>
                  <a:txBody>
                    <a:bodyPr/>
                    <a:lstStyle/>
                    <a:p>
                      <a:r>
                        <a:rPr lang="fr-FR" sz="1200" dirty="0" smtClean="0"/>
                        <a:t>Rx / Tx</a:t>
                      </a:r>
                      <a:endParaRPr lang="fr-FR"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chemeClr val="tx1"/>
                          </a:solidFill>
                          <a:effectLst/>
                          <a:latin typeface="+mn-lt"/>
                        </a:rPr>
                        <a:t>1x1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chemeClr val="tx1"/>
                          </a:solidFill>
                          <a:effectLst/>
                          <a:latin typeface="+mn-lt"/>
                        </a:rPr>
                        <a:t>1x1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chemeClr val="tx1"/>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chemeClr val="tx1"/>
                        </a:solidFill>
                        <a:effectLst/>
                        <a:latin typeface="+mn-lt"/>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 GHz b/g/n (150 Mbps)</a:t>
                      </a:r>
                      <a:endParaRPr kumimoji="0" lang="en-US"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 GHz b/g/n (150 Mbps)</a:t>
                      </a:r>
                      <a:endParaRPr kumimoji="0" lang="en-US"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2.4 GHz b/g/n (300 Mbps)</a:t>
                      </a:r>
                      <a:endParaRPr kumimoji="0" lang="en-US"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(300 mbps)</a:t>
                      </a:r>
                      <a:endParaRPr kumimoji="0" lang="hu-HU"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(300 mbps)</a:t>
                      </a:r>
                      <a:endParaRPr kumimoji="0" lang="hu-HU" sz="1050" b="0" i="0" u="none" strike="noStrike" cap="none" normalizeH="0" baseline="0" dirty="0" smtClean="0">
                        <a:ln>
                          <a:noFill/>
                        </a:ln>
                        <a:solidFill>
                          <a:srgbClr val="131313"/>
                        </a:solidFill>
                        <a:effectLst/>
                        <a:latin typeface="+mn-lt"/>
                      </a:endParaRPr>
                    </a:p>
                  </a:txBody>
                  <a:tcPr anchor="ctr"/>
                </a:tc>
              </a:tr>
              <a:tr h="370840">
                <a:tc>
                  <a:txBody>
                    <a:bodyPr/>
                    <a:lstStyle/>
                    <a:p>
                      <a:r>
                        <a:rPr lang="en-US" sz="1200" dirty="0" smtClean="0"/>
                        <a:t>Radio 2</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131313"/>
                          </a:solidFill>
                          <a:effectLst/>
                          <a:latin typeface="+mn-l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131313"/>
                          </a:solidFill>
                          <a:effectLst/>
                          <a:latin typeface="+mn-l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a:t>
                      </a:r>
                      <a:endParaRPr kumimoji="0" lang="en-US"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i="0" u="none" strike="noStrike" cap="none" normalizeH="0" baseline="0" dirty="0" smtClean="0">
                          <a:ln>
                            <a:noFill/>
                          </a:ln>
                          <a:solidFill>
                            <a:srgbClr val="131313"/>
                          </a:solidFill>
                          <a:effectLst/>
                          <a:latin typeface="+mn-lt"/>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050" u="none" strike="noStrike" cap="none" normalizeH="0" baseline="0" dirty="0" smtClean="0">
                          <a:ln>
                            <a:noFill/>
                          </a:ln>
                          <a:effectLst/>
                        </a:rPr>
                        <a:t>-</a:t>
                      </a:r>
                      <a:endParaRPr kumimoji="0" lang="hu-HU" sz="1050" b="0" i="0" u="none" strike="noStrike" cap="none" normalizeH="0" baseline="0" dirty="0" smtClean="0">
                        <a:ln>
                          <a:noFill/>
                        </a:ln>
                        <a:solidFill>
                          <a:srgbClr val="131313"/>
                        </a:solidFill>
                        <a:effectLst/>
                        <a:latin typeface="+mn-lt"/>
                      </a:endParaRP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chemeClr val="accent4"/>
                    </a:solidFill>
                  </a:tcPr>
                </a:tc>
                <a:tc>
                  <a:txBody>
                    <a:bodyPr/>
                    <a:lstStyle/>
                    <a:p>
                      <a:pPr algn="ctr"/>
                      <a:r>
                        <a:rPr lang="en-US" sz="1050" dirty="0" smtClean="0"/>
                        <a:t>NA</a:t>
                      </a:r>
                      <a:endParaRPr lang="en-US" sz="1050" b="0" i="0" dirty="0">
                        <a:latin typeface="+mn-lt"/>
                      </a:endParaRPr>
                    </a:p>
                  </a:txBody>
                  <a:tcPr anchor="ctr"/>
                </a:tc>
                <a:tc>
                  <a:txBody>
                    <a:bodyPr/>
                    <a:lstStyle/>
                    <a:p>
                      <a:pPr algn="ctr"/>
                      <a:r>
                        <a:rPr kumimoji="0" lang="en-US" sz="1050" u="none" strike="noStrike" cap="none" normalizeH="0" baseline="0" dirty="0" smtClean="0">
                          <a:ln>
                            <a:noFill/>
                          </a:ln>
                          <a:effectLst/>
                        </a:rPr>
                        <a:t>NA</a:t>
                      </a:r>
                      <a:endParaRPr lang="en-US" sz="1050" b="0" i="0" dirty="0">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NA</a:t>
                      </a:r>
                      <a:endParaRPr lang="en-US" sz="1050" b="0" i="0" dirty="0">
                        <a:solidFill>
                          <a:srgbClr val="000000"/>
                        </a:solidFill>
                        <a:latin typeface="+mn-lt"/>
                      </a:endParaRPr>
                    </a:p>
                  </a:txBody>
                  <a:tcPr anchor="ctr"/>
                </a:tc>
                <a:tc>
                  <a:txBody>
                    <a:bodyPr/>
                    <a:lstStyle/>
                    <a:p>
                      <a:pPr algn="ctr"/>
                      <a:r>
                        <a:rPr kumimoji="0" lang="en-US" sz="1050" u="none" strike="noStrike" cap="none" normalizeH="0" baseline="0" dirty="0" smtClean="0">
                          <a:ln>
                            <a:noFill/>
                          </a:ln>
                          <a:effectLst/>
                        </a:rPr>
                        <a:t>NA</a:t>
                      </a:r>
                      <a:endParaRPr lang="en-US" sz="1050" b="0" i="0" dirty="0">
                        <a:latin typeface="+mn-lt"/>
                      </a:endParaRPr>
                    </a:p>
                  </a:txBody>
                  <a:tcPr anchor="ctr"/>
                </a:tc>
                <a:tc>
                  <a:txBody>
                    <a:bodyPr/>
                    <a:lstStyle/>
                    <a:p>
                      <a:pPr algn="ctr"/>
                      <a:r>
                        <a:rPr kumimoji="0" lang="en-US" sz="1050" u="none" strike="noStrike" cap="none" normalizeH="0" baseline="0" dirty="0" smtClean="0">
                          <a:ln>
                            <a:noFill/>
                          </a:ln>
                          <a:effectLst/>
                        </a:rPr>
                        <a:t>NA</a:t>
                      </a:r>
                      <a:endParaRPr lang="en-US" sz="1050" dirty="0"/>
                    </a:p>
                  </a:txBody>
                  <a:tcPr anchor="ctr"/>
                </a:tc>
              </a:tr>
              <a:tr h="370840">
                <a:tc>
                  <a:txBody>
                    <a:bodyPr/>
                    <a:lstStyle/>
                    <a:p>
                      <a:r>
                        <a:rPr lang="en-US" sz="1200" dirty="0" smtClean="0"/>
                        <a:t>Antennas</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r>
              <a:tr h="370840">
                <a:tc>
                  <a:txBody>
                    <a:bodyPr/>
                    <a:lstStyle/>
                    <a:p>
                      <a:r>
                        <a:rPr lang="en-US" sz="1200" dirty="0" smtClean="0"/>
                        <a:t>Ethernet Ports</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GE RJ45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FE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4x FE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 FE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8x GE RJ45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4x FE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r>
              <a:tr h="370840">
                <a:tc>
                  <a:txBody>
                    <a:bodyPr/>
                    <a:lstStyle/>
                    <a:p>
                      <a:r>
                        <a:rPr lang="en-US" sz="1200" b="1" dirty="0" smtClean="0">
                          <a:solidFill>
                            <a:srgbClr val="FFFFFF"/>
                          </a:solidFill>
                        </a:rPr>
                        <a:t>USB</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2</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2</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r>
            </a:tbl>
          </a:graphicData>
        </a:graphic>
      </p:graphicFrame>
      <p:sp>
        <p:nvSpPr>
          <p:cNvPr id="6" name="Title 5"/>
          <p:cNvSpPr>
            <a:spLocks noGrp="1"/>
          </p:cNvSpPr>
          <p:nvPr>
            <p:ph type="title"/>
          </p:nvPr>
        </p:nvSpPr>
        <p:spPr/>
        <p:txBody>
          <a:bodyPr anchor="ctr">
            <a:normAutofit/>
          </a:bodyPr>
          <a:lstStyle/>
          <a:p>
            <a:r>
              <a:rPr lang="en-US" dirty="0"/>
              <a:t>Hardware Overview – FortiAP (Remote</a:t>
            </a:r>
            <a:r>
              <a:rPr lang="en-US" dirty="0" smtClean="0"/>
              <a:t>)</a:t>
            </a:r>
            <a:endParaRPr lang="en-US" dirty="0"/>
          </a:p>
        </p:txBody>
      </p:sp>
      <p:sp>
        <p:nvSpPr>
          <p:cNvPr id="5" name="Rectangle 4"/>
          <p:cNvSpPr/>
          <p:nvPr/>
        </p:nvSpPr>
        <p:spPr bwMode="auto">
          <a:xfrm>
            <a:off x="4464628" y="1268972"/>
            <a:ext cx="1489606" cy="3950624"/>
          </a:xfrm>
          <a:prstGeom prst="rect">
            <a:avLst/>
          </a:prstGeom>
          <a:noFill/>
          <a:ln w="28575" cap="flat" cmpd="sng" algn="ctr">
            <a:solidFill>
              <a:srgbClr val="9E0000"/>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771035" y="1044392"/>
            <a:ext cx="394564" cy="383516"/>
          </a:xfrm>
          <a:prstGeom prst="rect">
            <a:avLst/>
          </a:prstGeom>
        </p:spPr>
      </p:pic>
      <p:sp>
        <p:nvSpPr>
          <p:cNvPr id="9" name="Rectangle 8"/>
          <p:cNvSpPr/>
          <p:nvPr/>
        </p:nvSpPr>
        <p:spPr bwMode="auto">
          <a:xfrm>
            <a:off x="7401885" y="1269911"/>
            <a:ext cx="1489606" cy="3950624"/>
          </a:xfrm>
          <a:prstGeom prst="rect">
            <a:avLst/>
          </a:prstGeom>
          <a:noFill/>
          <a:ln w="28575" cap="flat" cmpd="sng" algn="ctr">
            <a:solidFill>
              <a:srgbClr val="9E0000"/>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0" name="Picture 9"/>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638379" y="1103585"/>
            <a:ext cx="394564" cy="383516"/>
          </a:xfrm>
          <a:prstGeom prst="rect">
            <a:avLst/>
          </a:prstGeom>
        </p:spPr>
      </p:pic>
    </p:spTree>
    <p:extLst>
      <p:ext uri="{BB962C8B-B14F-4D97-AF65-F5344CB8AC3E}">
        <p14:creationId xmlns:p14="http://schemas.microsoft.com/office/powerpoint/2010/main" val="117043102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(Indoor)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560964999"/>
              </p:ext>
            </p:extLst>
          </p:nvPr>
        </p:nvGraphicFramePr>
        <p:xfrm>
          <a:off x="251999" y="1260000"/>
          <a:ext cx="8640001" cy="4686546"/>
        </p:xfrm>
        <a:graphic>
          <a:graphicData uri="http://schemas.openxmlformats.org/drawingml/2006/table">
            <a:tbl>
              <a:tblPr firstRow="1" firstCol="1" bandRow="1">
                <a:effectLst/>
                <a:tableStyleId>{073A0DAA-6AF3-43AB-8588-CEC1D06C72B9}</a:tableStyleId>
              </a:tblPr>
              <a:tblGrid>
                <a:gridCol w="1272001"/>
                <a:gridCol w="1228000"/>
                <a:gridCol w="1228000"/>
                <a:gridCol w="1228000"/>
                <a:gridCol w="1228000"/>
                <a:gridCol w="1228000"/>
                <a:gridCol w="1228000"/>
              </a:tblGrid>
              <a:tr h="370840">
                <a:tc>
                  <a:txBody>
                    <a:bodyPr/>
                    <a:lstStyle/>
                    <a:p>
                      <a:endParaRPr lang="en-US" sz="14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FAP-24D</a:t>
                      </a:r>
                    </a:p>
                  </a:txBody>
                  <a:tcPr anchor="ctr">
                    <a:solidFill>
                      <a:srgbClr val="3C3C3C"/>
                    </a:solidFill>
                  </a:tcPr>
                </a:tc>
                <a:tc>
                  <a:txBody>
                    <a:bodyPr/>
                    <a:lstStyle/>
                    <a:p>
                      <a:pPr algn="ctr"/>
                      <a:r>
                        <a:rPr lang="en-US" sz="1100" dirty="0" smtClean="0"/>
                        <a:t>FAP-221B/223B*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FAP-221C/223C*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FAP-320B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FAP-320C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FAP-321C</a:t>
                      </a:r>
                    </a:p>
                  </a:txBody>
                  <a:tcPr anchor="ctr">
                    <a:solidFill>
                      <a:srgbClr val="3C3C3C"/>
                    </a:solidFill>
                  </a:tcPr>
                </a:tc>
              </a:tr>
              <a:tr h="370840">
                <a:tc>
                  <a:txBody>
                    <a:bodyPr/>
                    <a:lstStyle/>
                    <a:p>
                      <a:r>
                        <a:rPr lang="en-US" sz="1200" b="1" dirty="0" smtClean="0">
                          <a:solidFill>
                            <a:srgbClr val="FFFFFF"/>
                          </a:solidFill>
                        </a:rPr>
                        <a:t>Use Case</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Low density indoor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Medium density indoor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Medium density indoor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131313"/>
                          </a:solidFill>
                          <a:effectLst/>
                          <a:latin typeface="+mn-lt"/>
                        </a:rPr>
                        <a:t>Indoor high performance AP</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131313"/>
                          </a:solidFill>
                          <a:effectLst/>
                          <a:latin typeface="+mn-lt"/>
                        </a:rPr>
                        <a:t>high density 802.11ac</a:t>
                      </a:r>
                      <a:r>
                        <a:rPr kumimoji="0" lang="en-GB" sz="1050" b="0" i="0" u="none" strike="noStrike" cap="none" normalizeH="0" baseline="0" dirty="0" smtClean="0">
                          <a:ln>
                            <a:noFill/>
                          </a:ln>
                          <a:solidFill>
                            <a:schemeClr val="dk1"/>
                          </a:solidFill>
                          <a:effectLst/>
                          <a:latin typeface="+mn-lt"/>
                        </a:rPr>
                        <a:t>, streaming app resilience</a:t>
                      </a:r>
                      <a:endParaRPr kumimoji="0" lang="en-GB"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Medium density </a:t>
                      </a:r>
                      <a:r>
                        <a:rPr kumimoji="0" lang="en-GB" sz="1050" u="none" strike="noStrike" kern="1200" cap="none" normalizeH="0" baseline="0" dirty="0" smtClean="0">
                          <a:ln>
                            <a:noFill/>
                          </a:ln>
                          <a:solidFill>
                            <a:schemeClr val="dk1"/>
                          </a:solidFill>
                          <a:effectLst/>
                          <a:latin typeface="+mn-lt"/>
                          <a:ea typeface="+mn-ea"/>
                          <a:cs typeface="+mn-cs"/>
                        </a:rPr>
                        <a:t>802.11ac without resilience</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chemeClr val="accent4"/>
                    </a:solidFill>
                  </a:tcPr>
                </a:tc>
                <a:tc>
                  <a:txBody>
                    <a:bodyPr/>
                    <a:lstStyle/>
                    <a:p>
                      <a:pPr algn="ctr"/>
                      <a:r>
                        <a:rPr kumimoji="0" lang="de-DE" sz="1050" b="0" u="none" strike="noStrike" cap="none" normalizeH="0" baseline="0" dirty="0" smtClean="0">
                          <a:ln>
                            <a:noFill/>
                          </a:ln>
                          <a:solidFill>
                            <a:srgbClr val="000000"/>
                          </a:solidFill>
                          <a:effectLst/>
                        </a:rPr>
                        <a:t>Desktop</a:t>
                      </a:r>
                      <a:endParaRPr lang="en-US" sz="1050" b="0" dirty="0">
                        <a:solidFill>
                          <a:srgbClr val="000000"/>
                        </a:solidFill>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Smoke Detector, wall or ceiling mount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Smoke </a:t>
                      </a:r>
                      <a:r>
                        <a:rPr kumimoji="0" lang="de-DE" sz="1050" b="0" u="none" strike="noStrike" cap="none" normalizeH="0" baseline="0" dirty="0" err="1" smtClean="0">
                          <a:ln>
                            <a:noFill/>
                          </a:ln>
                          <a:solidFill>
                            <a:srgbClr val="000000"/>
                          </a:solidFill>
                          <a:effectLst/>
                        </a:rPr>
                        <a:t>Detector</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ceiling</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kern="1200" cap="none" normalizeH="0" baseline="0" dirty="0" smtClean="0">
                          <a:ln>
                            <a:noFill/>
                          </a:ln>
                          <a:solidFill>
                            <a:schemeClr val="dk1"/>
                          </a:solidFill>
                          <a:effectLst/>
                          <a:latin typeface="+mn-lt"/>
                          <a:ea typeface="+mn-ea"/>
                          <a:cs typeface="+mn-cs"/>
                        </a:rPr>
                        <a:t>Wall </a:t>
                      </a:r>
                      <a:r>
                        <a:rPr kumimoji="0" lang="de-DE" sz="1050" u="none" strike="noStrike" kern="1200" cap="none" normalizeH="0" baseline="0" dirty="0" err="1" smtClean="0">
                          <a:ln>
                            <a:noFill/>
                          </a:ln>
                          <a:solidFill>
                            <a:schemeClr val="dk1"/>
                          </a:solidFill>
                          <a:effectLst/>
                          <a:latin typeface="+mn-lt"/>
                          <a:ea typeface="+mn-ea"/>
                          <a:cs typeface="+mn-cs"/>
                        </a:rPr>
                        <a:t>or</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ceiling</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mount</a:t>
                      </a:r>
                      <a:endParaRPr kumimoji="0" lang="de-DE" sz="1050" u="none" strike="noStrike" kern="1200" cap="none" normalizeH="0" baseline="0" dirty="0" smtClean="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kern="1200" cap="none" normalizeH="0" baseline="0" dirty="0" smtClean="0">
                          <a:ln>
                            <a:noFill/>
                          </a:ln>
                          <a:solidFill>
                            <a:schemeClr val="dk1"/>
                          </a:solidFill>
                          <a:effectLst/>
                          <a:latin typeface="+mn-lt"/>
                          <a:ea typeface="+mn-ea"/>
                          <a:cs typeface="+mn-cs"/>
                        </a:rPr>
                        <a:t>Wall </a:t>
                      </a:r>
                      <a:r>
                        <a:rPr kumimoji="0" lang="de-DE" sz="1050" u="none" strike="noStrike" kern="1200" cap="none" normalizeH="0" baseline="0" dirty="0" err="1" smtClean="0">
                          <a:ln>
                            <a:noFill/>
                          </a:ln>
                          <a:solidFill>
                            <a:schemeClr val="dk1"/>
                          </a:solidFill>
                          <a:effectLst/>
                          <a:latin typeface="+mn-lt"/>
                          <a:ea typeface="+mn-ea"/>
                          <a:cs typeface="+mn-cs"/>
                        </a:rPr>
                        <a:t>or</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ceiling</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mount</a:t>
                      </a:r>
                      <a:endParaRPr kumimoji="0" lang="de-DE" sz="1050" u="none" strike="noStrike" kern="1200" cap="none" normalizeH="0" baseline="0" dirty="0" smtClean="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Smoke </a:t>
                      </a:r>
                      <a:r>
                        <a:rPr kumimoji="0" lang="de-DE" sz="1050" b="0" u="none" strike="noStrike" cap="none" normalizeH="0" baseline="0" dirty="0" err="1" smtClean="0">
                          <a:ln>
                            <a:noFill/>
                          </a:ln>
                          <a:solidFill>
                            <a:srgbClr val="000000"/>
                          </a:solidFill>
                          <a:effectLst/>
                        </a:rPr>
                        <a:t>Detector</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ceiling</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r>
              <a:tr h="299966">
                <a:tc>
                  <a:txBody>
                    <a:bodyPr/>
                    <a:lstStyle/>
                    <a:p>
                      <a:r>
                        <a:rPr lang="fr-FR" sz="1200" dirty="0" smtClean="0"/>
                        <a:t>Rx / </a:t>
                      </a:r>
                      <a:r>
                        <a:rPr lang="fr-FR" sz="1200" dirty="0" err="1" smtClean="0"/>
                        <a:t>Tx</a:t>
                      </a:r>
                      <a:endParaRPr lang="fr-FR"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algn="ctr"/>
                      <a:r>
                        <a:rPr lang="en-US" sz="1050" dirty="0" smtClean="0"/>
                        <a:t>3x3</a:t>
                      </a:r>
                      <a:endParaRPr lang="en-US" sz="1050" b="0" i="0" dirty="0">
                        <a:latin typeface="+mn-lt"/>
                      </a:endParaRPr>
                    </a:p>
                  </a:txBody>
                  <a:tcPr anchor="ctr"/>
                </a:tc>
                <a:tc>
                  <a:txBody>
                    <a:bodyPr/>
                    <a:lstStyle/>
                    <a:p>
                      <a:pPr algn="ctr"/>
                      <a:r>
                        <a:rPr lang="en-US" sz="1050" dirty="0" smtClean="0"/>
                        <a:t>3x3</a:t>
                      </a:r>
                      <a:endParaRPr lang="en-US" sz="1050" b="0" i="0" dirty="0">
                        <a:latin typeface="+mn-lt"/>
                      </a:endParaRPr>
                    </a:p>
                  </a:txBody>
                  <a:tcPr anchor="ctr"/>
                </a:tc>
                <a:tc>
                  <a:txBody>
                    <a:bodyPr/>
                    <a:lstStyle/>
                    <a:p>
                      <a:pPr algn="ctr"/>
                      <a:r>
                        <a:rPr lang="en-US" sz="1050" b="0" dirty="0" smtClean="0">
                          <a:solidFill>
                            <a:srgbClr val="000000"/>
                          </a:solidFill>
                        </a:rPr>
                        <a:t>3x3</a:t>
                      </a:r>
                      <a:endParaRPr lang="en-US" sz="1050" b="0" i="0" dirty="0">
                        <a:solidFill>
                          <a:srgbClr val="000000"/>
                        </a:solidFill>
                        <a:latin typeface="+mn-lt"/>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u="none" strike="noStrike" cap="none" normalizeH="0" baseline="0" dirty="0" smtClean="0">
                          <a:ln>
                            <a:noFill/>
                          </a:ln>
                          <a:solidFill>
                            <a:srgbClr val="000000"/>
                          </a:solidFill>
                          <a:effectLst/>
                        </a:rPr>
                        <a:t>2.4/5GHz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u="none" strike="noStrike" cap="none" normalizeH="0" baseline="0" dirty="0" smtClean="0">
                          <a:ln>
                            <a:noFill/>
                          </a:ln>
                          <a:solidFill>
                            <a:srgbClr val="000000"/>
                          </a:solidFill>
                          <a:effectLst/>
                        </a:rPr>
                        <a:t>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u="none" strike="noStrike" cap="none" normalizeH="0" baseline="0" dirty="0" smtClean="0">
                          <a:ln>
                            <a:noFill/>
                          </a:ln>
                          <a:solidFill>
                            <a:srgbClr val="000000"/>
                          </a:solidFill>
                          <a:effectLst/>
                        </a:rPr>
                        <a:t>(300 mbps)</a:t>
                      </a:r>
                      <a:endParaRPr kumimoji="0" lang="hu-HU" sz="1050" b="0" i="0" u="none" strike="noStrike" cap="none" normalizeH="0" baseline="0" dirty="0" smtClean="0">
                        <a:ln>
                          <a:noFill/>
                        </a:ln>
                        <a:solidFill>
                          <a:srgbClr val="000000"/>
                        </a:solidFill>
                        <a:effectLst/>
                        <a:latin typeface="+mn-lt"/>
                      </a:endParaRPr>
                    </a:p>
                  </a:txBody>
                  <a:tcPr anchor="ctr"/>
                </a:tc>
                <a:tc>
                  <a:txBody>
                    <a:bodyPr/>
                    <a:lstStyle/>
                    <a:p>
                      <a:pPr algn="ctr"/>
                      <a:r>
                        <a:rPr kumimoji="0" lang="en-US" sz="1050" u="none" strike="noStrike" cap="none" normalizeH="0" baseline="0" dirty="0" smtClean="0">
                          <a:ln>
                            <a:noFill/>
                          </a:ln>
                          <a:effectLst/>
                        </a:rPr>
                        <a:t>2.4 GHz b/g/n </a:t>
                      </a:r>
                    </a:p>
                    <a:p>
                      <a:pPr algn="ctr"/>
                      <a:r>
                        <a:rPr kumimoji="0" lang="en-US" sz="1050" b="0" i="0" u="none" strike="noStrike" cap="none" normalizeH="0" baseline="0" dirty="0" smtClean="0">
                          <a:ln>
                            <a:noFill/>
                          </a:ln>
                          <a:effectLst/>
                          <a:latin typeface="+mn-lt"/>
                        </a:rPr>
                        <a:t>(300 Mbps)</a:t>
                      </a:r>
                      <a:endParaRPr lang="en-US" sz="1050" b="0" i="0" dirty="0">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rPr>
                        <a:t>(300 Mbps)</a:t>
                      </a:r>
                      <a:endParaRPr lang="en-US" sz="1050" b="0" i="0" dirty="0" smtClean="0">
                        <a:solidFill>
                          <a:srgbClr val="000000"/>
                        </a:solidFill>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u="none" strike="noStrike" cap="none" normalizeH="0" baseline="0" dirty="0" smtClean="0">
                          <a:ln>
                            <a:noFill/>
                          </a:ln>
                          <a:effectLst/>
                        </a:rPr>
                        <a:t>(450 Mbps) </a:t>
                      </a:r>
                    </a:p>
                  </a:txBody>
                  <a:tcPr anchor="ctr"/>
                </a:tc>
                <a:tc>
                  <a:txBody>
                    <a:bodyPr/>
                    <a:lstStyle/>
                    <a:p>
                      <a:pPr algn="ctr"/>
                      <a:r>
                        <a:rPr kumimoji="0" lang="en-US" sz="1050" u="none" strike="noStrike" cap="none" normalizeH="0" baseline="0" dirty="0" smtClean="0">
                          <a:ln>
                            <a:noFill/>
                          </a:ln>
                          <a:effectLst/>
                        </a:rPr>
                        <a:t>2.4 GHz b/g/n</a:t>
                      </a:r>
                      <a:endParaRPr kumimoji="0" lang="en-US" sz="1050" b="0" i="0" u="none" strike="noStrike" cap="none" normalizeH="0" baseline="0" dirty="0">
                        <a:ln>
                          <a:noFill/>
                        </a:ln>
                        <a:effectLst/>
                        <a:latin typeface="+mn-lt"/>
                      </a:endParaRPr>
                    </a:p>
                    <a:p>
                      <a:pPr algn="ctr"/>
                      <a:r>
                        <a:rPr kumimoji="0" lang="en-US" sz="1050" b="0" i="0" u="none" strike="noStrike" cap="none" normalizeH="0" baseline="0" dirty="0" smtClean="0">
                          <a:ln>
                            <a:noFill/>
                          </a:ln>
                          <a:effectLst/>
                          <a:latin typeface="+mn-lt"/>
                        </a:rPr>
                        <a:t>(450 Mbps)</a:t>
                      </a:r>
                      <a:endParaRPr kumimoji="0" lang="en-US" sz="1050" u="none" strike="noStrike" cap="none" normalizeH="0" baseline="0" dirty="0" smtClean="0">
                        <a:ln>
                          <a:noFill/>
                        </a:ln>
                        <a:effectLst/>
                      </a:endParaRPr>
                    </a:p>
                  </a:txBody>
                  <a:tcPr anchor="ctr"/>
                </a:tc>
                <a:tc>
                  <a:txBody>
                    <a:bodyPr/>
                    <a:lstStyle/>
                    <a:p>
                      <a:pPr algn="ctr"/>
                      <a:r>
                        <a:rPr kumimoji="0" lang="en-US" sz="1050" b="0" u="none" strike="noStrike" cap="none" normalizeH="0" baseline="0" dirty="0" smtClean="0">
                          <a:ln>
                            <a:noFill/>
                          </a:ln>
                          <a:solidFill>
                            <a:srgbClr val="000000"/>
                          </a:solidFill>
                          <a:effectLst/>
                        </a:rPr>
                        <a:t>2.4 GHz b/g/n</a:t>
                      </a:r>
                      <a:endParaRPr kumimoji="0" lang="en-US" sz="1050" b="0" i="0" u="none" strike="noStrike" cap="none" normalizeH="0" baseline="0" dirty="0">
                        <a:ln>
                          <a:noFill/>
                        </a:ln>
                        <a:solidFill>
                          <a:srgbClr val="000000"/>
                        </a:solidFill>
                        <a:effectLst/>
                        <a:latin typeface="+mn-lt"/>
                      </a:endParaRPr>
                    </a:p>
                    <a:p>
                      <a:pPr algn="ctr"/>
                      <a:r>
                        <a:rPr kumimoji="0" lang="en-US" sz="1050" b="0" i="0" u="none" strike="noStrike" cap="none" normalizeH="0" baseline="0" dirty="0" smtClean="0">
                          <a:ln>
                            <a:noFill/>
                          </a:ln>
                          <a:solidFill>
                            <a:srgbClr val="000000"/>
                          </a:solidFill>
                          <a:effectLst/>
                          <a:latin typeface="+mn-lt"/>
                        </a:rPr>
                        <a:t>(450 Mbps)</a:t>
                      </a:r>
                      <a:endParaRPr kumimoji="0" lang="en-US" sz="1050" b="0" u="none" strike="noStrike" cap="none" normalizeH="0" baseline="0" dirty="0" smtClean="0">
                        <a:ln>
                          <a:noFill/>
                        </a:ln>
                        <a:solidFill>
                          <a:srgbClr val="000000"/>
                        </a:solidFill>
                        <a:effectLst/>
                      </a:endParaRPr>
                    </a:p>
                  </a:txBody>
                  <a:tcPr anchor="ctr"/>
                </a:tc>
              </a:tr>
              <a:tr h="370840">
                <a:tc>
                  <a:txBody>
                    <a:bodyPr/>
                    <a:lstStyle/>
                    <a:p>
                      <a:r>
                        <a:rPr lang="en-US" sz="1200" b="1" dirty="0" smtClean="0">
                          <a:solidFill>
                            <a:srgbClr val="FFFFFF"/>
                          </a:solidFill>
                        </a:rPr>
                        <a:t>Radio 2</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050" b="0" u="none" strike="noStrike" cap="none" normalizeH="0" baseline="0" dirty="0" smtClean="0">
                          <a:ln>
                            <a:noFill/>
                          </a:ln>
                          <a:solidFill>
                            <a:srgbClr val="000000"/>
                          </a:solidFill>
                          <a:effectLst/>
                        </a:rPr>
                        <a:t>-</a:t>
                      </a:r>
                      <a:endParaRPr kumimoji="0" lang="hu-HU"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2.4/5GHz a/b/g/n </a:t>
                      </a:r>
                      <a:r>
                        <a:rPr kumimoji="0" lang="en-US" sz="1050" b="0" i="0" u="none" strike="noStrike" cap="none" normalizeH="0" baseline="0" dirty="0" smtClean="0">
                          <a:ln>
                            <a:noFill/>
                          </a:ln>
                          <a:effectLst/>
                          <a:latin typeface="+mn-lt"/>
                        </a:rPr>
                        <a:t>(300 Mbps)</a:t>
                      </a:r>
                      <a:endParaRPr lang="en-US" sz="1050" b="0" i="0" dirty="0" smtClean="0">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rPr>
                        <a:t>(867 Mbps)</a:t>
                      </a:r>
                      <a:endParaRPr lang="en-US" sz="1050" b="0" i="0" dirty="0" smtClean="0">
                        <a:solidFill>
                          <a:srgbClr val="000000"/>
                        </a:solidFill>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(450 Mbps) </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(1300 Mbps) </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(1300 Mbps) </a:t>
                      </a: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802.3af</a:t>
                      </a:r>
                      <a:endParaRPr lang="en-US" sz="1050" b="0" i="0" dirty="0" smtClean="0">
                        <a:solidFill>
                          <a:srgbClr val="000000"/>
                        </a:solidFill>
                        <a:latin typeface="+mn-lt"/>
                      </a:endParaRPr>
                    </a:p>
                  </a:txBody>
                  <a:tcPr anchor="ctr"/>
                </a:tc>
                <a:tc>
                  <a:txBody>
                    <a:bodyPr/>
                    <a:lstStyle/>
                    <a:p>
                      <a:pPr algn="ctr"/>
                      <a:r>
                        <a:rPr kumimoji="0" lang="en-US" sz="1050" u="none" strike="noStrike" cap="none" normalizeH="0" baseline="0" dirty="0" smtClean="0">
                          <a:ln>
                            <a:noFill/>
                          </a:ln>
                          <a:effectLst/>
                        </a:rPr>
                        <a:t>802.3af</a:t>
                      </a:r>
                      <a:endParaRPr lang="en-US" sz="1050" b="0" i="0" dirty="0">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802.3af</a:t>
                      </a:r>
                      <a:endParaRPr lang="en-US" sz="1050" b="0" i="0" dirty="0">
                        <a:solidFill>
                          <a:srgbClr val="000000"/>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802.3af</a:t>
                      </a:r>
                      <a:endParaRPr lang="en-US" sz="105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802.3af</a:t>
                      </a:r>
                      <a:endParaRPr lang="en-US" sz="105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802.3af</a:t>
                      </a:r>
                      <a:endParaRPr lang="en-US" sz="1050" b="0" i="0" dirty="0" smtClean="0">
                        <a:solidFill>
                          <a:srgbClr val="000000"/>
                        </a:solidFill>
                        <a:latin typeface="+mn-lt"/>
                      </a:endParaRPr>
                    </a:p>
                  </a:txBody>
                  <a:tcPr anchor="ctr"/>
                </a:tc>
              </a:tr>
              <a:tr h="370840">
                <a:tc>
                  <a:txBody>
                    <a:bodyPr/>
                    <a:lstStyle/>
                    <a:p>
                      <a:r>
                        <a:rPr lang="en-US" sz="1200" dirty="0" smtClean="0"/>
                        <a:t>Antennas</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4 internal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chemeClr val="tx1"/>
                          </a:solidFill>
                          <a:effectLst/>
                          <a:latin typeface="+mn-lt"/>
                        </a:rPr>
                        <a:t>4 external*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4 internal / </a:t>
                      </a:r>
                      <a:br>
                        <a:rPr kumimoji="0" lang="en-GB" sz="1050" b="0" u="none" strike="noStrike" cap="none" normalizeH="0" baseline="0" dirty="0" smtClean="0">
                          <a:ln>
                            <a:noFill/>
                          </a:ln>
                          <a:solidFill>
                            <a:srgbClr val="000000"/>
                          </a:solidFill>
                          <a:effectLst/>
                        </a:rPr>
                      </a:br>
                      <a:r>
                        <a:rPr kumimoji="0" lang="en-GB" sz="1050" b="0" u="none" strike="noStrike" cap="none" normalizeH="0" baseline="0" dirty="0" smtClean="0">
                          <a:ln>
                            <a:noFill/>
                          </a:ln>
                          <a:solidFill>
                            <a:srgbClr val="000000"/>
                          </a:solidFill>
                          <a:effectLst/>
                        </a:rPr>
                        <a:t>4 external*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6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6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6 internal</a:t>
                      </a:r>
                      <a:endParaRPr kumimoji="0" lang="en-GB" sz="1050" b="0" i="0" u="none" strike="noStrike" cap="none" normalizeH="0" baseline="0" dirty="0" smtClean="0">
                        <a:ln>
                          <a:noFill/>
                        </a:ln>
                        <a:solidFill>
                          <a:srgbClr val="000000"/>
                        </a:solidFill>
                        <a:effectLst/>
                        <a:latin typeface="+mn-lt"/>
                      </a:endParaRPr>
                    </a:p>
                  </a:txBody>
                  <a:tcPr anchor="ctr"/>
                </a:tc>
              </a:tr>
              <a:tr h="370840">
                <a:tc>
                  <a:txBody>
                    <a:bodyPr/>
                    <a:lstStyle/>
                    <a:p>
                      <a:r>
                        <a:rPr lang="en-US" sz="1200" dirty="0" smtClean="0"/>
                        <a:t>Ethernet Interfaces</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4x FE LAN</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r>
              <a:tr h="0">
                <a:tc>
                  <a:txBody>
                    <a:bodyPr/>
                    <a:lstStyle/>
                    <a:p>
                      <a:r>
                        <a:rPr lang="en-US" sz="1200" b="1" dirty="0" smtClean="0">
                          <a:solidFill>
                            <a:srgbClr val="FFFFFF"/>
                          </a:solidFill>
                        </a:rPr>
                        <a:t>USB</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r>
            </a:tbl>
          </a:graphicData>
        </a:graphic>
      </p:graphicFrame>
      <p:sp>
        <p:nvSpPr>
          <p:cNvPr id="5" name="Rectangle 4"/>
          <p:cNvSpPr/>
          <p:nvPr/>
        </p:nvSpPr>
        <p:spPr bwMode="auto">
          <a:xfrm>
            <a:off x="1516642" y="1268971"/>
            <a:ext cx="1244910" cy="4661327"/>
          </a:xfrm>
          <a:prstGeom prst="rect">
            <a:avLst/>
          </a:prstGeom>
          <a:noFill/>
          <a:ln w="28575" cap="flat" cmpd="sng" algn="ctr">
            <a:solidFill>
              <a:srgbClr val="9E0000"/>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78354" y="1032741"/>
            <a:ext cx="394564" cy="383516"/>
          </a:xfrm>
          <a:prstGeom prst="rect">
            <a:avLst/>
          </a:prstGeom>
        </p:spPr>
      </p:pic>
      <p:sp>
        <p:nvSpPr>
          <p:cNvPr id="9" name="Rectangle 8"/>
          <p:cNvSpPr/>
          <p:nvPr/>
        </p:nvSpPr>
        <p:spPr bwMode="auto">
          <a:xfrm>
            <a:off x="3976161" y="1281560"/>
            <a:ext cx="1244910" cy="4661327"/>
          </a:xfrm>
          <a:prstGeom prst="rect">
            <a:avLst/>
          </a:prstGeom>
          <a:noFill/>
          <a:ln w="28575" cap="flat" cmpd="sng" algn="ctr">
            <a:solidFill>
              <a:srgbClr val="9E0000"/>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0" name="Picture 9"/>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037873" y="1045330"/>
            <a:ext cx="394564" cy="383516"/>
          </a:xfrm>
          <a:prstGeom prst="rect">
            <a:avLst/>
          </a:prstGeom>
        </p:spPr>
      </p:pic>
      <p:sp>
        <p:nvSpPr>
          <p:cNvPr id="11" name="Rectangle 10"/>
          <p:cNvSpPr/>
          <p:nvPr/>
        </p:nvSpPr>
        <p:spPr bwMode="auto">
          <a:xfrm>
            <a:off x="7664420" y="1281561"/>
            <a:ext cx="1244910" cy="4661327"/>
          </a:xfrm>
          <a:prstGeom prst="rect">
            <a:avLst/>
          </a:prstGeom>
          <a:noFill/>
          <a:ln w="28575" cap="flat" cmpd="sng" algn="ctr">
            <a:solidFill>
              <a:srgbClr val="9E0000"/>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726132" y="1045331"/>
            <a:ext cx="394564" cy="383516"/>
          </a:xfrm>
          <a:prstGeom prst="rect">
            <a:avLst/>
          </a:prstGeom>
        </p:spPr>
      </p:pic>
    </p:spTree>
    <p:extLst>
      <p:ext uri="{BB962C8B-B14F-4D97-AF65-F5344CB8AC3E}">
        <p14:creationId xmlns:p14="http://schemas.microsoft.com/office/powerpoint/2010/main" val="398650009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(Outdoor)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372109509"/>
              </p:ext>
            </p:extLst>
          </p:nvPr>
        </p:nvGraphicFramePr>
        <p:xfrm>
          <a:off x="252000" y="1260000"/>
          <a:ext cx="8640000" cy="4087106"/>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70840">
                <a:tc>
                  <a:txBody>
                    <a:bodyPr/>
                    <a:lstStyle/>
                    <a:p>
                      <a:endParaRPr lang="en-US" sz="14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FAP-112B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FAP-112D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FAP-224D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FAP-222B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FAP-222C</a:t>
                      </a:r>
                    </a:p>
                  </a:txBody>
                  <a:tcPr anchor="ctr">
                    <a:solidFill>
                      <a:srgbClr val="3C3C3C"/>
                    </a:solidFill>
                  </a:tcPr>
                </a:tc>
              </a:tr>
              <a:tr h="370840">
                <a:tc>
                  <a:txBody>
                    <a:bodyPr/>
                    <a:lstStyle/>
                    <a:p>
                      <a:r>
                        <a:rPr lang="en-US" sz="1200" b="1" dirty="0" smtClean="0">
                          <a:solidFill>
                            <a:srgbClr val="FFFFFF"/>
                          </a:solidFill>
                        </a:rPr>
                        <a:t>Use Case</a:t>
                      </a: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Low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Low density outdoor, POE pass-through for IP CCTV cameras.</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Medium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Medium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050" b="0" i="0" dirty="0" smtClean="0">
                          <a:latin typeface="+mn-lt"/>
                        </a:rPr>
                        <a:t>High density 802.11ac outdoor</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Outdoor IP55 rated, wall or pole mount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Outdoor IP55 </a:t>
                      </a:r>
                      <a:r>
                        <a:rPr kumimoji="0" lang="de-DE" sz="1050" b="0" u="none" strike="noStrike" cap="none" normalizeH="0" baseline="0" dirty="0" err="1" smtClean="0">
                          <a:ln>
                            <a:noFill/>
                          </a:ln>
                          <a:solidFill>
                            <a:srgbClr val="000000"/>
                          </a:solidFill>
                          <a:effectLst/>
                        </a:rPr>
                        <a:t>rated</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pole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Outdoor IP66 </a:t>
                      </a:r>
                      <a:r>
                        <a:rPr kumimoji="0" lang="de-DE" sz="1050" b="0" u="none" strike="noStrike" cap="none" normalizeH="0" baseline="0" dirty="0" err="1" smtClean="0">
                          <a:ln>
                            <a:noFill/>
                          </a:ln>
                          <a:solidFill>
                            <a:srgbClr val="000000"/>
                          </a:solidFill>
                          <a:effectLst/>
                        </a:rPr>
                        <a:t>rated</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pole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algn="ctr"/>
                      <a:r>
                        <a:rPr kumimoji="0" lang="de-DE" sz="1050" b="0" u="none" strike="noStrike" cap="none" normalizeH="0" baseline="0" dirty="0" smtClean="0">
                          <a:ln>
                            <a:noFill/>
                          </a:ln>
                          <a:solidFill>
                            <a:srgbClr val="000000"/>
                          </a:solidFill>
                          <a:effectLst/>
                        </a:rPr>
                        <a:t>Outdoor IP67 </a:t>
                      </a:r>
                      <a:r>
                        <a:rPr kumimoji="0" lang="de-DE" sz="1050" b="0" u="none" strike="noStrike" cap="none" normalizeH="0" baseline="0" dirty="0" err="1" smtClean="0">
                          <a:ln>
                            <a:noFill/>
                          </a:ln>
                          <a:solidFill>
                            <a:srgbClr val="000000"/>
                          </a:solidFill>
                          <a:effectLst/>
                        </a:rPr>
                        <a:t>rated</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pole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Outdoor IP67 rated, wall or pole mount</a:t>
                      </a:r>
                    </a:p>
                  </a:txBody>
                  <a:tcPr anchor="ctr"/>
                </a:tc>
              </a:tr>
              <a:tr h="299966">
                <a:tc>
                  <a:txBody>
                    <a:bodyPr/>
                    <a:lstStyle/>
                    <a:p>
                      <a:r>
                        <a:rPr lang="fr-FR" sz="1200" dirty="0" err="1" smtClean="0"/>
                        <a:t>Rx</a:t>
                      </a:r>
                      <a:r>
                        <a:rPr lang="fr-FR" sz="1200" dirty="0" smtClean="0"/>
                        <a:t> / </a:t>
                      </a:r>
                      <a:r>
                        <a:rPr lang="fr-FR" sz="1200" dirty="0" err="1" smtClean="0"/>
                        <a:t>Tx</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1x1</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kern="1200" cap="none" normalizeH="0" baseline="0" noProof="0" dirty="0" smtClean="0">
                          <a:ln>
                            <a:noFill/>
                          </a:ln>
                          <a:solidFill>
                            <a:srgbClr val="000000"/>
                          </a:solidFill>
                          <a:effectLst/>
                          <a:latin typeface="+mn-lt"/>
                          <a:ea typeface="+mn-ea"/>
                          <a:cs typeface="+mn-cs"/>
                        </a:rPr>
                        <a:t>1x1</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2x2</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2x2</a:t>
                      </a:r>
                    </a:p>
                  </a:txBody>
                  <a:tcPr anchor="ctr"/>
                </a:tc>
                <a:tc>
                  <a:txBody>
                    <a:bodyPr/>
                    <a:lstStyle/>
                    <a:p>
                      <a:pPr algn="ctr"/>
                      <a:r>
                        <a:rPr lang="en-US" sz="1050" b="0" i="0" dirty="0" smtClean="0">
                          <a:latin typeface="+mn-lt"/>
                        </a:rPr>
                        <a:t>2x2</a:t>
                      </a:r>
                      <a:endParaRPr lang="en-US" sz="1050" b="0" i="0" dirty="0">
                        <a:latin typeface="+mn-lt"/>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(150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rgbClr val="000000"/>
                          </a:solidFill>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(150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(300Mbps)</a:t>
                      </a:r>
                    </a:p>
                  </a:txBody>
                  <a:tcPr anchor="ctr"/>
                </a:tc>
                <a:tc>
                  <a:txBody>
                    <a:bodyPr/>
                    <a:lstStyle/>
                    <a:p>
                      <a:pPr algn="ctr"/>
                      <a:r>
                        <a:rPr kumimoji="0" lang="en-US" sz="105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(300 Mbps)</a:t>
                      </a:r>
                    </a:p>
                  </a:txBody>
                  <a:tcPr anchor="ctr"/>
                </a:tc>
              </a:tr>
              <a:tr h="370840">
                <a:tc>
                  <a:txBody>
                    <a:bodyPr/>
                    <a:lstStyle/>
                    <a:p>
                      <a:r>
                        <a:rPr lang="en-US" sz="1200" b="1" dirty="0" smtClean="0">
                          <a:solidFill>
                            <a:srgbClr val="FFFFFF"/>
                          </a:solidFill>
                        </a:rPr>
                        <a:t>Radio 2</a:t>
                      </a: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rgbClr val="000000"/>
                          </a:solidFill>
                          <a:effectLs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chemeClr val="tx1"/>
                          </a:solidFill>
                          <a:effectLst/>
                        </a:rPr>
                        <a:t>(867 Mbps)</a:t>
                      </a: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802.3af</a:t>
                      </a:r>
                      <a:endParaRPr lang="en-US" sz="105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802.3af</a:t>
                      </a:r>
                      <a:endParaRPr lang="en-US" sz="1050" b="0" i="0" dirty="0" smtClean="0">
                        <a:solidFill>
                          <a:srgbClr val="000000"/>
                        </a:solidFill>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802.3af</a:t>
                      </a:r>
                      <a:endParaRPr lang="en-US" sz="1050" b="0" i="0" dirty="0">
                        <a:solidFill>
                          <a:srgbClr val="000000"/>
                        </a:solidFill>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802.3at</a:t>
                      </a:r>
                      <a:endParaRPr lang="en-US" sz="1050" b="0" i="0" dirty="0">
                        <a:solidFill>
                          <a:srgbClr val="000000"/>
                        </a:solidFill>
                        <a:latin typeface="+mn-lt"/>
                      </a:endParaRPr>
                    </a:p>
                  </a:txBody>
                  <a:tcPr anchor="ctr"/>
                </a:tc>
                <a:tc>
                  <a:txBody>
                    <a:bodyPr/>
                    <a:lstStyle/>
                    <a:p>
                      <a:pPr algn="ctr"/>
                      <a:r>
                        <a:rPr kumimoji="0" lang="en-US" sz="1050" u="none" strike="noStrike" cap="none" normalizeH="0" baseline="0" dirty="0" smtClean="0">
                          <a:ln>
                            <a:noFill/>
                          </a:ln>
                          <a:effectLst/>
                        </a:rPr>
                        <a:t>802.3at</a:t>
                      </a:r>
                      <a:endParaRPr lang="en-US" sz="1050" b="0" i="0" dirty="0">
                        <a:latin typeface="+mn-lt"/>
                      </a:endParaRPr>
                    </a:p>
                  </a:txBody>
                  <a:tcPr anchor="ctr"/>
                </a:tc>
              </a:tr>
              <a:tr h="370840">
                <a:tc>
                  <a:txBody>
                    <a:bodyPr/>
                    <a:lstStyle/>
                    <a:p>
                      <a:r>
                        <a:rPr lang="en-US" sz="1200" dirty="0" smtClean="0"/>
                        <a:t>Antennas</a:t>
                      </a:r>
                      <a:endParaRPr lang="en-US" sz="1200" b="1" dirty="0" smtClean="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4 external </a:t>
                      </a:r>
                      <a:br>
                        <a:rPr kumimoji="0" lang="en-GB" sz="1050" b="0" u="none" strike="noStrike" cap="none" normalizeH="0" baseline="0" dirty="0" smtClean="0">
                          <a:ln>
                            <a:noFill/>
                          </a:ln>
                          <a:solidFill>
                            <a:srgbClr val="000000"/>
                          </a:solidFill>
                          <a:effectLst/>
                        </a:rPr>
                      </a:br>
                      <a:r>
                        <a:rPr kumimoji="0" lang="en-GB" sz="1050" b="0" u="none" strike="noStrike" cap="none" normalizeH="0" baseline="0" dirty="0" smtClean="0">
                          <a:ln>
                            <a:noFill/>
                          </a:ln>
                          <a:solidFill>
                            <a:srgbClr val="000000"/>
                          </a:solidFill>
                          <a:effectLst/>
                        </a:rPr>
                        <a:t>(RP-SMA )</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4 external </a:t>
                      </a:r>
                      <a:br>
                        <a:rPr kumimoji="0" lang="en-GB" sz="1050" b="0" u="none" strike="noStrike" cap="none" normalizeH="0" baseline="0" dirty="0" smtClean="0">
                          <a:ln>
                            <a:noFill/>
                          </a:ln>
                          <a:solidFill>
                            <a:srgbClr val="000000"/>
                          </a:solidFill>
                          <a:effectLst/>
                        </a:rPr>
                      </a:br>
                      <a:r>
                        <a:rPr kumimoji="0" lang="en-GB" sz="1050" b="0" u="none" strike="noStrike" cap="none" normalizeH="0" baseline="0" dirty="0" smtClean="0">
                          <a:ln>
                            <a:noFill/>
                          </a:ln>
                          <a:solidFill>
                            <a:srgbClr val="000000"/>
                          </a:solidFill>
                          <a:effectLst/>
                        </a:rPr>
                        <a:t>(N-Type)</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4 external </a:t>
                      </a:r>
                      <a:br>
                        <a:rPr kumimoji="0" lang="en-GB" sz="1050" u="none" strike="noStrike" cap="none" normalizeH="0" baseline="0" dirty="0" smtClean="0">
                          <a:ln>
                            <a:noFill/>
                          </a:ln>
                          <a:effectLst/>
                        </a:rPr>
                      </a:br>
                      <a:r>
                        <a:rPr kumimoji="0" lang="en-GB" sz="1050" u="none" strike="noStrike" cap="none" normalizeH="0" baseline="0" dirty="0" smtClean="0">
                          <a:ln>
                            <a:noFill/>
                          </a:ln>
                          <a:effectLst/>
                        </a:rPr>
                        <a:t>(N-Type)</a:t>
                      </a:r>
                      <a:endParaRPr kumimoji="0" lang="en-GB" sz="1050" b="0" i="0" u="none" strike="noStrike" cap="none" normalizeH="0" baseline="0" dirty="0" smtClean="0">
                        <a:ln>
                          <a:noFill/>
                        </a:ln>
                        <a:solidFill>
                          <a:srgbClr val="000000"/>
                        </a:solidFill>
                        <a:effectLst/>
                        <a:latin typeface="+mn-lt"/>
                      </a:endParaRPr>
                    </a:p>
                  </a:txBody>
                  <a:tcPr anchor="ctr"/>
                </a:tc>
              </a:tr>
              <a:tr h="370840">
                <a:tc>
                  <a:txBody>
                    <a:bodyPr/>
                    <a:lstStyle/>
                    <a:p>
                      <a:r>
                        <a:rPr lang="en-US" sz="1200" dirty="0" smtClean="0"/>
                        <a:t>Ethernet Interfaces</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 FE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 FE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r>
              <a:tr h="370840">
                <a:tc>
                  <a:txBody>
                    <a:bodyPr/>
                    <a:lstStyle/>
                    <a:p>
                      <a:r>
                        <a:rPr lang="en-US" sz="1200" b="1" dirty="0" smtClean="0">
                          <a:solidFill>
                            <a:srgbClr val="FFFFFF"/>
                          </a:solidFill>
                        </a:rPr>
                        <a:t>USB</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r>
            </a:tbl>
          </a:graphicData>
        </a:graphic>
      </p:graphicFrame>
      <p:sp>
        <p:nvSpPr>
          <p:cNvPr id="7" name="Rectangle 6"/>
          <p:cNvSpPr/>
          <p:nvPr/>
        </p:nvSpPr>
        <p:spPr bwMode="auto">
          <a:xfrm>
            <a:off x="2994594" y="1268972"/>
            <a:ext cx="2947986" cy="4078784"/>
          </a:xfrm>
          <a:prstGeom prst="rect">
            <a:avLst/>
          </a:prstGeom>
          <a:noFill/>
          <a:ln w="28575" cap="flat" cmpd="sng" algn="ctr">
            <a:solidFill>
              <a:srgbClr val="9E0000"/>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771034" y="1067694"/>
            <a:ext cx="394564" cy="383516"/>
          </a:xfrm>
          <a:prstGeom prst="rect">
            <a:avLst/>
          </a:prstGeom>
        </p:spPr>
      </p:pic>
    </p:spTree>
    <p:extLst>
      <p:ext uri="{BB962C8B-B14F-4D97-AF65-F5344CB8AC3E}">
        <p14:creationId xmlns:p14="http://schemas.microsoft.com/office/powerpoint/2010/main" val="24976638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4193278933"/>
              </p:ext>
            </p:extLst>
          </p:nvPr>
        </p:nvGraphicFramePr>
        <p:xfrm>
          <a:off x="304796" y="1295400"/>
          <a:ext cx="8480899" cy="4623200"/>
        </p:xfrm>
        <a:graphic>
          <a:graphicData uri="http://schemas.openxmlformats.org/drawingml/2006/table">
            <a:tbl>
              <a:tblPr firstRow="1" firstCol="1" bandRow="1">
                <a:effectLst/>
                <a:tableStyleId>{073A0DAA-6AF3-43AB-8588-CEC1D06C72B9}</a:tableStyleId>
              </a:tblPr>
              <a:tblGrid>
                <a:gridCol w="1349192"/>
                <a:gridCol w="1503736"/>
                <a:gridCol w="1760614"/>
                <a:gridCol w="2888820"/>
                <a:gridCol w="978537"/>
              </a:tblGrid>
              <a:tr h="370840">
                <a:tc>
                  <a:txBody>
                    <a:bodyPr/>
                    <a:lstStyle/>
                    <a:p>
                      <a:endParaRPr lang="en-US" sz="1400" dirty="0"/>
                    </a:p>
                  </a:txBody>
                  <a:tcPr marL="108000" marR="108000" marT="72000" marB="72000" anchor="ctr">
                    <a:solidFill>
                      <a:srgbClr val="3C3C3C"/>
                    </a:solidFill>
                  </a:tcPr>
                </a:tc>
                <a:tc>
                  <a:txBody>
                    <a:bodyPr/>
                    <a:lstStyle/>
                    <a:p>
                      <a:pPr algn="ctr"/>
                      <a:r>
                        <a:rPr lang="en-US" sz="1300" dirty="0" smtClean="0"/>
                        <a:t>Power Supply Type</a:t>
                      </a:r>
                    </a:p>
                  </a:txBody>
                  <a:tcPr marL="108000" marR="108000" marT="72000" marB="72000" anchor="ctr">
                    <a:solidFill>
                      <a:srgbClr val="3C3C3C"/>
                    </a:solidFill>
                  </a:tcPr>
                </a:tc>
                <a:tc>
                  <a:txBody>
                    <a:bodyPr/>
                    <a:lstStyle/>
                    <a:p>
                      <a:pPr algn="ctr"/>
                      <a:r>
                        <a:rPr lang="en-US" sz="1300" dirty="0" smtClean="0"/>
                        <a:t>Power supply shipped with unit</a:t>
                      </a:r>
                    </a:p>
                  </a:txBody>
                  <a:tcPr marL="108000" marR="108000" marT="72000" marB="72000" anchor="ctr">
                    <a:solidFill>
                      <a:srgbClr val="3C3C3C"/>
                    </a:solidFill>
                  </a:tcPr>
                </a:tc>
                <a:tc>
                  <a:txBody>
                    <a:bodyPr/>
                    <a:lstStyle/>
                    <a:p>
                      <a:pPr algn="ctr"/>
                      <a:r>
                        <a:rPr lang="en-US" sz="1300" dirty="0" smtClean="0"/>
                        <a:t>(Spare) Power supply order SKU</a:t>
                      </a:r>
                    </a:p>
                  </a:txBody>
                  <a:tcPr marL="108000" marR="108000" marT="72000" marB="72000" anchor="ctr">
                    <a:solidFill>
                      <a:srgbClr val="3C3C3C"/>
                    </a:solidFill>
                  </a:tcPr>
                </a:tc>
                <a:tc>
                  <a:txBody>
                    <a:bodyPr/>
                    <a:lstStyle/>
                    <a:p>
                      <a:pPr algn="ctr"/>
                      <a:r>
                        <a:rPr lang="en-US" sz="1300" dirty="0" smtClean="0"/>
                        <a:t>GPI-115</a:t>
                      </a:r>
                      <a:r>
                        <a:rPr lang="en-US" sz="1300" baseline="0" dirty="0" smtClean="0"/>
                        <a:t> Support</a:t>
                      </a:r>
                      <a:endParaRPr lang="en-US" sz="1300" dirty="0"/>
                    </a:p>
                  </a:txBody>
                  <a:tcPr marL="108000" marR="108000" marT="72000" marB="72000" anchor="ctr">
                    <a:solidFill>
                      <a:srgbClr val="3C3C3C"/>
                    </a:solidFill>
                  </a:tcPr>
                </a:tc>
              </a:tr>
              <a:tr h="370840">
                <a:tc>
                  <a:txBody>
                    <a:bodyPr/>
                    <a:lstStyle/>
                    <a:p>
                      <a:pPr algn="l" fontAlgn="ctr"/>
                      <a:r>
                        <a:rPr lang="x-none" sz="1100" b="1" i="0" u="none" strike="noStrike" dirty="0">
                          <a:solidFill>
                            <a:srgbClr val="FFFFFF"/>
                          </a:solidFill>
                          <a:effectLst/>
                          <a:latin typeface="Arial"/>
                        </a:rPr>
                        <a:t>FAP-11C</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AC</a:t>
                      </a:r>
                    </a:p>
                  </a:txBody>
                  <a:tcPr marL="108000" marR="108000" marT="72000" marB="72000" anchor="ctr"/>
                </a:tc>
                <a:tc>
                  <a:txBody>
                    <a:bodyPr/>
                    <a:lstStyle/>
                    <a:p>
                      <a:pPr algn="ctr" fontAlgn="ctr"/>
                      <a:r>
                        <a:rPr lang="x-none" sz="1100" b="0" i="0" u="none" strike="noStrike" dirty="0">
                          <a:solidFill>
                            <a:srgbClr val="000000"/>
                          </a:solidFill>
                          <a:effectLst/>
                          <a:latin typeface="Arial"/>
                        </a:rPr>
                        <a:t>Yes - Integrated power supply</a:t>
                      </a:r>
                    </a:p>
                  </a:txBody>
                  <a:tcPr marL="108000" marR="108000" marT="72000" marB="72000" anchor="ctr"/>
                </a:tc>
                <a:tc>
                  <a:txBody>
                    <a:bodyPr/>
                    <a:lstStyle/>
                    <a:p>
                      <a:pPr algn="ctr" fontAlgn="ctr"/>
                      <a:r>
                        <a:rPr lang="x-none" sz="1100" b="0" i="0" u="none" strike="noStrike">
                          <a:solidFill>
                            <a:srgbClr val="000000"/>
                          </a:solidFill>
                          <a:effectLst/>
                          <a:latin typeface="Arial"/>
                        </a:rPr>
                        <a:t>N/A</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FAP-14C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AC</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c>
                  <a:txBody>
                    <a:bodyPr/>
                    <a:lstStyle/>
                    <a:p>
                      <a:pPr algn="ctr" fontAlgn="ctr"/>
                      <a:r>
                        <a:rPr lang="x-none" sz="1100" b="0" i="0" u="none" strike="noStrike">
                          <a:solidFill>
                            <a:srgbClr val="000000"/>
                          </a:solidFill>
                          <a:effectLst/>
                          <a:latin typeface="Arial"/>
                        </a:rPr>
                        <a:t>SP-FAP14C-PA-XX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FAP-21D</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AC</a:t>
                      </a:r>
                    </a:p>
                  </a:txBody>
                  <a:tcPr marL="108000" marR="108000" marT="72000" marB="72000" anchor="ctr"/>
                </a:tc>
                <a:tc>
                  <a:txBody>
                    <a:bodyPr/>
                    <a:lstStyle/>
                    <a:p>
                      <a:pPr algn="ctr" fontAlgn="ctr"/>
                      <a:r>
                        <a:rPr lang="x-none" sz="1100" b="0" i="0" u="none" strike="noStrike">
                          <a:solidFill>
                            <a:srgbClr val="000000"/>
                          </a:solidFill>
                          <a:effectLst/>
                          <a:latin typeface="Arial"/>
                        </a:rPr>
                        <a:t>Yes - USB powered</a:t>
                      </a:r>
                    </a:p>
                  </a:txBody>
                  <a:tcPr marL="108000" marR="108000" marT="72000" marB="72000" anchor="ctr"/>
                </a:tc>
                <a:tc>
                  <a:txBody>
                    <a:bodyPr/>
                    <a:lstStyle/>
                    <a:p>
                      <a:pPr algn="ctr" fontAlgn="ctr"/>
                      <a:r>
                        <a:rPr lang="x-none" sz="1100" b="0" i="0" u="none" strike="noStrike" dirty="0">
                          <a:solidFill>
                            <a:srgbClr val="000000"/>
                          </a:solidFill>
                          <a:effectLst/>
                          <a:latin typeface="Arial"/>
                        </a:rPr>
                        <a:t>N/A</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FAP-24D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dirty="0">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FAP-25D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AC</a:t>
                      </a:r>
                    </a:p>
                  </a:txBody>
                  <a:tcPr marL="108000" marR="108000" marT="72000" marB="72000" anchor="ctr"/>
                </a:tc>
                <a:tc>
                  <a:txBody>
                    <a:bodyPr/>
                    <a:lstStyle/>
                    <a:p>
                      <a:pPr algn="ctr" fontAlgn="ctr"/>
                      <a:r>
                        <a:rPr lang="x-none" sz="1100" b="0" i="0" u="none" strike="noStrike" dirty="0">
                          <a:solidFill>
                            <a:srgbClr val="000000"/>
                          </a:solidFill>
                          <a:effectLst/>
                          <a:latin typeface="Arial"/>
                        </a:rPr>
                        <a:t>Yes - Integrated power supply</a:t>
                      </a:r>
                    </a:p>
                  </a:txBody>
                  <a:tcPr marL="108000" marR="108000" marT="72000" marB="72000" anchor="ctr"/>
                </a:tc>
                <a:tc>
                  <a:txBody>
                    <a:bodyPr/>
                    <a:lstStyle/>
                    <a:p>
                      <a:pPr algn="ctr" fontAlgn="ctr"/>
                      <a:r>
                        <a:rPr lang="x-none" sz="1100" b="0" i="0" u="none" strike="noStrike" dirty="0">
                          <a:solidFill>
                            <a:srgbClr val="000000"/>
                          </a:solidFill>
                          <a:effectLst/>
                          <a:latin typeface="Arial"/>
                        </a:rPr>
                        <a:t>N/A</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FAP-28C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AC</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FAP-112B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Proprietary</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1100" b="0" i="0" u="none" strike="noStrike" dirty="0" smtClean="0">
                          <a:solidFill>
                            <a:srgbClr val="000000"/>
                          </a:solidFill>
                          <a:effectLst/>
                          <a:latin typeface="Arial"/>
                        </a:rPr>
                        <a:t>SP-FAP112B-PA</a:t>
                      </a:r>
                      <a:r>
                        <a:rPr lang="en-US" sz="1100" b="0" i="0" u="none" strike="noStrike" dirty="0" smtClean="0">
                          <a:solidFill>
                            <a:srgbClr val="000000"/>
                          </a:solidFill>
                          <a:effectLst/>
                          <a:latin typeface="Arial"/>
                        </a:rPr>
                        <a:t> </a:t>
                      </a:r>
                      <a:r>
                        <a:rPr lang="x-none" sz="1100" b="0" i="0" u="none" strike="noStrike" dirty="0" smtClean="0">
                          <a:solidFill>
                            <a:srgbClr val="000000"/>
                          </a:solidFill>
                          <a:effectLst/>
                          <a:latin typeface="+mn-lt"/>
                        </a:rPr>
                        <a:t>(includes PoE injector) + SP-ADAPTORPLUG-01-XX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299966">
                <a:tc>
                  <a:txBody>
                    <a:bodyPr/>
                    <a:lstStyle/>
                    <a:p>
                      <a:pPr algn="l" fontAlgn="ctr"/>
                      <a:r>
                        <a:rPr lang="x-none" sz="1100" b="1" i="0" u="none" strike="noStrike">
                          <a:solidFill>
                            <a:srgbClr val="FFFFFF"/>
                          </a:solidFill>
                          <a:effectLst/>
                          <a:latin typeface="Arial"/>
                        </a:rPr>
                        <a:t>FAP-112D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Proprietary</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SP-FAP222B-PA (includes PoE injector) + SP-ADAPTORPLUG-01-XX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299966">
                <a:tc>
                  <a:txBody>
                    <a:bodyPr/>
                    <a:lstStyle/>
                    <a:p>
                      <a:pPr algn="l" fontAlgn="ctr"/>
                      <a:r>
                        <a:rPr lang="x-none" sz="1100" b="1" i="0" u="none" strike="noStrike">
                          <a:solidFill>
                            <a:srgbClr val="FFFFFF"/>
                          </a:solidFill>
                          <a:effectLst/>
                          <a:latin typeface="Arial"/>
                        </a:rPr>
                        <a:t>FAP-210B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SP-FAP220B-PA-XX</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dirty="0">
                          <a:solidFill>
                            <a:srgbClr val="FFFFFF"/>
                          </a:solidFill>
                          <a:effectLst/>
                          <a:latin typeface="Arial"/>
                        </a:rPr>
                        <a:t>FAP-220B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SP-FAP220B-PA-XX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bl>
          </a:graphicData>
        </a:graphic>
      </p:graphicFrame>
    </p:spTree>
    <p:extLst>
      <p:ext uri="{BB962C8B-B14F-4D97-AF65-F5344CB8AC3E}">
        <p14:creationId xmlns:p14="http://schemas.microsoft.com/office/powerpoint/2010/main" val="2963718786"/>
      </p:ext>
    </p:extLst>
  </p:cSld>
  <p:clrMapOvr>
    <a:masterClrMapping/>
  </p:clrMapOvr>
  <p:transition xmlns:p14="http://schemas.microsoft.com/office/powerpoint/2010/main" spd="slow">
    <p:wipe/>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4002804933"/>
              </p:ext>
            </p:extLst>
          </p:nvPr>
        </p:nvGraphicFramePr>
        <p:xfrm>
          <a:off x="304796" y="1295400"/>
          <a:ext cx="8480899" cy="3461440"/>
        </p:xfrm>
        <a:graphic>
          <a:graphicData uri="http://schemas.openxmlformats.org/drawingml/2006/table">
            <a:tbl>
              <a:tblPr firstRow="1" firstCol="1" bandRow="1">
                <a:effectLst/>
                <a:tableStyleId>{073A0DAA-6AF3-43AB-8588-CEC1D06C72B9}</a:tableStyleId>
              </a:tblPr>
              <a:tblGrid>
                <a:gridCol w="1349192"/>
                <a:gridCol w="1503736"/>
                <a:gridCol w="1760614"/>
                <a:gridCol w="2902188"/>
                <a:gridCol w="965169"/>
              </a:tblGrid>
              <a:tr h="370840">
                <a:tc>
                  <a:txBody>
                    <a:bodyPr/>
                    <a:lstStyle/>
                    <a:p>
                      <a:endParaRPr lang="en-US" sz="1300" dirty="0"/>
                    </a:p>
                  </a:txBody>
                  <a:tcPr marL="108000" marR="108000" marT="72000" marB="72000" anchor="ctr">
                    <a:solidFill>
                      <a:srgbClr val="3C3C3C"/>
                    </a:solidFill>
                  </a:tcPr>
                </a:tc>
                <a:tc>
                  <a:txBody>
                    <a:bodyPr/>
                    <a:lstStyle/>
                    <a:p>
                      <a:pPr algn="ctr"/>
                      <a:r>
                        <a:rPr lang="en-US" sz="1300" dirty="0" smtClean="0"/>
                        <a:t>Power Supply Type</a:t>
                      </a:r>
                    </a:p>
                  </a:txBody>
                  <a:tcPr marL="108000" marR="108000" marT="72000" marB="72000" anchor="ctr">
                    <a:solidFill>
                      <a:srgbClr val="3C3C3C"/>
                    </a:solidFill>
                  </a:tcPr>
                </a:tc>
                <a:tc>
                  <a:txBody>
                    <a:bodyPr/>
                    <a:lstStyle/>
                    <a:p>
                      <a:pPr algn="ctr"/>
                      <a:r>
                        <a:rPr lang="en-US" sz="1300" dirty="0" smtClean="0"/>
                        <a:t>Power supply shipped with unit</a:t>
                      </a:r>
                    </a:p>
                  </a:txBody>
                  <a:tcPr marL="108000" marR="108000" marT="72000" marB="72000" anchor="ctr">
                    <a:solidFill>
                      <a:srgbClr val="3C3C3C"/>
                    </a:solidFill>
                  </a:tcPr>
                </a:tc>
                <a:tc>
                  <a:txBody>
                    <a:bodyPr/>
                    <a:lstStyle/>
                    <a:p>
                      <a:pPr algn="ctr"/>
                      <a:r>
                        <a:rPr lang="en-US" sz="1300" dirty="0" smtClean="0"/>
                        <a:t>(Spare) Power supply order SKU</a:t>
                      </a:r>
                    </a:p>
                  </a:txBody>
                  <a:tcPr marL="108000" marR="108000" marT="72000" marB="72000" anchor="ctr">
                    <a:solidFill>
                      <a:srgbClr val="3C3C3C"/>
                    </a:solidFill>
                  </a:tcPr>
                </a:tc>
                <a:tc>
                  <a:txBody>
                    <a:bodyPr/>
                    <a:lstStyle/>
                    <a:p>
                      <a:pPr algn="ctr"/>
                      <a:r>
                        <a:rPr lang="en-US" sz="1300" dirty="0" smtClean="0"/>
                        <a:t>GPI-115</a:t>
                      </a:r>
                      <a:r>
                        <a:rPr lang="en-US" sz="1300" baseline="0" dirty="0" smtClean="0"/>
                        <a:t> Support</a:t>
                      </a:r>
                      <a:endParaRPr lang="en-US" sz="1300" dirty="0"/>
                    </a:p>
                  </a:txBody>
                  <a:tcPr marL="108000" marR="108000" marT="72000" marB="72000" anchor="ctr">
                    <a:solidFill>
                      <a:srgbClr val="3C3C3C"/>
                    </a:solidFill>
                  </a:tcPr>
                </a:tc>
              </a:tr>
              <a:tr h="370840">
                <a:tc>
                  <a:txBody>
                    <a:bodyPr/>
                    <a:lstStyle/>
                    <a:p>
                      <a:pPr algn="l" fontAlgn="ctr"/>
                      <a:r>
                        <a:rPr lang="x-none" sz="1100" b="1" i="0" u="none" strike="noStrike" dirty="0">
                          <a:solidFill>
                            <a:srgbClr val="FFFFFF"/>
                          </a:solidFill>
                          <a:effectLst/>
                          <a:latin typeface="Arial"/>
                        </a:rPr>
                        <a:t>FAP-221B/223B</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SP-FAP221B-PA + </a:t>
                      </a:r>
                      <a:endParaRPr lang="en-US" sz="1100" b="0" i="0" u="none" strike="noStrike" dirty="0" smtClean="0">
                        <a:solidFill>
                          <a:srgbClr val="000000"/>
                        </a:solidFill>
                        <a:effectLst/>
                        <a:latin typeface="Arial"/>
                      </a:endParaRPr>
                    </a:p>
                    <a:p>
                      <a:pPr algn="ctr" fontAlgn="ctr"/>
                      <a:r>
                        <a:rPr lang="x-none" sz="1100" b="0" i="0" u="none" strike="noStrike" dirty="0" smtClean="0">
                          <a:solidFill>
                            <a:srgbClr val="000000"/>
                          </a:solidFill>
                          <a:effectLst/>
                          <a:latin typeface="Arial"/>
                        </a:rPr>
                        <a:t>SP-ADAPTORPLUG-01-XX</a:t>
                      </a:r>
                      <a:endParaRPr lang="x-none" sz="1100" b="0" i="0" u="none" strike="noStrike" dirty="0">
                        <a:solidFill>
                          <a:srgbClr val="000000"/>
                        </a:solidFill>
                        <a:effectLst/>
                        <a:latin typeface="Arial"/>
                      </a:endParaRP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FAP-221C/223C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dirty="0">
                          <a:solidFill>
                            <a:srgbClr val="000000"/>
                          </a:solidFill>
                          <a:effectLst/>
                          <a:latin typeface="Arial"/>
                        </a:rPr>
                        <a:t>No</a:t>
                      </a:r>
                    </a:p>
                  </a:txBody>
                  <a:tcPr marL="108000" marR="108000" marT="72000" marB="72000" anchor="ctr"/>
                </a:tc>
                <a:tc>
                  <a:txBody>
                    <a:bodyPr/>
                    <a:lstStyle/>
                    <a:p>
                      <a:pPr algn="ctr" fontAlgn="ctr"/>
                      <a:r>
                        <a:rPr lang="x-none" sz="1100" b="0" i="0" u="none" strike="noStrike" dirty="0">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dirty="0">
                          <a:solidFill>
                            <a:srgbClr val="FFFFFF"/>
                          </a:solidFill>
                          <a:effectLst/>
                          <a:latin typeface="Arial"/>
                        </a:rPr>
                        <a:t>FAP-222B/222C</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PoE 802.3at/POE Proprietary</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SP-FAP222B-PA (includes PoE injector) + SP-ADAPTORPLUG-01-XX</a:t>
                      </a:r>
                    </a:p>
                  </a:txBody>
                  <a:tcPr marL="108000" marR="108000" marT="72000" marB="72000" anchor="ctr"/>
                </a:tc>
                <a:tc>
                  <a:txBody>
                    <a:bodyPr/>
                    <a:lstStyle/>
                    <a:p>
                      <a:pPr algn="ctr" fontAlgn="ctr"/>
                      <a:r>
                        <a:rPr lang="x-none" sz="1100" b="0" i="0" u="none" strike="noStrike" dirty="0">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FAP-224D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SP-FAP221B-PA + </a:t>
                      </a:r>
                      <a:endParaRPr lang="en-US" sz="1100" b="0" i="0" u="none" strike="noStrike" dirty="0" smtClean="0">
                        <a:solidFill>
                          <a:srgbClr val="000000"/>
                        </a:solidFill>
                        <a:effectLst/>
                        <a:latin typeface="Arial"/>
                      </a:endParaRPr>
                    </a:p>
                    <a:p>
                      <a:pPr algn="ctr" fontAlgn="ctr"/>
                      <a:r>
                        <a:rPr lang="x-none" sz="1100" b="0" i="0" u="none" strike="noStrike" dirty="0" smtClean="0">
                          <a:solidFill>
                            <a:srgbClr val="000000"/>
                          </a:solidFill>
                          <a:effectLst/>
                          <a:latin typeface="Arial"/>
                        </a:rPr>
                        <a:t>SP-ADAPTORPLUG-01-XX</a:t>
                      </a:r>
                      <a:endParaRPr lang="x-none" sz="1100" b="0" i="0" u="none" strike="noStrike" dirty="0">
                        <a:solidFill>
                          <a:srgbClr val="000000"/>
                        </a:solidFill>
                        <a:effectLst/>
                        <a:latin typeface="Arial"/>
                      </a:endParaRP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FAP-320B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FAP-320C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FAP-321C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bl>
          </a:graphicData>
        </a:graphic>
      </p:graphicFrame>
    </p:spTree>
    <p:extLst>
      <p:ext uri="{BB962C8B-B14F-4D97-AF65-F5344CB8AC3E}">
        <p14:creationId xmlns:p14="http://schemas.microsoft.com/office/powerpoint/2010/main" val="701661691"/>
      </p:ext>
    </p:extLst>
  </p:cSld>
  <p:clrMapOvr>
    <a:masterClrMapping/>
  </p:clrMapOvr>
  <p:transition xmlns:p14="http://schemas.microsoft.com/office/powerpoint/2010/main" spd="slow">
    <p:wipe/>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FortiSwitch</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9201"/>
            <a:ext cx="729142" cy="729142"/>
          </a:xfrm>
          <a:prstGeom prst="rect">
            <a:avLst/>
          </a:prstGeom>
        </p:spPr>
      </p:pic>
    </p:spTree>
    <p:extLst>
      <p:ext uri="{BB962C8B-B14F-4D97-AF65-F5344CB8AC3E}">
        <p14:creationId xmlns:p14="http://schemas.microsoft.com/office/powerpoint/2010/main" val="367602434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SW-348B_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1842" y="4869684"/>
            <a:ext cx="3733800" cy="720558"/>
          </a:xfrm>
          <a:prstGeom prst="rect">
            <a:avLst/>
          </a:prstGeom>
        </p:spPr>
      </p:pic>
      <p:pic>
        <p:nvPicPr>
          <p:cNvPr id="27" name="Picture 26"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68642" y="5479284"/>
            <a:ext cx="213020" cy="151969"/>
          </a:xfrm>
          <a:prstGeom prst="rect">
            <a:avLst/>
          </a:prstGeom>
        </p:spPr>
      </p:pic>
      <p:sp>
        <p:nvSpPr>
          <p:cNvPr id="28" name="Rectangle 27"/>
          <p:cNvSpPr/>
          <p:nvPr/>
        </p:nvSpPr>
        <p:spPr>
          <a:xfrm>
            <a:off x="2011624" y="5402653"/>
            <a:ext cx="1484612" cy="307777"/>
          </a:xfrm>
          <a:prstGeom prst="rect">
            <a:avLst/>
          </a:prstGeom>
        </p:spPr>
        <p:txBody>
          <a:bodyPr wrap="square">
            <a:spAutoFit/>
          </a:bodyPr>
          <a:lstStyle/>
          <a:p>
            <a:r>
              <a:rPr lang="en-US" sz="1400" b="1" dirty="0" smtClean="0">
                <a:latin typeface="+mn-lt"/>
                <a:ea typeface="Helvetica 55 Roman" charset="0"/>
                <a:cs typeface="Arial Narrow"/>
              </a:rPr>
              <a:t>FSW-348B</a:t>
            </a:r>
          </a:p>
        </p:txBody>
      </p:sp>
      <p:sp>
        <p:nvSpPr>
          <p:cNvPr id="3" name="Title 2"/>
          <p:cNvSpPr>
            <a:spLocks noGrp="1"/>
          </p:cNvSpPr>
          <p:nvPr>
            <p:ph type="title"/>
          </p:nvPr>
        </p:nvSpPr>
        <p:spPr/>
        <p:txBody>
          <a:bodyPr/>
          <a:lstStyle/>
          <a:p>
            <a:r>
              <a:rPr lang="en-US" b="0" i="0" dirty="0" smtClean="0"/>
              <a:t>Introducing FortiSwitch</a:t>
            </a:r>
            <a:endParaRPr lang="en-US" b="0" i="0" dirty="0">
              <a:latin typeface="+mj-lt"/>
              <a:cs typeface="Arial Narrow"/>
            </a:endParaRPr>
          </a:p>
        </p:txBody>
      </p:sp>
      <p:sp>
        <p:nvSpPr>
          <p:cNvPr id="22" name="Content Placeholder 9"/>
          <p:cNvSpPr txBox="1">
            <a:spLocks/>
          </p:cNvSpPr>
          <p:nvPr/>
        </p:nvSpPr>
        <p:spPr>
          <a:xfrm>
            <a:off x="4763801" y="2420763"/>
            <a:ext cx="3987800" cy="1250065"/>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a:latin typeface="Arial"/>
                <a:cs typeface="Arial"/>
              </a:rPr>
              <a:t>O</a:t>
            </a:r>
            <a:r>
              <a:rPr lang="en-US" sz="1600" b="1" dirty="0" smtClean="0">
                <a:latin typeface="Arial"/>
                <a:cs typeface="Arial"/>
              </a:rPr>
              <a:t>utstanding </a:t>
            </a:r>
            <a:r>
              <a:rPr lang="en-US" sz="1600" b="1" dirty="0">
                <a:latin typeface="Arial"/>
                <a:cs typeface="Arial"/>
              </a:rPr>
              <a:t>price, performance, and scalability to organizations with diverse operational needs.</a:t>
            </a:r>
            <a:endParaRPr lang="en-US" sz="1500" b="1" dirty="0" smtClean="0">
              <a:latin typeface="Arial"/>
              <a:ea typeface="ＭＳ Ｐゴシック" pitchFamily="34" charset="-128"/>
              <a:cs typeface="Arial"/>
            </a:endParaRPr>
          </a:p>
          <a:p>
            <a:pPr>
              <a:lnSpc>
                <a:spcPct val="90000"/>
              </a:lnSpc>
            </a:pPr>
            <a:endParaRPr lang="en-US" sz="1500" b="1" dirty="0" smtClean="0">
              <a:latin typeface="+mn-lt"/>
              <a:ea typeface="ＭＳ Ｐゴシック" pitchFamily="34" charset="-128"/>
            </a:endParaRPr>
          </a:p>
          <a:p>
            <a:pPr marL="0" indent="0">
              <a:lnSpc>
                <a:spcPct val="90000"/>
              </a:lnSpc>
              <a:buNone/>
            </a:pPr>
            <a:endParaRPr lang="en-US" sz="1500" dirty="0" smtClean="0">
              <a:latin typeface="+mn-lt"/>
              <a:ea typeface="ＭＳ Ｐゴシック" pitchFamily="34" charset="-128"/>
            </a:endParaRPr>
          </a:p>
        </p:txBody>
      </p:sp>
      <p:sp>
        <p:nvSpPr>
          <p:cNvPr id="2" name="Rectangle 1"/>
          <p:cNvSpPr/>
          <p:nvPr/>
        </p:nvSpPr>
        <p:spPr>
          <a:xfrm>
            <a:off x="5079996" y="3394605"/>
            <a:ext cx="3644273" cy="1697388"/>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accent3"/>
              </a:buClr>
              <a:buFont typeface="Lucida Grande"/>
              <a:buChar char="✓"/>
            </a:pPr>
            <a:r>
              <a:rPr lang="en-US" sz="1400" dirty="0" smtClean="0">
                <a:latin typeface="+mj-lt"/>
                <a:cs typeface="Arial Narrow"/>
              </a:rPr>
              <a:t>High Port Density</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Integrated Power Over Ethernet</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Connect Access Points, Peripherals, Cameras, Phones</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Create an integrated, secure network</a:t>
            </a:r>
            <a:endParaRPr lang="en-US" sz="1400" dirty="0">
              <a:latin typeface="+mj-lt"/>
              <a:cs typeface="Arial Narrow"/>
            </a:endParaRPr>
          </a:p>
        </p:txBody>
      </p:sp>
      <p:pic>
        <p:nvPicPr>
          <p:cNvPr id="21" name="Picture 2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9546" y="2771942"/>
            <a:ext cx="213020" cy="151969"/>
          </a:xfrm>
          <a:prstGeom prst="rect">
            <a:avLst/>
          </a:prstGeom>
        </p:spPr>
      </p:pic>
      <p:sp>
        <p:nvSpPr>
          <p:cNvPr id="19" name="Rectangle 18"/>
          <p:cNvSpPr/>
          <p:nvPr/>
        </p:nvSpPr>
        <p:spPr>
          <a:xfrm>
            <a:off x="1112528" y="2696548"/>
            <a:ext cx="1265714" cy="307777"/>
          </a:xfrm>
          <a:prstGeom prst="rect">
            <a:avLst/>
          </a:prstGeom>
        </p:spPr>
        <p:txBody>
          <a:bodyPr wrap="square">
            <a:spAutoFit/>
          </a:bodyPr>
          <a:lstStyle/>
          <a:p>
            <a:r>
              <a:rPr lang="en-US" sz="1400" b="1" dirty="0" smtClean="0">
                <a:latin typeface="+mn-lt"/>
                <a:ea typeface="Helvetica 55 Roman" charset="0"/>
                <a:cs typeface="Arial Narrow"/>
              </a:rPr>
              <a:t>FSW-80-POE</a:t>
            </a:r>
          </a:p>
        </p:txBody>
      </p:sp>
      <p:pic>
        <p:nvPicPr>
          <p:cNvPr id="37"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2683042" y="2680368"/>
            <a:ext cx="1609520" cy="360581"/>
          </a:xfrm>
          <a:prstGeom prst="rect">
            <a:avLst/>
          </a:prstGeom>
          <a:noFill/>
          <a:ln w="9525">
            <a:noFill/>
            <a:miter lim="800000"/>
            <a:headEnd/>
            <a:tailEnd/>
          </a:ln>
        </p:spPr>
      </p:pic>
      <p:pic>
        <p:nvPicPr>
          <p:cNvPr id="9" name="Picture 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42561" y="3213768"/>
            <a:ext cx="3532825" cy="399091"/>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2882" y="3771058"/>
            <a:ext cx="3529134" cy="411976"/>
          </a:xfrm>
          <a:prstGeom prst="rect">
            <a:avLst/>
          </a:prstGeom>
        </p:spPr>
      </p:pic>
      <p:pic>
        <p:nvPicPr>
          <p:cNvPr id="26" name="Picture 25"/>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17341" y="4437171"/>
            <a:ext cx="3481514" cy="362135"/>
          </a:xfrm>
          <a:prstGeom prst="rect">
            <a:avLst/>
          </a:prstGeom>
          <a:ln>
            <a:noFill/>
          </a:ln>
          <a:effectLst>
            <a:outerShdw blurRad="63500" dist="25400" dir="2700000" algn="tl" rotWithShape="0">
              <a:srgbClr val="333333">
                <a:alpha val="65000"/>
              </a:srgbClr>
            </a:outerShdw>
          </a:effectLst>
        </p:spPr>
      </p:pic>
      <p:pic>
        <p:nvPicPr>
          <p:cNvPr id="39" name="Picture 38"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32688" y="3615519"/>
            <a:ext cx="213020" cy="151969"/>
          </a:xfrm>
          <a:prstGeom prst="rect">
            <a:avLst/>
          </a:prstGeom>
        </p:spPr>
      </p:pic>
      <p:sp>
        <p:nvSpPr>
          <p:cNvPr id="40" name="Rectangle 39"/>
          <p:cNvSpPr/>
          <p:nvPr/>
        </p:nvSpPr>
        <p:spPr>
          <a:xfrm>
            <a:off x="1975670" y="3540125"/>
            <a:ext cx="1545572" cy="307777"/>
          </a:xfrm>
          <a:prstGeom prst="rect">
            <a:avLst/>
          </a:prstGeom>
        </p:spPr>
        <p:txBody>
          <a:bodyPr wrap="square">
            <a:spAutoFit/>
          </a:bodyPr>
          <a:lstStyle/>
          <a:p>
            <a:r>
              <a:rPr lang="en-US" sz="1400" b="1" dirty="0" smtClean="0">
                <a:latin typeface="+mn-lt"/>
                <a:ea typeface="Helvetica 55 Roman" charset="0"/>
                <a:cs typeface="Arial Narrow"/>
              </a:rPr>
              <a:t>FSW-124B-POE</a:t>
            </a:r>
          </a:p>
        </p:txBody>
      </p:sp>
      <p:pic>
        <p:nvPicPr>
          <p:cNvPr id="41" name="Picture 4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32688" y="4245439"/>
            <a:ext cx="213020" cy="151969"/>
          </a:xfrm>
          <a:prstGeom prst="rect">
            <a:avLst/>
          </a:prstGeom>
        </p:spPr>
      </p:pic>
      <p:sp>
        <p:nvSpPr>
          <p:cNvPr id="42" name="Rectangle 41"/>
          <p:cNvSpPr/>
          <p:nvPr/>
        </p:nvSpPr>
        <p:spPr>
          <a:xfrm>
            <a:off x="1975670" y="4170045"/>
            <a:ext cx="1657332" cy="307777"/>
          </a:xfrm>
          <a:prstGeom prst="rect">
            <a:avLst/>
          </a:prstGeom>
        </p:spPr>
        <p:txBody>
          <a:bodyPr wrap="square">
            <a:spAutoFit/>
          </a:bodyPr>
          <a:lstStyle/>
          <a:p>
            <a:r>
              <a:rPr lang="en-US" sz="1400" b="1" dirty="0" smtClean="0">
                <a:latin typeface="+mn-lt"/>
                <a:ea typeface="Helvetica 55 Roman" charset="0"/>
                <a:cs typeface="Arial Narrow"/>
              </a:rPr>
              <a:t>FSW-224B-POE</a:t>
            </a:r>
          </a:p>
        </p:txBody>
      </p:sp>
      <p:pic>
        <p:nvPicPr>
          <p:cNvPr id="43" name="Picture 42"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53008" y="4865035"/>
            <a:ext cx="213020" cy="151969"/>
          </a:xfrm>
          <a:prstGeom prst="rect">
            <a:avLst/>
          </a:prstGeom>
        </p:spPr>
      </p:pic>
      <p:sp>
        <p:nvSpPr>
          <p:cNvPr id="44" name="Rectangle 43"/>
          <p:cNvSpPr/>
          <p:nvPr/>
        </p:nvSpPr>
        <p:spPr>
          <a:xfrm>
            <a:off x="1995990" y="4789641"/>
            <a:ext cx="1586212" cy="307777"/>
          </a:xfrm>
          <a:prstGeom prst="rect">
            <a:avLst/>
          </a:prstGeom>
        </p:spPr>
        <p:txBody>
          <a:bodyPr wrap="square">
            <a:spAutoFit/>
          </a:bodyPr>
          <a:lstStyle/>
          <a:p>
            <a:r>
              <a:rPr lang="en-US" sz="1400" b="1" dirty="0" smtClean="0">
                <a:latin typeface="+mn-lt"/>
                <a:ea typeface="Helvetica 55 Roman" charset="0"/>
                <a:cs typeface="Arial Narrow"/>
              </a:rPr>
              <a:t>FSW-324-POE</a:t>
            </a:r>
          </a:p>
        </p:txBody>
      </p:sp>
      <p:pic>
        <p:nvPicPr>
          <p:cNvPr id="6" name="Picture 5" descr="FSW-28C-Bk.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606842" y="2223168"/>
            <a:ext cx="1752600" cy="433929"/>
          </a:xfrm>
          <a:prstGeom prst="rect">
            <a:avLst/>
          </a:prstGeom>
        </p:spPr>
      </p:pic>
      <p:pic>
        <p:nvPicPr>
          <p:cNvPr id="31" name="Picture 3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9546" y="2374762"/>
            <a:ext cx="213020" cy="151969"/>
          </a:xfrm>
          <a:prstGeom prst="rect">
            <a:avLst/>
          </a:prstGeom>
        </p:spPr>
      </p:pic>
      <p:sp>
        <p:nvSpPr>
          <p:cNvPr id="32" name="Rectangle 31"/>
          <p:cNvSpPr/>
          <p:nvPr/>
        </p:nvSpPr>
        <p:spPr>
          <a:xfrm>
            <a:off x="1112528" y="2299368"/>
            <a:ext cx="1265714" cy="307777"/>
          </a:xfrm>
          <a:prstGeom prst="rect">
            <a:avLst/>
          </a:prstGeom>
        </p:spPr>
        <p:txBody>
          <a:bodyPr wrap="square">
            <a:spAutoFit/>
          </a:bodyPr>
          <a:lstStyle/>
          <a:p>
            <a:r>
              <a:rPr lang="en-US" sz="1400" b="1" dirty="0" smtClean="0">
                <a:latin typeface="+mn-lt"/>
                <a:ea typeface="Helvetica 55 Roman" charset="0"/>
                <a:cs typeface="Arial Narrow"/>
              </a:rPr>
              <a:t>FSW-28C</a:t>
            </a:r>
          </a:p>
        </p:txBody>
      </p:sp>
      <p:pic>
        <p:nvPicPr>
          <p:cNvPr id="29" name="Picture 28"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54260" y="6052415"/>
            <a:ext cx="213020" cy="151969"/>
          </a:xfrm>
          <a:prstGeom prst="rect">
            <a:avLst/>
          </a:prstGeom>
        </p:spPr>
      </p:pic>
      <p:sp>
        <p:nvSpPr>
          <p:cNvPr id="30" name="Rectangle 29"/>
          <p:cNvSpPr/>
          <p:nvPr/>
        </p:nvSpPr>
        <p:spPr>
          <a:xfrm>
            <a:off x="1997242" y="5977021"/>
            <a:ext cx="1484612" cy="307777"/>
          </a:xfrm>
          <a:prstGeom prst="rect">
            <a:avLst/>
          </a:prstGeom>
        </p:spPr>
        <p:txBody>
          <a:bodyPr wrap="square">
            <a:spAutoFit/>
          </a:bodyPr>
          <a:lstStyle/>
          <a:p>
            <a:r>
              <a:rPr lang="en-US" sz="1400" b="1" dirty="0" smtClean="0">
                <a:latin typeface="+mn-lt"/>
                <a:ea typeface="Helvetica 55 Roman" charset="0"/>
                <a:cs typeface="Arial Narrow"/>
              </a:rPr>
              <a:t>FSW-448B</a:t>
            </a:r>
          </a:p>
        </p:txBody>
      </p:sp>
      <p:pic>
        <p:nvPicPr>
          <p:cNvPr id="5" name="Picture 4" descr="FSW-448B_Ft.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01842" y="5555054"/>
            <a:ext cx="3733800" cy="591378"/>
          </a:xfrm>
          <a:prstGeom prst="rect">
            <a:avLst/>
          </a:prstGeom>
        </p:spPr>
      </p:pic>
      <p:sp>
        <p:nvSpPr>
          <p:cNvPr id="35" name="Rectangle 34"/>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Access level Gigabit Switches with </a:t>
            </a:r>
            <a:r>
              <a:rPr lang="en-US" sz="2000" b="1" dirty="0" smtClean="0">
                <a:solidFill>
                  <a:schemeClr val="bg1"/>
                </a:solidFill>
                <a:cs typeface="Arial Narrow"/>
              </a:rPr>
              <a:t>ease </a:t>
            </a:r>
            <a:r>
              <a:rPr lang="en-US" sz="2000" b="1" dirty="0">
                <a:solidFill>
                  <a:schemeClr val="bg1"/>
                </a:solidFill>
                <a:cs typeface="Arial Narrow"/>
              </a:rPr>
              <a:t>of use and low cost of ownership </a:t>
            </a:r>
          </a:p>
        </p:txBody>
      </p:sp>
      <p:pic>
        <p:nvPicPr>
          <p:cNvPr id="45" name="Picture 44"/>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21367" y="1211517"/>
            <a:ext cx="729142" cy="729142"/>
          </a:xfrm>
          <a:prstGeom prst="rect">
            <a:avLst/>
          </a:prstGeom>
        </p:spPr>
      </p:pic>
    </p:spTree>
    <p:extLst>
      <p:ext uri="{BB962C8B-B14F-4D97-AF65-F5344CB8AC3E}">
        <p14:creationId xmlns:p14="http://schemas.microsoft.com/office/powerpoint/2010/main" val="3562016712"/>
      </p:ext>
    </p:extLst>
  </p:cSld>
  <p:clrMapOvr>
    <a:masterClrMapping/>
  </p:clrMapOvr>
  <p:transition xmlns:p14="http://schemas.microsoft.com/office/powerpoint/2010/main" spd="slow">
    <p:wipe/>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 name="Content Placeholder 5"/>
          <p:cNvGraphicFramePr>
            <a:graphicFrameLocks/>
          </p:cNvGraphicFramePr>
          <p:nvPr>
            <p:extLst>
              <p:ext uri="{D42A27DB-BD31-4B8C-83A1-F6EECF244321}">
                <p14:modId xmlns:p14="http://schemas.microsoft.com/office/powerpoint/2010/main" val="3396571694"/>
              </p:ext>
            </p:extLst>
          </p:nvPr>
        </p:nvGraphicFramePr>
        <p:xfrm>
          <a:off x="152400" y="1165803"/>
          <a:ext cx="8763000" cy="5019014"/>
        </p:xfrm>
        <a:graphic>
          <a:graphicData uri="http://schemas.openxmlformats.org/drawingml/2006/table">
            <a:tbl>
              <a:tblPr firstCol="1" lastRow="1">
                <a:tableStyleId>{073A0DAA-6AF3-43AB-8588-CEC1D06C72B9}</a:tableStyleId>
              </a:tblPr>
              <a:tblGrid>
                <a:gridCol w="687294"/>
                <a:gridCol w="229098"/>
                <a:gridCol w="1961652"/>
                <a:gridCol w="1961652"/>
                <a:gridCol w="1961652"/>
                <a:gridCol w="1961652"/>
              </a:tblGrid>
              <a:tr h="955736">
                <a:tc rowSpan="2">
                  <a:txBody>
                    <a:bodyPr/>
                    <a:lstStyle/>
                    <a:p>
                      <a:pPr algn="ctr"/>
                      <a:r>
                        <a:rPr lang="en-US" dirty="0" smtClean="0">
                          <a:solidFill>
                            <a:srgbClr val="FFFFFF"/>
                          </a:solidFill>
                        </a:rPr>
                        <a:t>Data</a:t>
                      </a:r>
                      <a:r>
                        <a:rPr lang="en-US" baseline="0" dirty="0" smtClean="0">
                          <a:solidFill>
                            <a:srgbClr val="FFFFFF"/>
                          </a:solidFill>
                        </a:rPr>
                        <a:t> </a:t>
                      </a:r>
                      <a:r>
                        <a:rPr lang="en-US" dirty="0" smtClean="0">
                          <a:solidFill>
                            <a:srgbClr val="FFFFFF"/>
                          </a:solidFill>
                        </a:rPr>
                        <a:t>Center</a:t>
                      </a:r>
                      <a:endParaRPr lang="en-US" sz="1600" dirty="0" smtClean="0">
                        <a:solidFill>
                          <a:srgbClr val="FFFFFF"/>
                        </a:solidFill>
                      </a:endParaRPr>
                    </a:p>
                  </a:txBody>
                  <a:tcPr marL="0" marR="0" marT="0" marB="0" vert="vert270" anchor="ctr">
                    <a:solidFill>
                      <a:srgbClr val="3C3C3C"/>
                    </a:solidFill>
                  </a:tcPr>
                </a:tc>
                <a:tc>
                  <a:txBody>
                    <a:bodyPr/>
                    <a:lstStyle/>
                    <a:p>
                      <a:pPr algn="ctr"/>
                      <a:r>
                        <a:rPr lang="en-US" dirty="0" smtClean="0">
                          <a:solidFill>
                            <a:srgbClr val="FFFFFF"/>
                          </a:solidFill>
                        </a:rPr>
                        <a:t>40G</a:t>
                      </a:r>
                      <a:endParaRPr lang="en-US" dirty="0">
                        <a:solidFill>
                          <a:srgbClr val="FFFFFF"/>
                        </a:solidFill>
                      </a:endParaRPr>
                    </a:p>
                  </a:txBody>
                  <a:tcPr marL="0" marR="0" marT="0" marB="0" vert="vert270" anchor="ctr">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r>
              <a:tr h="1002661">
                <a:tc vMerge="1">
                  <a:txBody>
                    <a:bodyPr/>
                    <a:lstStyle/>
                    <a:p>
                      <a:pPr algn="ctr"/>
                      <a:endParaRPr lang="en-US" dirty="0">
                        <a:solidFill>
                          <a:schemeClr val="tx1">
                            <a:lumMod val="50000"/>
                            <a:lumOff val="50000"/>
                          </a:schemeClr>
                        </a:solidFill>
                      </a:endParaRPr>
                    </a:p>
                  </a:txBody>
                  <a:tcPr marL="0" marR="0" marT="0" marB="0" anchor="ctr">
                    <a:lnL w="1905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F7F7F"/>
                    </a:solidFill>
                  </a:tcPr>
                </a:tc>
                <a:tc>
                  <a:txBody>
                    <a:bodyPr/>
                    <a:lstStyle/>
                    <a:p>
                      <a:pPr algn="ctr"/>
                      <a:r>
                        <a:rPr lang="en-US" dirty="0" smtClean="0">
                          <a:solidFill>
                            <a:srgbClr val="FFFFFF"/>
                          </a:solidFill>
                        </a:rPr>
                        <a:t>10G</a:t>
                      </a:r>
                      <a:endParaRPr lang="en-US"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dirty="0">
                        <a:solidFill>
                          <a:schemeClr val="tx1">
                            <a:lumMod val="50000"/>
                            <a:lumOff val="50000"/>
                          </a:schemeClr>
                        </a:solidFill>
                      </a:endParaRPr>
                    </a:p>
                  </a:txBody>
                  <a:tcPr marL="0" marR="0" marT="0"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accent4">
                        <a:lumMod val="20000"/>
                        <a:lumOff val="80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accent4">
                        <a:lumMod val="20000"/>
                        <a:lumOff val="80000"/>
                      </a:schemeClr>
                    </a:solidFill>
                  </a:tcPr>
                </a:tc>
              </a:tr>
              <a:tr h="1466248">
                <a:tc>
                  <a:txBody>
                    <a:bodyPr/>
                    <a:lstStyle/>
                    <a:p>
                      <a:pPr algn="ctr"/>
                      <a:r>
                        <a:rPr lang="en-US" dirty="0" smtClean="0">
                          <a:solidFill>
                            <a:srgbClr val="FFFFFF"/>
                          </a:solidFill>
                        </a:rPr>
                        <a:t>Secure Access</a:t>
                      </a:r>
                      <a:endParaRPr lang="en-US" sz="1600" dirty="0">
                        <a:solidFill>
                          <a:srgbClr val="FFFFFF"/>
                        </a:solidFill>
                      </a:endParaRPr>
                    </a:p>
                  </a:txBody>
                  <a:tcPr marL="0" marR="0" marT="0" marB="0" vert="vert270" anchor="ctr">
                    <a:solidFill>
                      <a:srgbClr val="3C3C3C"/>
                    </a:solidFill>
                  </a:tcPr>
                </a:tc>
                <a:tc>
                  <a:txBody>
                    <a:bodyPr/>
                    <a:lstStyle/>
                    <a:p>
                      <a:pPr algn="ctr"/>
                      <a:r>
                        <a:rPr lang="en-US" dirty="0" smtClean="0">
                          <a:solidFill>
                            <a:srgbClr val="FFFFFF"/>
                          </a:solidFill>
                        </a:rPr>
                        <a:t>1G</a:t>
                      </a:r>
                      <a:endParaRPr lang="en-US"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solidFill>
                      <a:schemeClr val="accent4"/>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E4E4E4"/>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E4E4E4"/>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E4E4E4"/>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E4E4E4"/>
                    </a:solidFill>
                  </a:tcPr>
                </a:tc>
              </a:tr>
              <a:tr h="1093695">
                <a:tc gridSpan="2">
                  <a:txBody>
                    <a:bodyPr/>
                    <a:lstStyle/>
                    <a:p>
                      <a:pPr algn="ctr"/>
                      <a:r>
                        <a:rPr lang="en-US" sz="1800" b="1" kern="1200" dirty="0" smtClean="0">
                          <a:solidFill>
                            <a:srgbClr val="FFFFFF"/>
                          </a:solidFill>
                          <a:latin typeface="+mn-lt"/>
                          <a:ea typeface="+mn-ea"/>
                          <a:cs typeface="+mn-cs"/>
                        </a:rPr>
                        <a:t>Access</a:t>
                      </a:r>
                      <a:endParaRPr lang="en-US" sz="1800" b="1" kern="1200" dirty="0">
                        <a:solidFill>
                          <a:srgbClr val="FFFFFF"/>
                        </a:solidFill>
                        <a:latin typeface="+mn-lt"/>
                        <a:ea typeface="+mn-ea"/>
                        <a:cs typeface="+mn-cs"/>
                      </a:endParaRPr>
                    </a:p>
                  </a:txBody>
                  <a:tcPr marL="0" marR="0" marT="0" marB="0" vert="vert270" anchor="ctr">
                    <a:lnB w="12700" cap="flat" cmpd="sng" algn="ctr">
                      <a:solidFill>
                        <a:srgbClr val="FFFFFF"/>
                      </a:solidFill>
                      <a:prstDash val="solid"/>
                      <a:round/>
                      <a:headEnd type="none" w="med" len="med"/>
                      <a:tailEnd type="none" w="med" len="med"/>
                    </a:lnB>
                    <a:solidFill>
                      <a:srgbClr val="3C3C3C"/>
                    </a:solidFill>
                  </a:tcPr>
                </a:tc>
                <a:tc hMerge="1">
                  <a:txBody>
                    <a:bodyPr/>
                    <a:lstStyle/>
                    <a:p>
                      <a:pPr algn="ctr"/>
                      <a:endParaRPr lang="en-US" sz="1200" dirty="0">
                        <a:solidFill>
                          <a:srgbClr val="FFFFFF"/>
                        </a:solidFill>
                      </a:endParaRPr>
                    </a:p>
                  </a:txBody>
                  <a:tcPr marL="0" marR="0" marT="0" marB="0" vert="vert270" anchor="ctr">
                    <a:lnB w="12700" cap="flat" cmpd="sng" algn="ctr">
                      <a:solidFill>
                        <a:srgbClr val="FFFFFF"/>
                      </a:solidFill>
                      <a:prstDash val="solid"/>
                      <a:round/>
                      <a:headEnd type="none" w="med" len="med"/>
                      <a:tailEnd type="none" w="med" len="med"/>
                    </a:lnB>
                    <a:solidFill>
                      <a:schemeClr val="bg1">
                        <a:lumMod val="50000"/>
                      </a:schemeClr>
                    </a:solidFill>
                  </a:tcPr>
                </a:tc>
                <a:tc>
                  <a:txBody>
                    <a:bodyPr/>
                    <a:lstStyle/>
                    <a:p>
                      <a:pPr algn="l"/>
                      <a:endParaRPr lang="en-US" dirty="0">
                        <a:solidFill>
                          <a:schemeClr val="tx1">
                            <a:lumMod val="50000"/>
                            <a:lumOff val="50000"/>
                          </a:schemeClr>
                        </a:solidFill>
                      </a:endParaRPr>
                    </a:p>
                  </a:txBody>
                  <a:tcPr marL="0" marR="0" marT="0" marB="0" anchor="b">
                    <a:lnB w="12700" cap="flat" cmpd="sng" algn="ctr">
                      <a:solidFill>
                        <a:srgbClr val="FFFFFF"/>
                      </a:solidFill>
                      <a:prstDash val="solid"/>
                      <a:round/>
                      <a:headEnd type="none" w="med" len="med"/>
                      <a:tailEnd type="none" w="med" len="med"/>
                    </a:lnB>
                    <a:solidFill>
                      <a:srgbClr val="E4E4E4"/>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rgbClr val="E4E4E4"/>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rgbClr val="E4E4E4"/>
                    </a:solidFill>
                  </a:tcPr>
                </a:tc>
                <a:tc>
                  <a:txBody>
                    <a:bodyPr/>
                    <a:lstStyle/>
                    <a:p>
                      <a:endParaRPr lang="en-US"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rgbClr val="E4E4E4"/>
                    </a:solidFill>
                  </a:tcPr>
                </a:tc>
              </a:tr>
              <a:tr h="500674">
                <a:tc gridSpan="2">
                  <a:txBody>
                    <a:bodyPr/>
                    <a:lstStyle/>
                    <a:p>
                      <a:pPr algn="ctr"/>
                      <a:endParaRPr lang="en-US" dirty="0">
                        <a:solidFill>
                          <a:schemeClr val="tx1">
                            <a:lumMod val="50000"/>
                            <a:lumOff val="50000"/>
                          </a:schemeClr>
                        </a:solidFil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chemeClr val="bg1"/>
                          </a:solidFill>
                          <a:effectLst/>
                          <a:uLnTx/>
                          <a:uFillTx/>
                          <a:latin typeface="HelveticaNeue Condensed" charset="0"/>
                          <a:ea typeface="+mn-ea"/>
                          <a:cs typeface="+mn-cs"/>
                        </a:rPr>
                        <a:t>8 ports</a:t>
                      </a:r>
                      <a:endParaRPr kumimoji="0" lang="en-US" sz="1600" b="1" i="0" u="none" strike="noStrike" kern="1200" cap="none" spc="0" normalizeH="0" baseline="0" noProof="0" dirty="0">
                        <a:ln>
                          <a:noFill/>
                        </a:ln>
                        <a:solidFill>
                          <a:schemeClr val="bg1"/>
                        </a:solidFill>
                        <a:effectLst/>
                        <a:uLnTx/>
                        <a:uFillTx/>
                        <a:latin typeface="HelveticaNeue Condensed" charset="0"/>
                        <a:ea typeface="+mn-ea"/>
                        <a:cs typeface="+mn-cs"/>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HelveticaNeue Condensed" charset="0"/>
                          <a:ea typeface="+mn-ea"/>
                          <a:cs typeface="+mn-cs"/>
                        </a:rPr>
                        <a:t>24 ports</a:t>
                      </a:r>
                      <a:endParaRPr kumimoji="0" lang="en-US" sz="1600" b="1" i="0" u="none" strike="noStrike" kern="1200" cap="none" spc="0" normalizeH="0" baseline="0" noProof="0" dirty="0">
                        <a:ln>
                          <a:noFill/>
                        </a:ln>
                        <a:solidFill>
                          <a:srgbClr val="FFFFFF"/>
                        </a:solidFill>
                        <a:effectLst/>
                        <a:uLnTx/>
                        <a:uFillTx/>
                        <a:latin typeface="HelveticaNeue Condensed" charset="0"/>
                        <a:ea typeface="+mn-ea"/>
                        <a:cs typeface="+mn-cs"/>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HelveticaNeue Condensed" charset="0"/>
                          <a:ea typeface="+mn-ea"/>
                          <a:cs typeface="+mn-cs"/>
                        </a:rPr>
                        <a:t>32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HelveticaNeue Condensed" charset="0"/>
                          <a:ea typeface="+mn-ea"/>
                          <a:cs typeface="+mn-cs"/>
                        </a:rPr>
                        <a:t>48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r>
            </a:tbl>
          </a:graphicData>
        </a:graphic>
      </p:graphicFrame>
      <p:pic>
        <p:nvPicPr>
          <p:cNvPr id="31" name="Picture 52" descr="Small-Appliance_Lt-s.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066800" y="4867174"/>
            <a:ext cx="93980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31"/>
          <p:cNvSpPr txBox="1"/>
          <p:nvPr/>
        </p:nvSpPr>
        <p:spPr>
          <a:xfrm>
            <a:off x="2002546" y="4991987"/>
            <a:ext cx="1295400" cy="276999"/>
          </a:xfrm>
          <a:prstGeom prst="rect">
            <a:avLst/>
          </a:prstGeom>
          <a:noFill/>
        </p:spPr>
        <p:txBody>
          <a:bodyPr wrap="square" rtlCol="0">
            <a:spAutoFit/>
          </a:bodyPr>
          <a:lstStyle/>
          <a:p>
            <a:pPr>
              <a:defRPr/>
            </a:pPr>
            <a:r>
              <a:rPr lang="en-US" sz="1200" b="1" dirty="0" smtClean="0">
                <a:solidFill>
                  <a:srgbClr val="36424A"/>
                </a:solidFill>
                <a:latin typeface="Arial Narrow"/>
                <a:cs typeface="Arial Narrow"/>
              </a:rPr>
              <a:t>FSW-</a:t>
            </a:r>
            <a:r>
              <a:rPr lang="en-US" sz="1200" b="1" dirty="0">
                <a:solidFill>
                  <a:srgbClr val="36424A"/>
                </a:solidFill>
                <a:latin typeface="Arial Narrow"/>
                <a:cs typeface="Arial Narrow"/>
              </a:rPr>
              <a:t>80-POE</a:t>
            </a:r>
          </a:p>
        </p:txBody>
      </p:sp>
      <p:pic>
        <p:nvPicPr>
          <p:cNvPr id="33" name="Picture 22" descr="1U_Lt-s_x200.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2916946" y="5100909"/>
            <a:ext cx="936625" cy="582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2" descr="1U_Lt-s_x200.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2916946" y="4796109"/>
            <a:ext cx="936625" cy="582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34"/>
          <p:cNvSpPr txBox="1"/>
          <p:nvPr/>
        </p:nvSpPr>
        <p:spPr>
          <a:xfrm>
            <a:off x="3983746" y="4927165"/>
            <a:ext cx="1295400" cy="276999"/>
          </a:xfrm>
          <a:prstGeom prst="rect">
            <a:avLst/>
          </a:prstGeom>
          <a:noFill/>
        </p:spPr>
        <p:txBody>
          <a:bodyPr wrap="square" rtlCol="0">
            <a:spAutoFit/>
          </a:bodyPr>
          <a:lstStyle/>
          <a:p>
            <a:pPr>
              <a:defRPr/>
            </a:pPr>
            <a:r>
              <a:rPr lang="en-US" sz="1200" b="1" dirty="0" smtClean="0">
                <a:solidFill>
                  <a:srgbClr val="36424A"/>
                </a:solidFill>
                <a:latin typeface="Arial Narrow"/>
                <a:cs typeface="Arial Narrow"/>
              </a:rPr>
              <a:t>FSW-224B-</a:t>
            </a:r>
            <a:r>
              <a:rPr lang="en-US" sz="1200" b="1" dirty="0">
                <a:solidFill>
                  <a:srgbClr val="36424A"/>
                </a:solidFill>
                <a:latin typeface="Arial Narrow"/>
                <a:cs typeface="Arial Narrow"/>
              </a:rPr>
              <a:t>POE</a:t>
            </a:r>
          </a:p>
        </p:txBody>
      </p:sp>
      <p:sp>
        <p:nvSpPr>
          <p:cNvPr id="36" name="TextBox 35"/>
          <p:cNvSpPr txBox="1"/>
          <p:nvPr/>
        </p:nvSpPr>
        <p:spPr>
          <a:xfrm>
            <a:off x="3983746" y="5231965"/>
            <a:ext cx="1295400" cy="276999"/>
          </a:xfrm>
          <a:prstGeom prst="rect">
            <a:avLst/>
          </a:prstGeom>
          <a:noFill/>
        </p:spPr>
        <p:txBody>
          <a:bodyPr wrap="square" rtlCol="0">
            <a:spAutoFit/>
          </a:bodyPr>
          <a:lstStyle/>
          <a:p>
            <a:pPr>
              <a:defRPr/>
            </a:pPr>
            <a:r>
              <a:rPr lang="en-US" sz="1200" b="1" dirty="0" smtClean="0">
                <a:solidFill>
                  <a:srgbClr val="36424A"/>
                </a:solidFill>
                <a:latin typeface="Arial Narrow"/>
                <a:cs typeface="Arial Narrow"/>
              </a:rPr>
              <a:t>FSW-124B-</a:t>
            </a:r>
            <a:r>
              <a:rPr lang="en-US" sz="1200" b="1" dirty="0">
                <a:solidFill>
                  <a:srgbClr val="36424A"/>
                </a:solidFill>
                <a:latin typeface="Arial Narrow"/>
                <a:cs typeface="Arial Narrow"/>
              </a:rPr>
              <a:t>POE</a:t>
            </a:r>
          </a:p>
        </p:txBody>
      </p:sp>
      <p:sp>
        <p:nvSpPr>
          <p:cNvPr id="38" name="Rounded Rectangle 37"/>
          <p:cNvSpPr/>
          <p:nvPr/>
        </p:nvSpPr>
        <p:spPr bwMode="auto">
          <a:xfrm>
            <a:off x="3352800" y="5253309"/>
            <a:ext cx="685800" cy="228600"/>
          </a:xfrm>
          <a:prstGeom prst="roundRect">
            <a:avLst>
              <a:gd name="adj" fmla="val 50000"/>
            </a:avLst>
          </a:prstGeom>
          <a:solidFill>
            <a:schemeClr val="accent3">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39" name="Rounded Rectangle 38"/>
          <p:cNvSpPr/>
          <p:nvPr/>
        </p:nvSpPr>
        <p:spPr bwMode="auto">
          <a:xfrm>
            <a:off x="1371600" y="5019574"/>
            <a:ext cx="685800" cy="228600"/>
          </a:xfrm>
          <a:prstGeom prst="roundRect">
            <a:avLst>
              <a:gd name="adj" fmla="val 50000"/>
            </a:avLst>
          </a:prstGeom>
          <a:solidFill>
            <a:schemeClr val="accent3">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47" name="Picture 52" descr="Small-Appliance_Lt-s.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066800" y="3746500"/>
            <a:ext cx="93980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47"/>
          <p:cNvSpPr txBox="1"/>
          <p:nvPr/>
        </p:nvSpPr>
        <p:spPr>
          <a:xfrm>
            <a:off x="2002546" y="3871313"/>
            <a:ext cx="1295400" cy="276999"/>
          </a:xfrm>
          <a:prstGeom prst="rect">
            <a:avLst/>
          </a:prstGeom>
          <a:noFill/>
        </p:spPr>
        <p:txBody>
          <a:bodyPr wrap="square" rtlCol="0">
            <a:spAutoFit/>
          </a:bodyPr>
          <a:lstStyle/>
          <a:p>
            <a:pPr>
              <a:defRPr/>
            </a:pPr>
            <a:r>
              <a:rPr lang="en-US" sz="1200" b="1" dirty="0" smtClean="0">
                <a:latin typeface="Arial Narrow"/>
                <a:cs typeface="Arial Narrow"/>
              </a:rPr>
              <a:t>FSW-28C</a:t>
            </a:r>
            <a:endParaRPr lang="en-US" sz="1200" b="1" dirty="0">
              <a:latin typeface="Arial Narrow"/>
              <a:cs typeface="Arial Narrow"/>
            </a:endParaRPr>
          </a:p>
        </p:txBody>
      </p:sp>
      <p:pic>
        <p:nvPicPr>
          <p:cNvPr id="54" name="Picture 22" descr="1U_Lt-s_x200.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2916946" y="3756603"/>
            <a:ext cx="936625" cy="582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TextBox 54"/>
          <p:cNvSpPr txBox="1"/>
          <p:nvPr/>
        </p:nvSpPr>
        <p:spPr>
          <a:xfrm>
            <a:off x="3983746" y="3866315"/>
            <a:ext cx="1295400" cy="276999"/>
          </a:xfrm>
          <a:prstGeom prst="rect">
            <a:avLst/>
          </a:prstGeom>
          <a:noFill/>
        </p:spPr>
        <p:txBody>
          <a:bodyPr wrap="square" rtlCol="0">
            <a:spAutoFit/>
          </a:bodyPr>
          <a:lstStyle/>
          <a:p>
            <a:pPr>
              <a:defRPr/>
            </a:pPr>
            <a:r>
              <a:rPr lang="en-US" sz="1200" b="1" dirty="0" smtClean="0">
                <a:latin typeface="Arial Narrow"/>
                <a:cs typeface="Arial Narrow"/>
              </a:rPr>
              <a:t>FSW-224D-</a:t>
            </a:r>
            <a:r>
              <a:rPr lang="en-US" sz="1200" b="1" dirty="0">
                <a:latin typeface="Arial Narrow"/>
                <a:cs typeface="Arial Narrow"/>
              </a:rPr>
              <a:t>POE</a:t>
            </a:r>
          </a:p>
        </p:txBody>
      </p:sp>
      <p:pic>
        <p:nvPicPr>
          <p:cNvPr id="60" name="Picture 22" descr="1U_Lt-s_x200.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947481" y="3698238"/>
            <a:ext cx="936625" cy="582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TextBox 60"/>
          <p:cNvSpPr txBox="1"/>
          <p:nvPr/>
        </p:nvSpPr>
        <p:spPr>
          <a:xfrm>
            <a:off x="7891292" y="3829294"/>
            <a:ext cx="1295400" cy="276999"/>
          </a:xfrm>
          <a:prstGeom prst="rect">
            <a:avLst/>
          </a:prstGeom>
          <a:noFill/>
        </p:spPr>
        <p:txBody>
          <a:bodyPr wrap="square" rtlCol="0">
            <a:spAutoFit/>
          </a:bodyPr>
          <a:lstStyle/>
          <a:p>
            <a:pPr>
              <a:defRPr/>
            </a:pPr>
            <a:r>
              <a:rPr lang="en-US" sz="1200" b="1" dirty="0" smtClean="0">
                <a:solidFill>
                  <a:srgbClr val="36424A"/>
                </a:solidFill>
                <a:latin typeface="Arial Narrow"/>
                <a:cs typeface="Arial Narrow"/>
              </a:rPr>
              <a:t>FSW-348B</a:t>
            </a:r>
            <a:endParaRPr lang="en-US" sz="1200" b="1" dirty="0">
              <a:solidFill>
                <a:srgbClr val="36424A"/>
              </a:solidFill>
              <a:latin typeface="Arial Narrow"/>
              <a:cs typeface="Arial Narrow"/>
            </a:endParaRPr>
          </a:p>
        </p:txBody>
      </p:sp>
      <p:pic>
        <p:nvPicPr>
          <p:cNvPr id="65" name="Picture 22" descr="1U_Lt-s_x200.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934200" y="3380094"/>
            <a:ext cx="936625" cy="582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65"/>
          <p:cNvSpPr txBox="1"/>
          <p:nvPr/>
        </p:nvSpPr>
        <p:spPr>
          <a:xfrm>
            <a:off x="7878011" y="3532494"/>
            <a:ext cx="1295400" cy="276999"/>
          </a:xfrm>
          <a:prstGeom prst="rect">
            <a:avLst/>
          </a:prstGeom>
          <a:noFill/>
        </p:spPr>
        <p:txBody>
          <a:bodyPr wrap="square" rtlCol="0">
            <a:spAutoFit/>
          </a:bodyPr>
          <a:lstStyle/>
          <a:p>
            <a:pPr>
              <a:defRPr/>
            </a:pPr>
            <a:r>
              <a:rPr lang="en-US" sz="1200" b="1" dirty="0" smtClean="0">
                <a:solidFill>
                  <a:srgbClr val="36424A"/>
                </a:solidFill>
                <a:latin typeface="Arial Narrow"/>
                <a:cs typeface="Arial Narrow"/>
              </a:rPr>
              <a:t>FSW-448B</a:t>
            </a:r>
            <a:endParaRPr lang="en-US" sz="1200" b="1" dirty="0">
              <a:solidFill>
                <a:srgbClr val="36424A"/>
              </a:solidFill>
              <a:latin typeface="Arial Narrow"/>
              <a:cs typeface="Arial Narrow"/>
            </a:endParaRPr>
          </a:p>
        </p:txBody>
      </p:sp>
      <p:pic>
        <p:nvPicPr>
          <p:cNvPr id="67" name="Picture 22" descr="1U_Lt-s_x200.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2895600" y="3451803"/>
            <a:ext cx="936625" cy="582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TextBox 67"/>
          <p:cNvSpPr txBox="1"/>
          <p:nvPr/>
        </p:nvSpPr>
        <p:spPr>
          <a:xfrm>
            <a:off x="3983746" y="3604203"/>
            <a:ext cx="1295400" cy="276999"/>
          </a:xfrm>
          <a:prstGeom prst="rect">
            <a:avLst/>
          </a:prstGeom>
          <a:noFill/>
        </p:spPr>
        <p:txBody>
          <a:bodyPr wrap="square" rtlCol="0">
            <a:spAutoFit/>
          </a:bodyPr>
          <a:lstStyle/>
          <a:p>
            <a:pPr>
              <a:defRPr/>
            </a:pPr>
            <a:r>
              <a:rPr lang="en-US" sz="1200" b="1" dirty="0" smtClean="0">
                <a:solidFill>
                  <a:srgbClr val="36424A"/>
                </a:solidFill>
                <a:latin typeface="Arial Narrow"/>
                <a:cs typeface="Arial Narrow"/>
              </a:rPr>
              <a:t>FSW-324B-</a:t>
            </a:r>
            <a:r>
              <a:rPr lang="en-US" sz="1200" b="1" dirty="0">
                <a:solidFill>
                  <a:srgbClr val="36424A"/>
                </a:solidFill>
                <a:latin typeface="Arial Narrow"/>
                <a:cs typeface="Arial Narrow"/>
              </a:rPr>
              <a:t>POE</a:t>
            </a:r>
          </a:p>
        </p:txBody>
      </p:sp>
      <p:sp>
        <p:nvSpPr>
          <p:cNvPr id="69" name="Rounded Rectangle 68"/>
          <p:cNvSpPr/>
          <p:nvPr/>
        </p:nvSpPr>
        <p:spPr bwMode="auto">
          <a:xfrm>
            <a:off x="3352800" y="3625547"/>
            <a:ext cx="685800" cy="228600"/>
          </a:xfrm>
          <a:prstGeom prst="roundRect">
            <a:avLst>
              <a:gd name="adj" fmla="val 50000"/>
            </a:avLst>
          </a:prstGeom>
          <a:solidFill>
            <a:schemeClr val="accent3">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56" name="Rounded Rectangle 55"/>
          <p:cNvSpPr/>
          <p:nvPr/>
        </p:nvSpPr>
        <p:spPr bwMode="auto">
          <a:xfrm>
            <a:off x="3352800" y="3887659"/>
            <a:ext cx="685800" cy="228600"/>
          </a:xfrm>
          <a:prstGeom prst="roundRect">
            <a:avLst>
              <a:gd name="adj" fmla="val 50000"/>
            </a:avLst>
          </a:prstGeom>
          <a:solidFill>
            <a:schemeClr val="accent3">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37" name="Rounded Rectangle 36"/>
          <p:cNvSpPr/>
          <p:nvPr/>
        </p:nvSpPr>
        <p:spPr bwMode="auto">
          <a:xfrm>
            <a:off x="3352800" y="4948509"/>
            <a:ext cx="685800" cy="228600"/>
          </a:xfrm>
          <a:prstGeom prst="roundRect">
            <a:avLst>
              <a:gd name="adj" fmla="val 50000"/>
            </a:avLst>
          </a:prstGeom>
          <a:solidFill>
            <a:schemeClr val="accent3">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81" name="Picture 52" descr="Small-Appliance_Lt-s.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066800" y="3429000"/>
            <a:ext cx="93980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 name="TextBox 84"/>
          <p:cNvSpPr txBox="1"/>
          <p:nvPr/>
        </p:nvSpPr>
        <p:spPr>
          <a:xfrm>
            <a:off x="2002546" y="3553813"/>
            <a:ext cx="1295400" cy="276999"/>
          </a:xfrm>
          <a:prstGeom prst="rect">
            <a:avLst/>
          </a:prstGeom>
          <a:noFill/>
        </p:spPr>
        <p:txBody>
          <a:bodyPr wrap="square" rtlCol="0">
            <a:spAutoFit/>
          </a:bodyPr>
          <a:lstStyle/>
          <a:p>
            <a:pPr>
              <a:defRPr/>
            </a:pPr>
            <a:r>
              <a:rPr lang="en-US" sz="1200" b="1" dirty="0" smtClean="0">
                <a:latin typeface="Arial Narrow"/>
                <a:cs typeface="Arial Narrow"/>
              </a:rPr>
              <a:t>FSW-108-</a:t>
            </a:r>
            <a:r>
              <a:rPr lang="en-US" sz="1200" b="1" dirty="0">
                <a:latin typeface="Arial Narrow"/>
                <a:cs typeface="Arial Narrow"/>
              </a:rPr>
              <a:t>POE</a:t>
            </a:r>
          </a:p>
        </p:txBody>
      </p:sp>
      <p:sp>
        <p:nvSpPr>
          <p:cNvPr id="87" name="Rounded Rectangle 86"/>
          <p:cNvSpPr/>
          <p:nvPr/>
        </p:nvSpPr>
        <p:spPr bwMode="auto">
          <a:xfrm>
            <a:off x="1371600" y="3581400"/>
            <a:ext cx="685800" cy="228600"/>
          </a:xfrm>
          <a:prstGeom prst="roundRect">
            <a:avLst>
              <a:gd name="adj" fmla="val 50000"/>
            </a:avLst>
          </a:prstGeom>
          <a:solidFill>
            <a:schemeClr val="accent3">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49" name="Rounded Rectangle 48"/>
          <p:cNvSpPr/>
          <p:nvPr/>
        </p:nvSpPr>
        <p:spPr bwMode="auto">
          <a:xfrm>
            <a:off x="1371600" y="3885532"/>
            <a:ext cx="685800" cy="228600"/>
          </a:xfrm>
          <a:prstGeom prst="roundRect">
            <a:avLst>
              <a:gd name="adj" fmla="val 50000"/>
            </a:avLst>
          </a:prstGeom>
          <a:solidFill>
            <a:schemeClr val="accent6">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Remote</a:t>
            </a:r>
            <a:endParaRPr kumimoji="0" lang="en-US" sz="1000" b="0" i="0" u="none" strike="noStrike" cap="none" normalizeH="0" baseline="0" dirty="0">
              <a:ln>
                <a:noFill/>
              </a:ln>
              <a:solidFill>
                <a:schemeClr val="bg1"/>
              </a:solidFill>
              <a:effectLst/>
              <a:latin typeface="Arial" charset="0"/>
            </a:endParaRPr>
          </a:p>
        </p:txBody>
      </p:sp>
      <p:sp>
        <p:nvSpPr>
          <p:cNvPr id="40" name="Rounded Rectangle 39"/>
          <p:cNvSpPr/>
          <p:nvPr/>
        </p:nvSpPr>
        <p:spPr bwMode="auto">
          <a:xfrm>
            <a:off x="7315200" y="3547532"/>
            <a:ext cx="609600" cy="228600"/>
          </a:xfrm>
          <a:prstGeom prst="roundRect">
            <a:avLst>
              <a:gd name="adj" fmla="val 50000"/>
            </a:avLst>
          </a:prstGeom>
          <a:solidFill>
            <a:schemeClr val="accent5">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10G </a:t>
            </a:r>
            <a:r>
              <a:rPr lang="en-US" sz="1000" dirty="0" smtClean="0">
                <a:solidFill>
                  <a:schemeClr val="bg1"/>
                </a:solidFill>
                <a:latin typeface="Wingdings"/>
                <a:ea typeface="Wingdings"/>
                <a:cs typeface="Wingdings"/>
                <a:sym typeface="Wingdings"/>
              </a:rPr>
              <a:t></a:t>
            </a:r>
            <a:r>
              <a:rPr lang="en-US" sz="1000" dirty="0" smtClean="0">
                <a:solidFill>
                  <a:schemeClr val="bg1"/>
                </a:solidFill>
                <a:latin typeface="Arial" charset="0"/>
                <a:sym typeface="Wingdings"/>
              </a:rPr>
              <a:t> </a:t>
            </a:r>
            <a:endParaRPr kumimoji="0" lang="en-US" sz="1000" b="0" i="0" u="none" strike="noStrike" cap="none" normalizeH="0" baseline="0" dirty="0">
              <a:ln>
                <a:noFill/>
              </a:ln>
              <a:solidFill>
                <a:schemeClr val="bg1"/>
              </a:solidFill>
              <a:effectLst/>
              <a:latin typeface="Arial" charset="0"/>
            </a:endParaRPr>
          </a:p>
        </p:txBody>
      </p:sp>
      <p:pic>
        <p:nvPicPr>
          <p:cNvPr id="41" name="Picture 22" descr="1U_Lt-s_x200.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2895600" y="2286000"/>
            <a:ext cx="936625" cy="582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41"/>
          <p:cNvSpPr txBox="1"/>
          <p:nvPr/>
        </p:nvSpPr>
        <p:spPr>
          <a:xfrm>
            <a:off x="3839411" y="2417056"/>
            <a:ext cx="1295400" cy="276999"/>
          </a:xfrm>
          <a:prstGeom prst="rect">
            <a:avLst/>
          </a:prstGeom>
          <a:noFill/>
        </p:spPr>
        <p:txBody>
          <a:bodyPr wrap="square" rtlCol="0">
            <a:spAutoFit/>
          </a:bodyPr>
          <a:lstStyle/>
          <a:p>
            <a:pPr>
              <a:defRPr/>
            </a:pPr>
            <a:r>
              <a:rPr lang="en-US" sz="1200" b="1" dirty="0" smtClean="0">
                <a:solidFill>
                  <a:srgbClr val="36424A"/>
                </a:solidFill>
                <a:latin typeface="Arial Narrow"/>
                <a:cs typeface="Arial Narrow"/>
              </a:rPr>
              <a:t>FSW-1024D</a:t>
            </a:r>
            <a:endParaRPr lang="en-US" sz="1200" b="1" dirty="0">
              <a:solidFill>
                <a:srgbClr val="36424A"/>
              </a:solidFill>
              <a:latin typeface="Arial Narrow"/>
              <a:cs typeface="Arial Narrow"/>
            </a:endParaRPr>
          </a:p>
        </p:txBody>
      </p:sp>
      <p:pic>
        <p:nvPicPr>
          <p:cNvPr id="43" name="Picture 22" descr="1U_Lt-s_x200.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970605" y="2286000"/>
            <a:ext cx="936625" cy="582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TextBox 43"/>
          <p:cNvSpPr txBox="1"/>
          <p:nvPr/>
        </p:nvSpPr>
        <p:spPr>
          <a:xfrm>
            <a:off x="7914416" y="2417056"/>
            <a:ext cx="1295400" cy="276999"/>
          </a:xfrm>
          <a:prstGeom prst="rect">
            <a:avLst/>
          </a:prstGeom>
          <a:noFill/>
        </p:spPr>
        <p:txBody>
          <a:bodyPr wrap="square" rtlCol="0">
            <a:spAutoFit/>
          </a:bodyPr>
          <a:lstStyle/>
          <a:p>
            <a:pPr>
              <a:defRPr/>
            </a:pPr>
            <a:r>
              <a:rPr lang="en-US" sz="1200" b="1" dirty="0" smtClean="0">
                <a:solidFill>
                  <a:srgbClr val="36424A"/>
                </a:solidFill>
                <a:latin typeface="Arial Narrow"/>
                <a:cs typeface="Arial Narrow"/>
              </a:rPr>
              <a:t>FSW-1048D</a:t>
            </a:r>
            <a:endParaRPr lang="en-US" sz="1200" b="1" dirty="0">
              <a:solidFill>
                <a:srgbClr val="36424A"/>
              </a:solidFill>
              <a:latin typeface="Arial Narrow"/>
              <a:cs typeface="Arial Narrow"/>
            </a:endParaRPr>
          </a:p>
        </p:txBody>
      </p:sp>
      <p:sp>
        <p:nvSpPr>
          <p:cNvPr id="45" name="Rounded Rectangle 44"/>
          <p:cNvSpPr/>
          <p:nvPr/>
        </p:nvSpPr>
        <p:spPr bwMode="auto">
          <a:xfrm>
            <a:off x="7407485" y="2340856"/>
            <a:ext cx="609600" cy="228600"/>
          </a:xfrm>
          <a:prstGeom prst="roundRect">
            <a:avLst>
              <a:gd name="adj" fmla="val 50000"/>
            </a:avLst>
          </a:prstGeom>
          <a:solidFill>
            <a:schemeClr val="accent5">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4</a:t>
            </a:r>
            <a:r>
              <a:rPr lang="en-US" sz="1000" dirty="0" smtClean="0">
                <a:solidFill>
                  <a:schemeClr val="bg1"/>
                </a:solidFill>
                <a:latin typeface="Arial" charset="0"/>
                <a:sym typeface="Wingdings"/>
              </a:rPr>
              <a:t>0G </a:t>
            </a:r>
            <a:r>
              <a:rPr lang="en-US" sz="1000" dirty="0" smtClean="0">
                <a:solidFill>
                  <a:schemeClr val="bg1"/>
                </a:solidFill>
                <a:latin typeface="Wingdings"/>
                <a:ea typeface="Wingdings"/>
                <a:cs typeface="Wingdings"/>
                <a:sym typeface="Wingdings"/>
              </a:rPr>
              <a:t></a:t>
            </a:r>
            <a:r>
              <a:rPr lang="en-US" sz="1000" dirty="0" smtClean="0">
                <a:solidFill>
                  <a:schemeClr val="bg1"/>
                </a:solidFill>
                <a:latin typeface="Arial" charset="0"/>
                <a:sym typeface="Wingdings"/>
              </a:rPr>
              <a:t> </a:t>
            </a:r>
            <a:endParaRPr kumimoji="0" lang="en-US" sz="1000" b="0" i="0" u="none" strike="noStrike" cap="none" normalizeH="0" baseline="0" dirty="0">
              <a:ln>
                <a:noFill/>
              </a:ln>
              <a:solidFill>
                <a:schemeClr val="bg1"/>
              </a:solidFill>
              <a:effectLst/>
              <a:latin typeface="Arial" charset="0"/>
            </a:endParaRPr>
          </a:p>
        </p:txBody>
      </p:sp>
      <p:pic>
        <p:nvPicPr>
          <p:cNvPr id="50" name="Picture 22" descr="1U_Lt-s_x200.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075989" y="1392944"/>
            <a:ext cx="936625" cy="582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Box 50"/>
          <p:cNvSpPr txBox="1"/>
          <p:nvPr/>
        </p:nvSpPr>
        <p:spPr>
          <a:xfrm>
            <a:off x="6019800" y="1524000"/>
            <a:ext cx="1295400" cy="276999"/>
          </a:xfrm>
          <a:prstGeom prst="rect">
            <a:avLst/>
          </a:prstGeom>
          <a:noFill/>
        </p:spPr>
        <p:txBody>
          <a:bodyPr wrap="square" rtlCol="0">
            <a:spAutoFit/>
          </a:bodyPr>
          <a:lstStyle/>
          <a:p>
            <a:pPr>
              <a:defRPr/>
            </a:pPr>
            <a:r>
              <a:rPr lang="en-US" sz="1200" b="1" dirty="0" smtClean="0">
                <a:solidFill>
                  <a:srgbClr val="36424A"/>
                </a:solidFill>
                <a:latin typeface="Arial Narrow"/>
                <a:cs typeface="Arial Narrow"/>
              </a:rPr>
              <a:t>FSW-3032D</a:t>
            </a:r>
            <a:endParaRPr lang="en-US" sz="1200" b="1" dirty="0">
              <a:solidFill>
                <a:srgbClr val="36424A"/>
              </a:solidFill>
              <a:latin typeface="Arial Narrow"/>
              <a:cs typeface="Arial Narrow"/>
            </a:endParaRPr>
          </a:p>
        </p:txBody>
      </p:sp>
      <p:sp>
        <p:nvSpPr>
          <p:cNvPr id="2" name="Title 1"/>
          <p:cNvSpPr>
            <a:spLocks noGrp="1"/>
          </p:cNvSpPr>
          <p:nvPr>
            <p:ph type="title"/>
          </p:nvPr>
        </p:nvSpPr>
        <p:spPr/>
        <p:txBody>
          <a:bodyPr/>
          <a:lstStyle/>
          <a:p>
            <a:r>
              <a:rPr lang="en-US" dirty="0"/>
              <a:t>FortiSwitch </a:t>
            </a:r>
            <a:r>
              <a:rPr lang="en-US" dirty="0" smtClean="0"/>
              <a:t>Family</a:t>
            </a:r>
            <a:endParaRPr lang="en-US" dirty="0"/>
          </a:p>
        </p:txBody>
      </p:sp>
    </p:spTree>
    <p:extLst>
      <p:ext uri="{BB962C8B-B14F-4D97-AF65-F5344CB8AC3E}">
        <p14:creationId xmlns:p14="http://schemas.microsoft.com/office/powerpoint/2010/main" val="67560090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Security Appliances For Small/Home Offices &amp; Small Branch </a:t>
            </a:r>
            <a:r>
              <a:rPr lang="en-US" sz="2000" b="1" dirty="0" smtClean="0">
                <a:solidFill>
                  <a:schemeClr val="bg1"/>
                </a:solidFill>
                <a:cs typeface="Arial Narrow"/>
              </a:rPr>
              <a:t>Offices</a:t>
            </a:r>
            <a:endParaRPr lang="en-US" sz="2000" b="1" dirty="0">
              <a:solidFill>
                <a:schemeClr val="bg1"/>
              </a:solidFill>
              <a:cs typeface="Arial Narrow"/>
            </a:endParaRPr>
          </a:p>
        </p:txBody>
      </p:sp>
      <p:sp>
        <p:nvSpPr>
          <p:cNvPr id="3" name="Title 2"/>
          <p:cNvSpPr>
            <a:spLocks noGrp="1"/>
          </p:cNvSpPr>
          <p:nvPr>
            <p:ph type="title"/>
          </p:nvPr>
        </p:nvSpPr>
        <p:spPr/>
        <p:txBody>
          <a:bodyPr/>
          <a:lstStyle/>
          <a:p>
            <a:r>
              <a:rPr lang="en-US" b="0" i="0" dirty="0">
                <a:cs typeface="Arial Narrow"/>
              </a:rPr>
              <a:t>FortiGate </a:t>
            </a:r>
            <a:r>
              <a:rPr lang="en-US" b="0" i="0" dirty="0" smtClean="0">
                <a:cs typeface="Arial Narrow"/>
              </a:rPr>
              <a:t>Entry Level Series</a:t>
            </a:r>
            <a:endParaRPr lang="en-US" b="0" i="0" dirty="0">
              <a:latin typeface="+mj-lt"/>
              <a:cs typeface="Arial Narrow"/>
            </a:endParaRPr>
          </a:p>
        </p:txBody>
      </p:sp>
      <p:sp>
        <p:nvSpPr>
          <p:cNvPr id="22" name="Content Placeholder 9"/>
          <p:cNvSpPr txBox="1">
            <a:spLocks/>
          </p:cNvSpPr>
          <p:nvPr/>
        </p:nvSpPr>
        <p:spPr>
          <a:xfrm>
            <a:off x="4550441" y="2420763"/>
            <a:ext cx="3987800" cy="1250065"/>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500" b="1" dirty="0" smtClean="0">
                <a:latin typeface="+mn-lt"/>
                <a:ea typeface="ＭＳ Ｐゴシック" pitchFamily="34" charset="-128"/>
              </a:rPr>
              <a:t>High performance, feature-rich multi-threat security for Branch Offices, </a:t>
            </a:r>
            <a:r>
              <a:rPr lang="en-US" sz="1500" b="1" dirty="0" err="1" smtClean="0">
                <a:latin typeface="+mn-lt"/>
                <a:ea typeface="ＭＳ Ｐゴシック" pitchFamily="34" charset="-128"/>
              </a:rPr>
              <a:t>SoHo</a:t>
            </a:r>
            <a:r>
              <a:rPr lang="en-US" sz="1500" b="1" dirty="0" smtClean="0">
                <a:latin typeface="+mn-lt"/>
                <a:ea typeface="ＭＳ Ｐゴシック" pitchFamily="34" charset="-128"/>
              </a:rPr>
              <a:t> and telecommuters</a:t>
            </a:r>
          </a:p>
          <a:p>
            <a:pPr marL="0" indent="0">
              <a:lnSpc>
                <a:spcPct val="90000"/>
              </a:lnSpc>
              <a:buClr>
                <a:schemeClr val="accent4"/>
              </a:buClr>
              <a:buNone/>
            </a:pPr>
            <a:endParaRPr lang="en-US" sz="1500" b="1" dirty="0" smtClean="0">
              <a:latin typeface="+mn-lt"/>
              <a:ea typeface="ＭＳ Ｐゴシック" pitchFamily="34" charset="-128"/>
            </a:endParaRPr>
          </a:p>
          <a:p>
            <a:pPr>
              <a:lnSpc>
                <a:spcPct val="90000"/>
              </a:lnSpc>
            </a:pPr>
            <a:endParaRPr lang="en-US" sz="1500" b="1" dirty="0" smtClean="0">
              <a:latin typeface="+mn-lt"/>
              <a:ea typeface="ＭＳ Ｐゴシック" pitchFamily="34" charset="-128"/>
            </a:endParaRPr>
          </a:p>
          <a:p>
            <a:pPr marL="0" indent="0">
              <a:lnSpc>
                <a:spcPct val="90000"/>
              </a:lnSpc>
              <a:buNone/>
            </a:pPr>
            <a:endParaRPr lang="en-US" sz="1500" dirty="0" smtClean="0">
              <a:latin typeface="+mn-lt"/>
              <a:ea typeface="ＭＳ Ｐゴシック" pitchFamily="34" charset="-128"/>
            </a:endParaRPr>
          </a:p>
        </p:txBody>
      </p:sp>
      <p:sp>
        <p:nvSpPr>
          <p:cNvPr id="2" name="Rectangle 1"/>
          <p:cNvSpPr/>
          <p:nvPr/>
        </p:nvSpPr>
        <p:spPr>
          <a:xfrm>
            <a:off x="4866636" y="3394605"/>
            <a:ext cx="3644273" cy="2381678"/>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bg2">
                  <a:lumMod val="50000"/>
                </a:schemeClr>
              </a:buClr>
              <a:buFont typeface="Lucida Grande"/>
              <a:buChar char="✔"/>
            </a:pPr>
            <a:r>
              <a:rPr lang="en-US" sz="1400" dirty="0" smtClean="0">
                <a:latin typeface="+mj-lt"/>
                <a:cs typeface="Arial Narrow"/>
              </a:rPr>
              <a:t>High </a:t>
            </a:r>
            <a:r>
              <a:rPr lang="en-US" sz="1400" dirty="0">
                <a:latin typeface="+mj-lt"/>
                <a:cs typeface="Arial Narrow"/>
              </a:rPr>
              <a:t>speed Firewall and IPSec VPN performance</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High Speed Application Control</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Accelerated IPS/AV performance</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On board storage for WAN Optimization, local reporting and </a:t>
            </a:r>
            <a:r>
              <a:rPr lang="en-US" sz="1400" dirty="0" smtClean="0">
                <a:latin typeface="+mj-lt"/>
                <a:cs typeface="Arial Narrow"/>
              </a:rPr>
              <a:t>archiving</a:t>
            </a:r>
          </a:p>
          <a:p>
            <a:pPr marL="285750" indent="-285750">
              <a:lnSpc>
                <a:spcPct val="90000"/>
              </a:lnSpc>
              <a:spcBef>
                <a:spcPts val="800"/>
              </a:spcBef>
              <a:buClr>
                <a:schemeClr val="bg2">
                  <a:lumMod val="50000"/>
                </a:schemeClr>
              </a:buClr>
              <a:buFont typeface="Lucida Grande"/>
              <a:buChar char="✔"/>
            </a:pPr>
            <a:r>
              <a:rPr lang="en-US" sz="1400" dirty="0" smtClean="0">
                <a:latin typeface="+mj-lt"/>
                <a:cs typeface="Arial Narrow"/>
              </a:rPr>
              <a:t>Integrated </a:t>
            </a:r>
            <a:r>
              <a:rPr lang="en-US" sz="1400" dirty="0" err="1" smtClean="0">
                <a:latin typeface="+mj-lt"/>
                <a:cs typeface="Arial Narrow"/>
              </a:rPr>
              <a:t>WiFi</a:t>
            </a:r>
            <a:r>
              <a:rPr lang="en-US" sz="1400" dirty="0" smtClean="0">
                <a:latin typeface="+mj-lt"/>
                <a:cs typeface="Arial Narrow"/>
              </a:rPr>
              <a:t> on certain models</a:t>
            </a:r>
            <a:endParaRPr lang="en-US" sz="1400" dirty="0">
              <a:latin typeface="+mj-lt"/>
              <a:cs typeface="Arial Narrow"/>
            </a:endParaRPr>
          </a:p>
        </p:txBody>
      </p:sp>
      <p:pic>
        <p:nvPicPr>
          <p:cNvPr id="21" name="Picture 20"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19018" y="3656794"/>
            <a:ext cx="213020" cy="151969"/>
          </a:xfrm>
          <a:prstGeom prst="rect">
            <a:avLst/>
          </a:prstGeom>
        </p:spPr>
      </p:pic>
      <p:sp>
        <p:nvSpPr>
          <p:cNvPr id="19" name="Rectangle 18"/>
          <p:cNvSpPr/>
          <p:nvPr/>
        </p:nvSpPr>
        <p:spPr>
          <a:xfrm>
            <a:off x="533400" y="3581400"/>
            <a:ext cx="1600200" cy="523220"/>
          </a:xfrm>
          <a:prstGeom prst="rect">
            <a:avLst/>
          </a:prstGeom>
        </p:spPr>
        <p:txBody>
          <a:bodyPr wrap="square">
            <a:spAutoFit/>
          </a:bodyPr>
          <a:lstStyle/>
          <a:p>
            <a:pPr algn="ctr"/>
            <a:r>
              <a:rPr lang="en-US" sz="1400" b="1" dirty="0" smtClean="0">
                <a:latin typeface="+mn-lt"/>
                <a:ea typeface="Helvetica 55 Roman" charset="0"/>
                <a:cs typeface="Arial Narrow"/>
              </a:rPr>
              <a:t>FG/FWF-30D Series</a:t>
            </a:r>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971800" y="3200400"/>
            <a:ext cx="1117785" cy="30704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4462" y="2400611"/>
            <a:ext cx="1266768" cy="863032"/>
          </a:xfrm>
          <a:prstGeom prst="rect">
            <a:avLst/>
          </a:prstGeom>
        </p:spPr>
      </p:pic>
      <p:sp>
        <p:nvSpPr>
          <p:cNvPr id="14" name="Rectangle 13"/>
          <p:cNvSpPr/>
          <p:nvPr/>
        </p:nvSpPr>
        <p:spPr>
          <a:xfrm>
            <a:off x="2962030" y="3619811"/>
            <a:ext cx="1371600" cy="523220"/>
          </a:xfrm>
          <a:prstGeom prst="rect">
            <a:avLst/>
          </a:prstGeom>
        </p:spPr>
        <p:txBody>
          <a:bodyPr wrap="square">
            <a:spAutoFit/>
          </a:bodyPr>
          <a:lstStyle/>
          <a:p>
            <a:pPr algn="ctr"/>
            <a:r>
              <a:rPr lang="en-US" sz="1400" b="1" dirty="0" smtClean="0">
                <a:latin typeface="+mn-lt"/>
                <a:ea typeface="Helvetica 55 Roman" charset="0"/>
                <a:cs typeface="Arial Narrow"/>
              </a:rPr>
              <a:t>FG/FWF-60D Series</a:t>
            </a:r>
          </a:p>
        </p:txBody>
      </p:sp>
      <p:pic>
        <p:nvPicPr>
          <p:cNvPr id="24" name="Picture 23"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779883" y="3701341"/>
            <a:ext cx="213020" cy="151969"/>
          </a:xfrm>
          <a:prstGeom prst="rect">
            <a:avLst/>
          </a:prstGeom>
        </p:spPr>
      </p:pic>
      <p:sp>
        <p:nvSpPr>
          <p:cNvPr id="9" name="TextBox 8"/>
          <p:cNvSpPr txBox="1"/>
          <p:nvPr/>
        </p:nvSpPr>
        <p:spPr>
          <a:xfrm>
            <a:off x="272473" y="4414982"/>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pic>
        <p:nvPicPr>
          <p:cNvPr id="40" name="Picture 39" descr="FWF-300D_F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04045" y="2904035"/>
            <a:ext cx="1179427" cy="324019"/>
          </a:xfrm>
          <a:prstGeom prst="rect">
            <a:avLst/>
          </a:prstGeom>
        </p:spPr>
      </p:pic>
      <p:pic>
        <p:nvPicPr>
          <p:cNvPr id="41" name="Picture 40" descr="FWF-300D_F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85800" y="3224855"/>
            <a:ext cx="1179427" cy="324019"/>
          </a:xfrm>
          <a:prstGeom prst="rect">
            <a:avLst/>
          </a:prstGeom>
        </p:spPr>
      </p:pic>
      <p:pic>
        <p:nvPicPr>
          <p:cNvPr id="42" name="Picture 41" descr="FG-90D_Ft-top.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1631883" y="4800601"/>
            <a:ext cx="1392674" cy="523194"/>
          </a:xfrm>
          <a:prstGeom prst="rect">
            <a:avLst/>
          </a:prstGeom>
        </p:spPr>
      </p:pic>
      <p:pic>
        <p:nvPicPr>
          <p:cNvPr id="43" name="Picture 42" descr="FWF-90D_Ft-top-a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447800" y="4038600"/>
            <a:ext cx="1823081" cy="1219200"/>
          </a:xfrm>
          <a:prstGeom prst="rect">
            <a:avLst/>
          </a:prstGeom>
        </p:spPr>
      </p:pic>
      <p:sp>
        <p:nvSpPr>
          <p:cNvPr id="44" name="Rectangle 43"/>
          <p:cNvSpPr/>
          <p:nvPr/>
        </p:nvSpPr>
        <p:spPr>
          <a:xfrm>
            <a:off x="1752600" y="5410200"/>
            <a:ext cx="1371600" cy="523220"/>
          </a:xfrm>
          <a:prstGeom prst="rect">
            <a:avLst/>
          </a:prstGeom>
        </p:spPr>
        <p:txBody>
          <a:bodyPr wrap="square">
            <a:spAutoFit/>
          </a:bodyPr>
          <a:lstStyle/>
          <a:p>
            <a:pPr algn="ctr"/>
            <a:r>
              <a:rPr lang="en-US" sz="1400" b="1" dirty="0" smtClean="0">
                <a:latin typeface="+mn-lt"/>
                <a:ea typeface="Helvetica 55 Roman" charset="0"/>
                <a:cs typeface="Arial Narrow"/>
              </a:rPr>
              <a:t>FG/FWF-</a:t>
            </a:r>
            <a:r>
              <a:rPr lang="en-US" sz="1400" b="1" dirty="0">
                <a:latin typeface="+mn-lt"/>
                <a:ea typeface="Helvetica 55 Roman" charset="0"/>
                <a:cs typeface="Arial Narrow"/>
              </a:rPr>
              <a:t>9</a:t>
            </a:r>
            <a:r>
              <a:rPr lang="en-US" sz="1400" b="1" dirty="0" smtClean="0">
                <a:latin typeface="+mn-lt"/>
                <a:ea typeface="Helvetica 55 Roman" charset="0"/>
                <a:cs typeface="Arial Narrow"/>
              </a:rPr>
              <a:t>0D Series</a:t>
            </a:r>
          </a:p>
        </p:txBody>
      </p:sp>
      <p:pic>
        <p:nvPicPr>
          <p:cNvPr id="45" name="Picture 44"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570453" y="5491730"/>
            <a:ext cx="213020" cy="151969"/>
          </a:xfrm>
          <a:prstGeom prst="rect">
            <a:avLst/>
          </a:prstGeom>
        </p:spPr>
      </p:pic>
      <p:pic>
        <p:nvPicPr>
          <p:cNvPr id="25" name="Picture 2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spTree>
    <p:extLst>
      <p:ext uri="{BB962C8B-B14F-4D97-AF65-F5344CB8AC3E}">
        <p14:creationId xmlns:p14="http://schemas.microsoft.com/office/powerpoint/2010/main" val="305896720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28C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 </a:t>
            </a:r>
          </a:p>
          <a:p>
            <a:pPr marL="343047" indent="-343047" defTabSz="914417">
              <a:spcBef>
                <a:spcPct val="20000"/>
              </a:spcBef>
              <a:buFontTx/>
              <a:buChar char="•"/>
            </a:pPr>
            <a:r>
              <a:rPr lang="en-US" sz="1200" dirty="0"/>
              <a:t>8</a:t>
            </a:r>
            <a:r>
              <a:rPr lang="en-US" sz="1200" dirty="0" smtClean="0"/>
              <a:t>x GE RJ45 Switch </a:t>
            </a:r>
            <a:r>
              <a:rPr lang="en-US" sz="1200" dirty="0"/>
              <a:t>Ports</a:t>
            </a:r>
          </a:p>
        </p:txBody>
      </p:sp>
      <p:graphicFrame>
        <p:nvGraphicFramePr>
          <p:cNvPr id="8" name="Content Placeholder 4"/>
          <p:cNvGraphicFramePr>
            <a:graphicFrameLocks/>
          </p:cNvGraphicFramePr>
          <p:nvPr>
            <p:extLst>
              <p:ext uri="{D42A27DB-BD31-4B8C-83A1-F6EECF244321}">
                <p14:modId xmlns:p14="http://schemas.microsoft.com/office/powerpoint/2010/main" val="2580243778"/>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2,000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2 ports </a:t>
                      </a: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CLI, Web &amp; FOS</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Fortified Switch (UAL)</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Remote LAN Edge Convergence</a:t>
                      </a:r>
                      <a:endParaRPr lang="en-US" sz="1000" dirty="0"/>
                    </a:p>
                  </a:txBody>
                  <a:tcPr marL="61703" marR="61703" marT="34706" marB="34706" anchor="ctr" horzOverflow="overflow"/>
                </a:tc>
              </a:tr>
            </a:tbl>
          </a:graphicData>
        </a:graphic>
      </p:graphicFrame>
      <p:pic>
        <p:nvPicPr>
          <p:cNvPr id="9" name="Picture 8"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535797" y="3477927"/>
            <a:ext cx="569690" cy="312735"/>
          </a:xfrm>
          <a:prstGeom prst="rect">
            <a:avLst/>
          </a:prstGeom>
          <a:effectLst/>
        </p:spPr>
      </p:pic>
      <p:pic>
        <p:nvPicPr>
          <p:cNvPr id="2" name="Picture 1" descr="FSW-28C-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9600" y="1371600"/>
            <a:ext cx="4267200" cy="1056523"/>
          </a:xfrm>
          <a:prstGeom prst="rect">
            <a:avLst/>
          </a:prstGeom>
        </p:spPr>
      </p:pic>
      <p:pic>
        <p:nvPicPr>
          <p:cNvPr id="3" name="Picture 2" descr="FSW-28C-Bk.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5800" y="2362200"/>
            <a:ext cx="4267200" cy="1056523"/>
          </a:xfrm>
          <a:prstGeom prst="rect">
            <a:avLst/>
          </a:prstGeom>
        </p:spPr>
      </p:pic>
    </p:spTree>
    <p:extLst>
      <p:ext uri="{BB962C8B-B14F-4D97-AF65-F5344CB8AC3E}">
        <p14:creationId xmlns:p14="http://schemas.microsoft.com/office/powerpoint/2010/main" val="148509825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80-POE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a:t>
            </a:r>
            <a:r>
              <a:rPr lang="en-US" sz="1200" dirty="0" smtClean="0"/>
              <a:t>x GE RJ45 Ports </a:t>
            </a:r>
          </a:p>
          <a:p>
            <a:pPr marL="343047" indent="-343047" defTabSz="914417">
              <a:spcBef>
                <a:spcPct val="20000"/>
              </a:spcBef>
              <a:buFontTx/>
              <a:buChar char="•"/>
            </a:pPr>
            <a:r>
              <a:rPr lang="en-US" sz="1200" dirty="0"/>
              <a:t>4x </a:t>
            </a:r>
            <a:r>
              <a:rPr lang="en-US" sz="1200" dirty="0" smtClean="0"/>
              <a:t>GE PoE </a:t>
            </a:r>
            <a:r>
              <a:rPr lang="en-US" sz="1200" dirty="0"/>
              <a:t>Ports</a:t>
            </a:r>
          </a:p>
        </p:txBody>
      </p:sp>
      <p:graphicFrame>
        <p:nvGraphicFramePr>
          <p:cNvPr id="8" name="Content Placeholder 4"/>
          <p:cNvGraphicFramePr>
            <a:graphicFrameLocks/>
          </p:cNvGraphicFramePr>
          <p:nvPr>
            <p:extLst>
              <p:ext uri="{D42A27DB-BD31-4B8C-83A1-F6EECF244321}">
                <p14:modId xmlns:p14="http://schemas.microsoft.com/office/powerpoint/2010/main" val="7590863"/>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N/A</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2,000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unmanaged</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62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Installation of up to 4 wireless FAPs</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Fortified Switch</a:t>
                      </a:r>
                      <a:endParaRPr lang="en-US" sz="1000" dirty="0"/>
                    </a:p>
                  </a:txBody>
                  <a:tcPr marL="61703" marR="61703" marT="34706" marB="34706" anchor="ctr" horzOverflow="overflow"/>
                </a:tc>
                <a:tc>
                  <a:txBody>
                    <a:bodyPr/>
                    <a:lstStyle/>
                    <a:p>
                      <a:pPr algn="ctr"/>
                      <a:r>
                        <a:rPr lang="en-US" sz="1000" dirty="0" smtClean="0"/>
                        <a:t>No</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178395" y="3477000"/>
            <a:ext cx="569690" cy="312735"/>
          </a:xfrm>
          <a:prstGeom prst="rect">
            <a:avLst/>
          </a:prstGeom>
          <a:effectLst/>
        </p:spPr>
      </p:pic>
      <p:pic>
        <p:nvPicPr>
          <p:cNvPr id="4098" name="Picture 2"/>
          <p:cNvPicPr>
            <a:picLocks noChangeAspect="1" noChangeArrowheads="1"/>
          </p:cNvPicPr>
          <p:nvPr/>
        </p:nvPicPr>
        <p:blipFill>
          <a:blip r:embed="rId3"/>
          <a:srcRect/>
          <a:stretch>
            <a:fillRect/>
          </a:stretch>
        </p:blipFill>
        <p:spPr bwMode="auto">
          <a:xfrm>
            <a:off x="1065335" y="1764691"/>
            <a:ext cx="4262000" cy="1295032"/>
          </a:xfrm>
          <a:prstGeom prst="rect">
            <a:avLst/>
          </a:prstGeom>
          <a:noFill/>
          <a:ln w="9525">
            <a:noFill/>
            <a:miter lim="800000"/>
            <a:headEnd/>
            <a:tailEnd/>
          </a:ln>
        </p:spPr>
      </p:pic>
      <p:pic>
        <p:nvPicPr>
          <p:cNvPr id="9" name="Picture 8"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535797" y="3477927"/>
            <a:ext cx="569690" cy="312735"/>
          </a:xfrm>
          <a:prstGeom prst="rect">
            <a:avLst/>
          </a:prstGeom>
          <a:effectLst/>
        </p:spPr>
      </p:pic>
    </p:spTree>
    <p:extLst>
      <p:ext uri="{BB962C8B-B14F-4D97-AF65-F5344CB8AC3E}">
        <p14:creationId xmlns:p14="http://schemas.microsoft.com/office/powerpoint/2010/main" val="41686322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108D-POE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fr-FR" sz="1200" dirty="0"/>
              <a:t>8x PoE GE RJ45 </a:t>
            </a:r>
          </a:p>
          <a:p>
            <a:pPr marL="343047" indent="-343047" defTabSz="914417">
              <a:spcBef>
                <a:spcPct val="20000"/>
              </a:spcBef>
              <a:buFontTx/>
              <a:buChar char="•"/>
            </a:pPr>
            <a:r>
              <a:rPr lang="en-US" sz="1200" dirty="0" smtClean="0"/>
              <a:t>2x pairs Shared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1287131"/>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20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 </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8 ports </a:t>
                      </a: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dirty="0" smtClean="0"/>
                        <a:t>Fortified Switch</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75W</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178395" y="3477000"/>
            <a:ext cx="569690" cy="312735"/>
          </a:xfrm>
          <a:prstGeom prst="rect">
            <a:avLst/>
          </a:prstGeom>
          <a:effectLst/>
        </p:spPr>
      </p:pic>
      <p:pic>
        <p:nvPicPr>
          <p:cNvPr id="11" name="Picture 10" descr="dark_port_sharemedia.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553334" y="3477000"/>
            <a:ext cx="569690" cy="312735"/>
          </a:xfrm>
          <a:prstGeom prst="rect">
            <a:avLst/>
          </a:prstGeom>
          <a:effectLst/>
        </p:spPr>
      </p:pic>
      <p:pic>
        <p:nvPicPr>
          <p:cNvPr id="12" name="Picture 11"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200" y="3477927"/>
            <a:ext cx="569690" cy="312735"/>
          </a:xfrm>
          <a:prstGeom prst="rect">
            <a:avLst/>
          </a:prstGeom>
          <a:effectLst/>
        </p:spPr>
      </p:pic>
      <p:pic>
        <p:nvPicPr>
          <p:cNvPr id="4" name="Picture 3"/>
          <p:cNvPicPr>
            <a:picLocks noChangeAspect="1"/>
          </p:cNvPicPr>
          <p:nvPr/>
        </p:nvPicPr>
        <p:blipFill>
          <a:blip r:embed="rId5"/>
          <a:stretch>
            <a:fillRect/>
          </a:stretch>
        </p:blipFill>
        <p:spPr>
          <a:xfrm>
            <a:off x="457200" y="1828800"/>
            <a:ext cx="4953000" cy="1282298"/>
          </a:xfrm>
          <a:prstGeom prst="rect">
            <a:avLst/>
          </a:prstGeom>
        </p:spPr>
      </p:pic>
    </p:spTree>
    <p:extLst>
      <p:ext uri="{BB962C8B-B14F-4D97-AF65-F5344CB8AC3E}">
        <p14:creationId xmlns:p14="http://schemas.microsoft.com/office/powerpoint/2010/main" val="247460716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124B-POE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12x FE Ports</a:t>
            </a:r>
            <a:endParaRPr lang="en-US" sz="1200" dirty="0"/>
          </a:p>
          <a:p>
            <a:pPr marL="343047" indent="-343047" defTabSz="914417">
              <a:spcBef>
                <a:spcPct val="20000"/>
              </a:spcBef>
              <a:buFontTx/>
              <a:buChar char="•"/>
            </a:pPr>
            <a:r>
              <a:rPr lang="en-US" sz="1200" dirty="0" smtClean="0"/>
              <a:t>12x FE </a:t>
            </a:r>
            <a:r>
              <a:rPr lang="en-US" sz="1200" dirty="0" err="1" smtClean="0"/>
              <a:t>PoE</a:t>
            </a:r>
            <a:r>
              <a:rPr lang="en-US" sz="1200" dirty="0" smtClean="0"/>
              <a:t> Ports</a:t>
            </a:r>
            <a:endParaRPr lang="en-US" sz="1200" dirty="0"/>
          </a:p>
          <a:p>
            <a:pPr marL="343047" indent="-343047" defTabSz="914417">
              <a:spcBef>
                <a:spcPct val="20000"/>
              </a:spcBef>
              <a:buFontTx/>
              <a:buChar char="•"/>
            </a:pPr>
            <a:r>
              <a:rPr lang="en-US" sz="1200" dirty="0"/>
              <a:t>2x </a:t>
            </a:r>
            <a:r>
              <a:rPr lang="en-US" sz="1200" dirty="0" smtClean="0"/>
              <a:t>pairs Shared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612309747"/>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64</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Network Latency (64bytes)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&lt;20 </a:t>
                      </a:r>
                      <a:r>
                        <a:rPr lang="el-GR" sz="1000" kern="1200" dirty="0" smtClean="0">
                          <a:effectLst/>
                        </a:rPr>
                        <a:t>μs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100 W</a:t>
                      </a:r>
                      <a:endParaRPr lang="en-US" sz="1000" dirty="0"/>
                    </a:p>
                  </a:txBody>
                  <a:tcPr marL="61703" marR="61703" marT="34706" marB="34706" anchor="ctr" horzOverflow="overflow"/>
                </a:tc>
              </a:tr>
            </a:tbl>
          </a:graphicData>
        </a:graphic>
      </p:graphicFrame>
      <p:pic>
        <p:nvPicPr>
          <p:cNvPr id="9" name="Picture 8"/>
          <p:cNvPicPr>
            <a:picLocks noChangeAspect="1"/>
          </p:cNvPicPr>
          <p:nvPr/>
        </p:nvPicPr>
        <p:blipFill>
          <a:blip r:embed="rId2"/>
          <a:stretch>
            <a:fillRect/>
          </a:stretch>
        </p:blipFill>
        <p:spPr>
          <a:xfrm>
            <a:off x="579497" y="2009854"/>
            <a:ext cx="4956531" cy="952468"/>
          </a:xfrm>
          <a:prstGeom prst="rect">
            <a:avLst/>
          </a:prstGeom>
        </p:spPr>
      </p:pic>
      <p:pic>
        <p:nvPicPr>
          <p:cNvPr id="6" name="Picture 5" descr="dark_OutputPort-PO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178395" y="3477000"/>
            <a:ext cx="569690" cy="312735"/>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8272" y="3477000"/>
            <a:ext cx="569690" cy="312735"/>
          </a:xfrm>
          <a:prstGeom prst="rect">
            <a:avLst/>
          </a:prstGeom>
          <a:effectLst/>
        </p:spPr>
      </p:pic>
      <p:pic>
        <p:nvPicPr>
          <p:cNvPr id="11" name="Picture 10" descr="dark_port_sharemedia.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553334" y="3477000"/>
            <a:ext cx="569690" cy="312735"/>
          </a:xfrm>
          <a:prstGeom prst="rect">
            <a:avLst/>
          </a:prstGeom>
          <a:effectLst/>
        </p:spPr>
      </p:pic>
    </p:spTree>
    <p:extLst>
      <p:ext uri="{BB962C8B-B14F-4D97-AF65-F5344CB8AC3E}">
        <p14:creationId xmlns:p14="http://schemas.microsoft.com/office/powerpoint/2010/main" val="213001437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224B-POE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20x GE POE Ports</a:t>
            </a:r>
            <a:endParaRPr lang="en-US" sz="1200" dirty="0"/>
          </a:p>
          <a:p>
            <a:pPr marL="343047" indent="-343047" defTabSz="914417">
              <a:spcBef>
                <a:spcPct val="20000"/>
              </a:spcBef>
              <a:buFontTx/>
              <a:buChar char="•"/>
            </a:pPr>
            <a:r>
              <a:rPr lang="en-US" sz="1200" dirty="0" smtClean="0"/>
              <a:t>4x pairs Shared (POE)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3580142637"/>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512</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CLI and Web</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180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Converged LAN Edge</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Fortified Switch</a:t>
                      </a:r>
                      <a:endParaRPr lang="en-US" sz="1000" dirty="0"/>
                    </a:p>
                  </a:txBody>
                  <a:tcPr marL="61703" marR="61703" marT="34706" marB="34706" anchor="ctr" horzOverflow="overflow"/>
                </a:tc>
                <a:tc>
                  <a:txBody>
                    <a:bodyPr/>
                    <a:lstStyle/>
                    <a:p>
                      <a:pPr algn="ctr"/>
                      <a:r>
                        <a:rPr lang="en-US" sz="1000" dirty="0" smtClean="0"/>
                        <a:t>No</a:t>
                      </a:r>
                      <a:endParaRPr lang="en-US" sz="1000" dirty="0"/>
                    </a:p>
                  </a:txBody>
                  <a:tcPr marL="61703" marR="61703" marT="34706" marB="34706" anchor="ctr" horzOverflow="overflow"/>
                </a:tc>
              </a:tr>
            </a:tbl>
          </a:graphicData>
        </a:graphic>
      </p:graphicFrame>
      <p:pic>
        <p:nvPicPr>
          <p:cNvPr id="13" name="Picture 12"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98523" y="3505200"/>
            <a:ext cx="569690" cy="312735"/>
          </a:xfrm>
          <a:prstGeom prst="rect">
            <a:avLst/>
          </a:prstGeom>
          <a:effectLst/>
        </p:spPr>
      </p:pic>
      <p:pic>
        <p:nvPicPr>
          <p:cNvPr id="14" name="Picture 13"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5" name="Picture 14" descr="dark_port_sharemedia.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73462" y="3505200"/>
            <a:ext cx="569690" cy="312735"/>
          </a:xfrm>
          <a:prstGeom prst="rect">
            <a:avLst/>
          </a:prstGeom>
          <a:effectLst/>
        </p:spPr>
      </p:pic>
      <p:pic>
        <p:nvPicPr>
          <p:cNvPr id="16" name="Picture 47" descr="dark_OutputPort-POE_p.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53400" y="3505200"/>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2000" y="2133600"/>
            <a:ext cx="4724400" cy="643355"/>
          </a:xfrm>
          <a:prstGeom prst="rect">
            <a:avLst/>
          </a:prstGeom>
        </p:spPr>
      </p:pic>
    </p:spTree>
    <p:extLst>
      <p:ext uri="{BB962C8B-B14F-4D97-AF65-F5344CB8AC3E}">
        <p14:creationId xmlns:p14="http://schemas.microsoft.com/office/powerpoint/2010/main" val="388425414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224D-POE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8 x GE Ports</a:t>
            </a:r>
          </a:p>
          <a:p>
            <a:pPr marL="343047" indent="-343047" defTabSz="914417">
              <a:spcBef>
                <a:spcPct val="20000"/>
              </a:spcBef>
              <a:buFontTx/>
              <a:buChar char="•"/>
            </a:pPr>
            <a:r>
              <a:rPr lang="en-US" sz="1200" dirty="0" smtClean="0"/>
              <a:t>12x GE POE Ports</a:t>
            </a:r>
            <a:endParaRPr lang="en-US" sz="1200" dirty="0"/>
          </a:p>
          <a:p>
            <a:pPr marL="343047" indent="-343047" defTabSz="914417">
              <a:spcBef>
                <a:spcPct val="20000"/>
              </a:spcBef>
              <a:buFontTx/>
              <a:buChar char="•"/>
            </a:pPr>
            <a:r>
              <a:rPr lang="en-US" sz="1200" dirty="0" smtClean="0"/>
              <a:t>4x pairs Shared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309286768"/>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8 ports </a:t>
                      </a: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CLI and Web</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180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Converged LAN Edge</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Fortified Switch</a:t>
                      </a:r>
                      <a:endParaRPr lang="en-US" sz="1000" dirty="0"/>
                    </a:p>
                  </a:txBody>
                  <a:tcPr marL="61703" marR="61703" marT="34706" marB="34706" anchor="ctr" horzOverflow="overflow"/>
                </a:tc>
                <a:tc>
                  <a:txBody>
                    <a:bodyPr/>
                    <a:lstStyle/>
                    <a:p>
                      <a:pPr algn="ctr"/>
                      <a:r>
                        <a:rPr lang="en-US" sz="1000" dirty="0" smtClean="0"/>
                        <a:t>Yes</a:t>
                      </a:r>
                      <a:endParaRPr lang="en-US" sz="1000" dirty="0"/>
                    </a:p>
                  </a:txBody>
                  <a:tcPr marL="61703" marR="61703" marT="34706" marB="34706" anchor="ctr" horzOverflow="overflow"/>
                </a:tc>
              </a:tr>
            </a:tbl>
          </a:graphicData>
        </a:graphic>
      </p:graphicFrame>
      <p:pic>
        <p:nvPicPr>
          <p:cNvPr id="13" name="Picture 12"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117110" y="3505200"/>
            <a:ext cx="569690" cy="312735"/>
          </a:xfrm>
          <a:prstGeom prst="rect">
            <a:avLst/>
          </a:prstGeom>
          <a:effectLst/>
        </p:spPr>
      </p:pic>
      <p:pic>
        <p:nvPicPr>
          <p:cNvPr id="14" name="Picture 13"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66987" y="3505200"/>
            <a:ext cx="569690" cy="312735"/>
          </a:xfrm>
          <a:prstGeom prst="rect">
            <a:avLst/>
          </a:prstGeom>
          <a:effectLst/>
        </p:spPr>
      </p:pic>
      <p:pic>
        <p:nvPicPr>
          <p:cNvPr id="15" name="Picture 14" descr="dark_port_sharemedia.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492049" y="3505200"/>
            <a:ext cx="569690" cy="312735"/>
          </a:xfrm>
          <a:prstGeom prst="rect">
            <a:avLst/>
          </a:prstGeom>
          <a:effectLst/>
        </p:spPr>
      </p:pic>
      <p:pic>
        <p:nvPicPr>
          <p:cNvPr id="2" name="Picture 1"/>
          <p:cNvPicPr>
            <a:picLocks noChangeAspect="1"/>
          </p:cNvPicPr>
          <p:nvPr/>
        </p:nvPicPr>
        <p:blipFill>
          <a:blip r:embed="rId5"/>
          <a:stretch>
            <a:fillRect/>
          </a:stretch>
        </p:blipFill>
        <p:spPr>
          <a:xfrm>
            <a:off x="0" y="1752600"/>
            <a:ext cx="6018305" cy="1447800"/>
          </a:xfrm>
          <a:prstGeom prst="rect">
            <a:avLst/>
          </a:prstGeom>
        </p:spPr>
      </p:pic>
    </p:spTree>
    <p:extLst>
      <p:ext uri="{BB962C8B-B14F-4D97-AF65-F5344CB8AC3E}">
        <p14:creationId xmlns:p14="http://schemas.microsoft.com/office/powerpoint/2010/main" val="113165601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324B-POE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4x with GE POE+</a:t>
            </a:r>
          </a:p>
          <a:p>
            <a:pPr marL="343047" indent="-343047" defTabSz="914417">
              <a:spcBef>
                <a:spcPct val="20000"/>
              </a:spcBef>
              <a:buFontTx/>
              <a:buChar char="•"/>
            </a:pPr>
            <a:r>
              <a:rPr lang="en-US" sz="1200" dirty="0" smtClean="0"/>
              <a:t>16x with GE POE</a:t>
            </a:r>
            <a:endParaRPr lang="en-US" sz="1200" dirty="0"/>
          </a:p>
          <a:p>
            <a:pPr marL="343047" indent="-343047" defTabSz="914417">
              <a:spcBef>
                <a:spcPct val="20000"/>
              </a:spcBef>
              <a:buFontTx/>
              <a:buChar char="•"/>
            </a:pPr>
            <a:r>
              <a:rPr lang="en-US" sz="1200" dirty="0" smtClean="0"/>
              <a:t>4x pairs Shared (POE) GE ports</a:t>
            </a:r>
          </a:p>
          <a:p>
            <a:pPr marL="343047" indent="-343047" defTabSz="914417">
              <a:spcBef>
                <a:spcPct val="20000"/>
              </a:spcBef>
              <a:buFontTx/>
              <a:buChar char="•"/>
            </a:pPr>
            <a:r>
              <a:rPr lang="en-US" sz="1200" dirty="0" smtClean="0"/>
              <a:t>1x GE RJ45 </a:t>
            </a:r>
            <a:r>
              <a:rPr lang="en-US" sz="1200" dirty="0" err="1" smtClean="0"/>
              <a:t>Mgmt</a:t>
            </a:r>
            <a:r>
              <a:rPr lang="en-US" sz="1200" dirty="0" smtClean="0"/>
              <a:t> Port</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678860292"/>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FOS,</a:t>
                      </a:r>
                      <a:r>
                        <a:rPr lang="en-US" sz="1000" b="0" i="0" baseline="0" dirty="0" smtClean="0">
                          <a:solidFill>
                            <a:srgbClr val="36424A"/>
                          </a:solidFill>
                          <a:latin typeface="+mn-lt"/>
                        </a:rPr>
                        <a:t> </a:t>
                      </a:r>
                      <a:r>
                        <a:rPr lang="en-US" sz="1000" b="0" i="0" dirty="0" smtClean="0">
                          <a:solidFill>
                            <a:srgbClr val="36424A"/>
                          </a:solidFill>
                          <a:latin typeface="+mn-lt"/>
                        </a:rPr>
                        <a:t>Web, &amp; CLI</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180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Fortified Switch (UAL)</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LAN Edge</a:t>
                      </a:r>
                    </a:p>
                    <a:p>
                      <a:pPr algn="ctr"/>
                      <a:r>
                        <a:rPr lang="en-US" sz="1000" baseline="0" dirty="0" smtClean="0"/>
                        <a:t>Convergence</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98523" y="3505200"/>
            <a:ext cx="569690" cy="312735"/>
          </a:xfrm>
          <a:prstGeom prst="rect">
            <a:avLst/>
          </a:prstGeom>
          <a:effectLst/>
        </p:spPr>
      </p:pic>
      <p:pic>
        <p:nvPicPr>
          <p:cNvPr id="10" name="Picture 9"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1" name="Picture 10" descr="dark_port_sharemedia.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73462" y="3505200"/>
            <a:ext cx="569690" cy="312735"/>
          </a:xfrm>
          <a:prstGeom prst="rect">
            <a:avLst/>
          </a:prstGeom>
          <a:effectLst/>
        </p:spPr>
      </p:pic>
      <p:pic>
        <p:nvPicPr>
          <p:cNvPr id="1026"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613456" y="1336257"/>
            <a:ext cx="5058821" cy="2425462"/>
          </a:xfrm>
          <a:prstGeom prst="rect">
            <a:avLst/>
          </a:prstGeom>
          <a:noFill/>
          <a:ln w="9525">
            <a:noFill/>
            <a:miter lim="800000"/>
            <a:headEnd/>
            <a:tailEnd/>
          </a:ln>
        </p:spPr>
      </p:pic>
      <p:pic>
        <p:nvPicPr>
          <p:cNvPr id="9" name="Picture 47" descr="dark_OutputPort-POE_p.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8153400" y="3505200"/>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161858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SW-348B_Bk.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81000" y="2576095"/>
            <a:ext cx="5486400" cy="1058779"/>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FortiSwitch 348B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48x GE RJ45 </a:t>
            </a:r>
            <a:r>
              <a:rPr lang="en-US" sz="1200" dirty="0" smtClean="0"/>
              <a:t>Port</a:t>
            </a:r>
          </a:p>
          <a:p>
            <a:pPr marL="343047" indent="-343047" defTabSz="914417">
              <a:spcBef>
                <a:spcPct val="20000"/>
              </a:spcBef>
              <a:buFontTx/>
              <a:buChar char="•"/>
            </a:pPr>
            <a:r>
              <a:rPr lang="en-US" sz="1200" dirty="0"/>
              <a:t>2</a:t>
            </a:r>
            <a:r>
              <a:rPr lang="en-US" sz="1200" dirty="0" smtClean="0"/>
              <a:t>x pairs Shared GE ports</a:t>
            </a:r>
          </a:p>
        </p:txBody>
      </p:sp>
      <p:graphicFrame>
        <p:nvGraphicFramePr>
          <p:cNvPr id="8" name="Content Placeholder 4"/>
          <p:cNvGraphicFramePr>
            <a:graphicFrameLocks/>
          </p:cNvGraphicFramePr>
          <p:nvPr>
            <p:extLst>
              <p:ext uri="{D42A27DB-BD31-4B8C-83A1-F6EECF244321}">
                <p14:modId xmlns:p14="http://schemas.microsoft.com/office/powerpoint/2010/main" val="396906034"/>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96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FOS,</a:t>
                      </a:r>
                      <a:r>
                        <a:rPr lang="en-US" sz="1000" b="0" i="0" baseline="0" dirty="0" smtClean="0">
                          <a:solidFill>
                            <a:srgbClr val="36424A"/>
                          </a:solidFill>
                          <a:latin typeface="+mn-lt"/>
                        </a:rPr>
                        <a:t> </a:t>
                      </a:r>
                      <a:r>
                        <a:rPr lang="en-US" sz="1000" b="0" i="0" dirty="0" smtClean="0">
                          <a:solidFill>
                            <a:srgbClr val="36424A"/>
                          </a:solidFill>
                          <a:latin typeface="+mn-lt"/>
                        </a:rPr>
                        <a:t>Web, &amp; CLI</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Fortified Switch (UAL)</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LAN Edge</a:t>
                      </a:r>
                    </a:p>
                    <a:p>
                      <a:pPr algn="ctr"/>
                      <a:r>
                        <a:rPr lang="en-US" sz="1000" baseline="0" dirty="0" smtClean="0"/>
                        <a:t>Convergence</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1" name="Picture 10" descr="dark_port_sharemedia.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73462" y="3505200"/>
            <a:ext cx="569690" cy="312735"/>
          </a:xfrm>
          <a:prstGeom prst="rect">
            <a:avLst/>
          </a:prstGeom>
          <a:effectLst/>
        </p:spPr>
      </p:pic>
      <p:pic>
        <p:nvPicPr>
          <p:cNvPr id="2" name="Picture 1" descr="FSW-348B_Ft.jp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80668" y="1752600"/>
            <a:ext cx="5478431" cy="1057241"/>
          </a:xfrm>
          <a:prstGeom prst="rect">
            <a:avLst/>
          </a:prstGeom>
        </p:spPr>
      </p:pic>
    </p:spTree>
    <p:extLst>
      <p:ext uri="{BB962C8B-B14F-4D97-AF65-F5344CB8AC3E}">
        <p14:creationId xmlns:p14="http://schemas.microsoft.com/office/powerpoint/2010/main" val="88596758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448B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48x GE RJ45 </a:t>
            </a:r>
            <a:r>
              <a:rPr lang="en-US" sz="1200" dirty="0" smtClean="0"/>
              <a:t>Port</a:t>
            </a:r>
          </a:p>
          <a:p>
            <a:pPr marL="343047" indent="-343047" defTabSz="914417">
              <a:spcBef>
                <a:spcPct val="20000"/>
              </a:spcBef>
              <a:buFontTx/>
              <a:buChar char="•"/>
            </a:pPr>
            <a:r>
              <a:rPr lang="en-US" sz="1200" dirty="0"/>
              <a:t>2</a:t>
            </a:r>
            <a:r>
              <a:rPr lang="en-US" sz="1200" dirty="0" smtClean="0"/>
              <a:t>x SFP+ slots</a:t>
            </a:r>
          </a:p>
        </p:txBody>
      </p:sp>
      <p:graphicFrame>
        <p:nvGraphicFramePr>
          <p:cNvPr id="8" name="Content Placeholder 4"/>
          <p:cNvGraphicFramePr>
            <a:graphicFrameLocks/>
          </p:cNvGraphicFramePr>
          <p:nvPr>
            <p:extLst>
              <p:ext uri="{D42A27DB-BD31-4B8C-83A1-F6EECF244321}">
                <p14:modId xmlns:p14="http://schemas.microsoft.com/office/powerpoint/2010/main" val="581878626"/>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96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Fortified Switch (UAL)</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LAN Edge</a:t>
                      </a:r>
                    </a:p>
                    <a:p>
                      <a:pPr algn="ctr"/>
                      <a:r>
                        <a:rPr lang="en-US" sz="1000" baseline="0" dirty="0" smtClean="0"/>
                        <a:t>Convergence</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4" name="Picture 3"/>
          <p:cNvPicPr>
            <a:picLocks noChangeAspect="1"/>
          </p:cNvPicPr>
          <p:nvPr/>
        </p:nvPicPr>
        <p:blipFill>
          <a:blip r:embed="rId3"/>
          <a:stretch>
            <a:fillRect/>
          </a:stretch>
        </p:blipFill>
        <p:spPr>
          <a:xfrm>
            <a:off x="533400" y="1905000"/>
            <a:ext cx="5029200" cy="1335322"/>
          </a:xfrm>
          <a:prstGeom prst="rect">
            <a:avLst/>
          </a:prstGeom>
        </p:spPr>
      </p:pic>
    </p:spTree>
    <p:extLst>
      <p:ext uri="{BB962C8B-B14F-4D97-AF65-F5344CB8AC3E}">
        <p14:creationId xmlns:p14="http://schemas.microsoft.com/office/powerpoint/2010/main" val="17844511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1024D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24x GE</a:t>
            </a:r>
            <a:r>
              <a:rPr lang="en-US" sz="1200" dirty="0"/>
              <a:t>/10GE SFP/SFP+ slots</a:t>
            </a:r>
          </a:p>
          <a:p>
            <a:pPr marL="343047" indent="-343047" defTabSz="914417">
              <a:spcBef>
                <a:spcPct val="20000"/>
              </a:spcBef>
              <a:buFontTx/>
              <a:buChar char="•"/>
            </a:pPr>
            <a:r>
              <a:rPr lang="en-US" sz="1200" dirty="0" smtClean="0"/>
              <a:t>1x </a:t>
            </a:r>
            <a:r>
              <a:rPr lang="en-US" sz="1200" dirty="0" err="1" smtClean="0"/>
              <a:t>Mgmt</a:t>
            </a:r>
            <a:r>
              <a:rPr lang="en-US" sz="1200" dirty="0" smtClean="0"/>
              <a:t> port</a:t>
            </a:r>
          </a:p>
        </p:txBody>
      </p:sp>
      <p:graphicFrame>
        <p:nvGraphicFramePr>
          <p:cNvPr id="8" name="Content Placeholder 4"/>
          <p:cNvGraphicFramePr>
            <a:graphicFrameLocks/>
          </p:cNvGraphicFramePr>
          <p:nvPr>
            <p:extLst>
              <p:ext uri="{D42A27DB-BD31-4B8C-83A1-F6EECF244321}">
                <p14:modId xmlns:p14="http://schemas.microsoft.com/office/powerpoint/2010/main" val="2385554181"/>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320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128,000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24</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Fortified Switch (UAL)</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Data Center Switch</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2" name="Picture 1"/>
          <p:cNvPicPr>
            <a:picLocks noChangeAspect="1"/>
          </p:cNvPicPr>
          <p:nvPr/>
        </p:nvPicPr>
        <p:blipFill>
          <a:blip r:embed="rId3"/>
          <a:stretch>
            <a:fillRect/>
          </a:stretch>
        </p:blipFill>
        <p:spPr>
          <a:xfrm>
            <a:off x="381000" y="1752600"/>
            <a:ext cx="5181600" cy="1409700"/>
          </a:xfrm>
          <a:prstGeom prst="rect">
            <a:avLst/>
          </a:prstGeom>
        </p:spPr>
      </p:pic>
      <p:sp>
        <p:nvSpPr>
          <p:cNvPr id="3" name="Rectangle 2"/>
          <p:cNvSpPr/>
          <p:nvPr/>
        </p:nvSpPr>
        <p:spPr bwMode="auto">
          <a:xfrm>
            <a:off x="304800" y="2407920"/>
            <a:ext cx="106680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9"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42666" y="3495687"/>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964216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graphicFrame>
        <p:nvGraphicFramePr>
          <p:cNvPr id="7" name="Table 6"/>
          <p:cNvGraphicFramePr>
            <a:graphicFrameLocks noGrp="1"/>
          </p:cNvGraphicFramePr>
          <p:nvPr>
            <p:extLst>
              <p:ext uri="{D42A27DB-BD31-4B8C-83A1-F6EECF244321}">
                <p14:modId xmlns:p14="http://schemas.microsoft.com/office/powerpoint/2010/main" val="3863029939"/>
              </p:ext>
            </p:extLst>
          </p:nvPr>
        </p:nvGraphicFramePr>
        <p:xfrm>
          <a:off x="238173" y="1260000"/>
          <a:ext cx="8640002" cy="4897856"/>
        </p:xfrm>
        <a:graphic>
          <a:graphicData uri="http://schemas.openxmlformats.org/drawingml/2006/table">
            <a:tbl>
              <a:tblPr firstRow="1" bandRow="1">
                <a:effectLst/>
                <a:tableStyleId>{073A0DAA-6AF3-43AB-8588-CEC1D06C72B9}</a:tableStyleId>
              </a:tblPr>
              <a:tblGrid>
                <a:gridCol w="1234286"/>
                <a:gridCol w="1234286"/>
                <a:gridCol w="1234286"/>
                <a:gridCol w="1234286"/>
                <a:gridCol w="1234286"/>
                <a:gridCol w="1234286"/>
                <a:gridCol w="1234286"/>
              </a:tblGrid>
              <a:tr h="218116">
                <a:tc>
                  <a:txBody>
                    <a:bodyPr/>
                    <a:lstStyle/>
                    <a:p>
                      <a:endParaRPr lang="en-US" sz="1400" dirty="0"/>
                    </a:p>
                  </a:txBody>
                  <a:tcPr anchor="ctr">
                    <a:solidFill>
                      <a:srgbClr val="3C3C3C"/>
                    </a:solidFill>
                  </a:tcPr>
                </a:tc>
                <a:tc>
                  <a:txBody>
                    <a:bodyPr/>
                    <a:lstStyle/>
                    <a:p>
                      <a:pPr algn="ctr"/>
                      <a:r>
                        <a:rPr lang="en-US" sz="1300" dirty="0" smtClean="0"/>
                        <a:t>FG-30D</a:t>
                      </a:r>
                      <a:endParaRPr lang="en-US" sz="1300" dirty="0"/>
                    </a:p>
                  </a:txBody>
                  <a:tcPr anchor="ctr">
                    <a:solidFill>
                      <a:srgbClr val="3C3C3C"/>
                    </a:solidFill>
                  </a:tcPr>
                </a:tc>
                <a:tc>
                  <a:txBody>
                    <a:bodyPr/>
                    <a:lstStyle/>
                    <a:p>
                      <a:pPr algn="ctr"/>
                      <a:r>
                        <a:rPr lang="en-US" sz="1300" dirty="0" smtClean="0"/>
                        <a:t>FG-60D</a:t>
                      </a:r>
                      <a:endParaRPr lang="en-US" sz="1300" dirty="0"/>
                    </a:p>
                  </a:txBody>
                  <a:tcPr anchor="ctr">
                    <a:solidFill>
                      <a:srgbClr val="3C3C3C"/>
                    </a:solidFill>
                  </a:tcPr>
                </a:tc>
                <a:tc>
                  <a:txBody>
                    <a:bodyPr/>
                    <a:lstStyle/>
                    <a:p>
                      <a:pPr algn="ctr"/>
                      <a:r>
                        <a:rPr lang="en-US" sz="1300" dirty="0" smtClean="0"/>
                        <a:t>FG-70D</a:t>
                      </a:r>
                      <a:endParaRPr lang="en-US" sz="1300" dirty="0"/>
                    </a:p>
                  </a:txBody>
                  <a:tcPr anchor="ctr">
                    <a:solidFill>
                      <a:srgbClr val="3C3C3C"/>
                    </a:solidFill>
                  </a:tcPr>
                </a:tc>
                <a:tc>
                  <a:txBody>
                    <a:bodyPr/>
                    <a:lstStyle/>
                    <a:p>
                      <a:pPr algn="ctr"/>
                      <a:r>
                        <a:rPr lang="en-US" sz="1300" dirty="0" smtClean="0"/>
                        <a:t>FG80D</a:t>
                      </a:r>
                      <a:endParaRPr lang="en-US" sz="1300" dirty="0"/>
                    </a:p>
                  </a:txBody>
                  <a:tcPr anchor="ctr">
                    <a:solidFill>
                      <a:srgbClr val="3C3C3C"/>
                    </a:solidFill>
                  </a:tcPr>
                </a:tc>
                <a:tc>
                  <a:txBody>
                    <a:bodyPr/>
                    <a:lstStyle/>
                    <a:p>
                      <a:pPr algn="ctr"/>
                      <a:r>
                        <a:rPr lang="en-US" sz="1300" dirty="0" smtClean="0"/>
                        <a:t>FG-90D</a:t>
                      </a:r>
                      <a:endParaRPr lang="en-US" sz="1300" dirty="0"/>
                    </a:p>
                  </a:txBody>
                  <a:tcPr anchor="ctr">
                    <a:solidFill>
                      <a:srgbClr val="3C3C3C"/>
                    </a:solidFill>
                  </a:tcPr>
                </a:tc>
                <a:tc>
                  <a:txBody>
                    <a:bodyPr/>
                    <a:lstStyle/>
                    <a:p>
                      <a:pPr algn="ctr"/>
                      <a:r>
                        <a:rPr lang="en-US" sz="1300" dirty="0" smtClean="0"/>
                        <a:t>FG-92D</a:t>
                      </a:r>
                      <a:endParaRPr lang="en-US" sz="1300" dirty="0"/>
                    </a:p>
                  </a:txBody>
                  <a:tcPr anchor="ctr">
                    <a:solidFill>
                      <a:srgbClr val="3C3C3C"/>
                    </a:solidFill>
                  </a:tcPr>
                </a:tc>
              </a:tr>
              <a:tr h="65359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(1518/512/64 byte</a:t>
                      </a:r>
                      <a:r>
                        <a:rPr lang="en-US" sz="1100" b="1" baseline="0" dirty="0" smtClean="0">
                          <a:solidFill>
                            <a:schemeClr val="bg1"/>
                          </a:solidFill>
                        </a:rPr>
                        <a:t> </a:t>
                      </a:r>
                      <a:r>
                        <a:rPr lang="en-US" sz="1100" b="1" dirty="0" smtClean="0">
                          <a:solidFill>
                            <a:schemeClr val="bg1"/>
                          </a:solidFill>
                        </a:rPr>
                        <a:t>UDP)</a:t>
                      </a:r>
                    </a:p>
                  </a:txBody>
                  <a:tcPr anchor="ctr">
                    <a:solidFill>
                      <a:schemeClr val="accent4"/>
                    </a:solidFill>
                  </a:tcPr>
                </a:tc>
                <a:tc>
                  <a:txBody>
                    <a:bodyPr/>
                    <a:lstStyle/>
                    <a:p>
                      <a:pPr algn="ctr"/>
                      <a:r>
                        <a:rPr lang="en-US" sz="1100" dirty="0" smtClean="0"/>
                        <a:t>800 / 800 / 800 </a:t>
                      </a:r>
                    </a:p>
                    <a:p>
                      <a:pPr algn="ctr"/>
                      <a:r>
                        <a:rPr lang="en-US" sz="1100" dirty="0" smtClean="0"/>
                        <a:t>Mbps</a:t>
                      </a:r>
                      <a:endParaRPr lang="en-US" sz="1100" b="0" i="0" dirty="0">
                        <a:solidFill>
                          <a:schemeClr val="tx1"/>
                        </a:solidFill>
                        <a:latin typeface="+mn-lt"/>
                      </a:endParaRPr>
                    </a:p>
                  </a:txBody>
                  <a:tcPr anchor="ctr"/>
                </a:tc>
                <a:tc>
                  <a:txBody>
                    <a:bodyPr/>
                    <a:lstStyle/>
                    <a:p>
                      <a:pPr algn="ctr"/>
                      <a:r>
                        <a:rPr lang="en-US" sz="1100" b="0" i="0" dirty="0" smtClean="0">
                          <a:latin typeface="+mn-lt"/>
                        </a:rPr>
                        <a:t>1.5 /1.5 /1.5</a:t>
                      </a:r>
                    </a:p>
                    <a:p>
                      <a:pPr algn="ctr"/>
                      <a:r>
                        <a:rPr lang="en-US" sz="1100" b="0" i="0" dirty="0" smtClean="0">
                          <a:latin typeface="+mn-lt"/>
                        </a:rPr>
                        <a:t>Gbps</a:t>
                      </a:r>
                      <a:endParaRPr lang="en-US" sz="1100" b="0" i="0" dirty="0">
                        <a:latin typeface="+mn-lt"/>
                      </a:endParaRP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3.5 /3.5 /3.5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Gbps</a:t>
                      </a:r>
                    </a:p>
                  </a:txBody>
                  <a:tcPr anchor="ctr" horzOverflow="overflow"/>
                </a:tc>
                <a:tc>
                  <a:txBody>
                    <a:bodyPr/>
                    <a:lstStyle/>
                    <a:p>
                      <a:pPr algn="ctr"/>
                      <a:r>
                        <a:rPr lang="en-US" sz="1100" b="0" i="0" dirty="0" smtClean="0">
                          <a:latin typeface="+mn-lt"/>
                        </a:rPr>
                        <a:t>1.3 / 0.95 / 0.17 Gbps</a:t>
                      </a:r>
                      <a:endParaRPr lang="en-US" sz="1100" b="0" i="0" dirty="0">
                        <a:latin typeface="+mn-lt"/>
                      </a:endParaRP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3.5 /3.5 /3.5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Gbps</a:t>
                      </a: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2 / 1 / 0.2</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Gbps</a:t>
                      </a:r>
                    </a:p>
                  </a:txBody>
                  <a:tcPr anchor="ctr" horzOverflow="overflow"/>
                </a:tc>
              </a:tr>
              <a:tr h="469248">
                <a:tc>
                  <a:txBody>
                    <a:bodyPr/>
                    <a:lstStyle/>
                    <a:p>
                      <a:r>
                        <a:rPr lang="en-US" sz="1100" b="1" dirty="0" smtClean="0">
                          <a:solidFill>
                            <a:schemeClr val="bg1"/>
                          </a:solidFill>
                        </a:rPr>
                        <a:t>Concurrent Sessions</a:t>
                      </a:r>
                      <a:endParaRPr lang="en-US" sz="1100" b="1" dirty="0">
                        <a:solidFill>
                          <a:schemeClr val="bg1"/>
                        </a:solidFill>
                      </a:endParaRPr>
                    </a:p>
                  </a:txBody>
                  <a:tcPr anchor="ctr">
                    <a:solidFill>
                      <a:schemeClr val="accent4"/>
                    </a:solidFill>
                  </a:tcPr>
                </a:tc>
                <a:tc>
                  <a:txBody>
                    <a:bodyPr/>
                    <a:lstStyle/>
                    <a:p>
                      <a:pPr algn="ctr"/>
                      <a:r>
                        <a:rPr lang="en-US" sz="1100" dirty="0" smtClean="0"/>
                        <a:t>200,000</a:t>
                      </a:r>
                      <a:endParaRPr lang="en-US" sz="11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500,000</a:t>
                      </a:r>
                      <a:endParaRPr lang="en-US" sz="1100" b="0" i="0" dirty="0" smtClean="0">
                        <a:latin typeface="+mn-lt"/>
                      </a:endParaRPr>
                    </a:p>
                  </a:txBody>
                  <a:tcPr anchor="ctr"/>
                </a:tc>
                <a:tc>
                  <a:txBody>
                    <a:bodyPr/>
                    <a:lstStyle/>
                    <a:p>
                      <a:pPr algn="ctr"/>
                      <a:r>
                        <a:rPr lang="en-US" sz="1100" dirty="0" smtClean="0"/>
                        <a:t>2 Mil</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latin typeface="+mn-lt"/>
                        </a:rPr>
                        <a:t>1.5 Mil</a:t>
                      </a:r>
                    </a:p>
                  </a:txBody>
                  <a:tcPr anchor="ctr"/>
                </a:tc>
                <a:tc>
                  <a:txBody>
                    <a:bodyPr/>
                    <a:lstStyle/>
                    <a:p>
                      <a:pPr algn="ctr"/>
                      <a:r>
                        <a:rPr lang="en-US" sz="1100" dirty="0" smtClean="0"/>
                        <a:t>2 Mil</a:t>
                      </a:r>
                      <a:endParaRPr lang="en-US" sz="1100" dirty="0"/>
                    </a:p>
                  </a:txBody>
                  <a:tcPr anchor="ctr" horzOverflow="overflow"/>
                </a:tc>
                <a:tc>
                  <a:txBody>
                    <a:bodyPr/>
                    <a:lstStyle/>
                    <a:p>
                      <a:pPr algn="ctr"/>
                      <a:r>
                        <a:rPr lang="en-US" sz="1100" dirty="0" smtClean="0"/>
                        <a:t>1.5 Mil</a:t>
                      </a:r>
                      <a:endParaRPr lang="en-US" sz="1100" dirty="0"/>
                    </a:p>
                  </a:txBody>
                  <a:tcPr anchor="ctr" horzOverflow="overflow"/>
                </a:tc>
              </a:tr>
              <a:tr h="336346">
                <a:tc>
                  <a:txBody>
                    <a:bodyPr/>
                    <a:lstStyle/>
                    <a:p>
                      <a:r>
                        <a:rPr lang="en-US" sz="1100" b="1" dirty="0" smtClean="0">
                          <a:solidFill>
                            <a:schemeClr val="bg1"/>
                          </a:solidFill>
                        </a:rPr>
                        <a:t>New Sessions/Sec</a:t>
                      </a:r>
                      <a:endParaRPr lang="en-US" sz="1100" b="1" dirty="0">
                        <a:solidFill>
                          <a:schemeClr val="bg1"/>
                        </a:solidFill>
                      </a:endParaRPr>
                    </a:p>
                  </a:txBody>
                  <a:tcPr anchor="ctr">
                    <a:solidFill>
                      <a:schemeClr val="accent4"/>
                    </a:solidFill>
                  </a:tcPr>
                </a:tc>
                <a:tc>
                  <a:txBody>
                    <a:bodyPr/>
                    <a:lstStyle/>
                    <a:p>
                      <a:pPr algn="ctr"/>
                      <a:r>
                        <a:rPr lang="en-US" sz="1100" b="0" i="0" dirty="0" smtClean="0">
                          <a:latin typeface="+mn-lt"/>
                        </a:rPr>
                        <a:t>3,500</a:t>
                      </a:r>
                      <a:endParaRPr lang="en-US" sz="11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latin typeface="+mn-lt"/>
                        </a:rPr>
                        <a:t>4,000</a:t>
                      </a:r>
                    </a:p>
                  </a:txBody>
                  <a:tcPr anchor="ctr"/>
                </a:tc>
                <a:tc>
                  <a:txBody>
                    <a:bodyPr/>
                    <a:lstStyle/>
                    <a:p>
                      <a:pPr algn="ctr"/>
                      <a:r>
                        <a:rPr lang="en-US" sz="1100" dirty="0" smtClean="0"/>
                        <a:t>4,000</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latin typeface="+mn-lt"/>
                        </a:rPr>
                        <a:t>22, 000</a:t>
                      </a:r>
                    </a:p>
                  </a:txBody>
                  <a:tcPr anchor="ctr"/>
                </a:tc>
                <a:tc>
                  <a:txBody>
                    <a:bodyPr/>
                    <a:lstStyle/>
                    <a:p>
                      <a:pPr algn="ctr"/>
                      <a:r>
                        <a:rPr lang="en-US" sz="1100" dirty="0" smtClean="0"/>
                        <a:t>4,000</a:t>
                      </a:r>
                      <a:endParaRPr lang="en-US" sz="1100" dirty="0"/>
                    </a:p>
                  </a:txBody>
                  <a:tcPr anchor="ctr" horzOverflow="overflow"/>
                </a:tc>
                <a:tc>
                  <a:txBody>
                    <a:bodyPr/>
                    <a:lstStyle/>
                    <a:p>
                      <a:pPr algn="ctr"/>
                      <a:r>
                        <a:rPr lang="en-US" sz="1100" dirty="0" smtClean="0"/>
                        <a:t>22,000</a:t>
                      </a:r>
                      <a:endParaRPr lang="en-US" sz="1100" dirty="0"/>
                    </a:p>
                  </a:txBody>
                  <a:tcPr anchor="ctr" horzOverflow="overflow"/>
                </a:tc>
              </a:tr>
              <a:tr h="336346">
                <a:tc>
                  <a:txBody>
                    <a:bodyPr/>
                    <a:lstStyle/>
                    <a:p>
                      <a:r>
                        <a:rPr lang="en-US" sz="1100" b="1" dirty="0" smtClean="0">
                          <a:solidFill>
                            <a:schemeClr val="bg1"/>
                          </a:solidFill>
                        </a:rPr>
                        <a:t>IPSec VPN</a:t>
                      </a:r>
                      <a:endParaRPr lang="en-US" sz="1100" b="1" dirty="0">
                        <a:solidFill>
                          <a:schemeClr val="bg1"/>
                        </a:solidFill>
                      </a:endParaRPr>
                    </a:p>
                  </a:txBody>
                  <a:tcPr anchor="ctr">
                    <a:solidFill>
                      <a:schemeClr val="accent4"/>
                    </a:solidFill>
                  </a:tcPr>
                </a:tc>
                <a:tc>
                  <a:txBody>
                    <a:bodyPr/>
                    <a:lstStyle/>
                    <a:p>
                      <a:pPr algn="ctr"/>
                      <a:r>
                        <a:rPr lang="en-US" sz="1100" dirty="0" smtClean="0"/>
                        <a:t>350 Mbps</a:t>
                      </a:r>
                      <a:endParaRPr lang="en-US" sz="1100" b="0" i="0" dirty="0">
                        <a:latin typeface="+mn-lt"/>
                      </a:endParaRPr>
                    </a:p>
                  </a:txBody>
                  <a:tcPr anchor="ctr"/>
                </a:tc>
                <a:tc>
                  <a:txBody>
                    <a:bodyPr/>
                    <a:lstStyle/>
                    <a:p>
                      <a:pPr algn="ctr"/>
                      <a:r>
                        <a:rPr lang="en-US" sz="1100" b="0" i="0" dirty="0" smtClean="0">
                          <a:latin typeface="+mn-lt"/>
                        </a:rPr>
                        <a:t>1 Gbps</a:t>
                      </a:r>
                      <a:endParaRPr lang="en-US" sz="1100" b="0" i="0" dirty="0">
                        <a:latin typeface="+mn-lt"/>
                      </a:endParaRPr>
                    </a:p>
                  </a:txBody>
                  <a:tcPr anchor="ctr"/>
                </a:tc>
                <a:tc>
                  <a:txBody>
                    <a:bodyPr/>
                    <a:lstStyle/>
                    <a:p>
                      <a:pPr algn="ctr"/>
                      <a:r>
                        <a:rPr lang="en-US" sz="1100" dirty="0" smtClean="0"/>
                        <a:t>1 Gbps</a:t>
                      </a:r>
                      <a:endParaRPr lang="en-US" sz="1100" dirty="0"/>
                    </a:p>
                  </a:txBody>
                  <a:tcPr anchor="ctr" horzOverflow="overflow"/>
                </a:tc>
                <a:tc>
                  <a:txBody>
                    <a:bodyPr/>
                    <a:lstStyle/>
                    <a:p>
                      <a:pPr algn="ctr"/>
                      <a:r>
                        <a:rPr lang="en-US" sz="1100" b="0" i="0" dirty="0" smtClean="0">
                          <a:latin typeface="+mn-lt"/>
                        </a:rPr>
                        <a:t>200</a:t>
                      </a:r>
                      <a:r>
                        <a:rPr lang="en-US" sz="1100" b="0" i="0" baseline="0" dirty="0" smtClean="0">
                          <a:latin typeface="+mn-lt"/>
                        </a:rPr>
                        <a:t> Mbps</a:t>
                      </a:r>
                      <a:endParaRPr lang="en-US" sz="1100" b="0" i="0" dirty="0">
                        <a:latin typeface="+mn-lt"/>
                      </a:endParaRPr>
                    </a:p>
                  </a:txBody>
                  <a:tcPr anchor="ctr"/>
                </a:tc>
                <a:tc>
                  <a:txBody>
                    <a:bodyPr/>
                    <a:lstStyle/>
                    <a:p>
                      <a:pPr algn="ctr"/>
                      <a:r>
                        <a:rPr lang="en-US" sz="1100" dirty="0" smtClean="0"/>
                        <a:t>1 Gbps</a:t>
                      </a:r>
                      <a:endParaRPr lang="en-US" sz="1100" dirty="0"/>
                    </a:p>
                  </a:txBody>
                  <a:tcPr anchor="ctr" horzOverflow="overflow"/>
                </a:tc>
                <a:tc>
                  <a:txBody>
                    <a:bodyPr/>
                    <a:lstStyle/>
                    <a:p>
                      <a:pPr algn="ctr"/>
                      <a:r>
                        <a:rPr lang="en-US" sz="1100" dirty="0" smtClean="0"/>
                        <a:t>130 Mbps</a:t>
                      </a:r>
                      <a:endParaRPr lang="en-US" sz="1100" dirty="0"/>
                    </a:p>
                  </a:txBody>
                  <a:tcPr anchor="ctr" horzOverflow="overflow"/>
                </a:tc>
              </a:tr>
              <a:tr h="284901">
                <a:tc>
                  <a:txBody>
                    <a:bodyPr/>
                    <a:lstStyle/>
                    <a:p>
                      <a:r>
                        <a:rPr lang="en-US" sz="1100" b="1" dirty="0" smtClean="0">
                          <a:solidFill>
                            <a:schemeClr val="bg1"/>
                          </a:solidFill>
                        </a:rPr>
                        <a:t>IPS (HTTP)</a:t>
                      </a:r>
                      <a:endParaRPr lang="en-US" sz="1100" b="1" dirty="0">
                        <a:solidFill>
                          <a:schemeClr val="bg1"/>
                        </a:solidFill>
                      </a:endParaRPr>
                    </a:p>
                  </a:txBody>
                  <a:tcPr anchor="ctr">
                    <a:solidFill>
                      <a:schemeClr val="accent4"/>
                    </a:solidFill>
                  </a:tcPr>
                </a:tc>
                <a:tc>
                  <a:txBody>
                    <a:bodyPr/>
                    <a:lstStyle/>
                    <a:p>
                      <a:pPr algn="ctr"/>
                      <a:r>
                        <a:rPr lang="en-US" sz="1100" dirty="0" smtClean="0"/>
                        <a:t>150 Mbps</a:t>
                      </a:r>
                      <a:endParaRPr lang="en-US" sz="1100" b="0" i="0" dirty="0">
                        <a:latin typeface="+mn-lt"/>
                      </a:endParaRPr>
                    </a:p>
                  </a:txBody>
                  <a:tcPr anchor="ctr"/>
                </a:tc>
                <a:tc>
                  <a:txBody>
                    <a:bodyPr/>
                    <a:lstStyle/>
                    <a:p>
                      <a:pPr algn="ctr"/>
                      <a:r>
                        <a:rPr lang="en-US" sz="1100" b="0" i="0" dirty="0" smtClean="0">
                          <a:latin typeface="+mn-lt"/>
                        </a:rPr>
                        <a:t>200 Mbps</a:t>
                      </a:r>
                      <a:endParaRPr lang="en-US" sz="1100" b="0" i="0" dirty="0">
                        <a:latin typeface="+mn-lt"/>
                      </a:endParaRPr>
                    </a:p>
                  </a:txBody>
                  <a:tcPr anchor="ctr"/>
                </a:tc>
                <a:tc>
                  <a:txBody>
                    <a:bodyPr/>
                    <a:lstStyle/>
                    <a:p>
                      <a:pPr algn="ctr"/>
                      <a:r>
                        <a:rPr lang="en-US" sz="1100" dirty="0" smtClean="0"/>
                        <a:t>275 Mbps</a:t>
                      </a:r>
                      <a:endParaRPr lang="en-US" sz="1100" dirty="0"/>
                    </a:p>
                  </a:txBody>
                  <a:tcPr anchor="ctr" horzOverflow="overflow"/>
                </a:tc>
                <a:tc>
                  <a:txBody>
                    <a:bodyPr/>
                    <a:lstStyle/>
                    <a:p>
                      <a:pPr algn="ctr"/>
                      <a:r>
                        <a:rPr lang="en-US" sz="1100" b="0" i="0" dirty="0" smtClean="0">
                          <a:latin typeface="+mn-lt"/>
                        </a:rPr>
                        <a:t>800 Mbps</a:t>
                      </a:r>
                      <a:endParaRPr lang="en-US" sz="1100" b="0" i="0" dirty="0">
                        <a:latin typeface="+mn-lt"/>
                      </a:endParaRPr>
                    </a:p>
                  </a:txBody>
                  <a:tcPr anchor="ctr"/>
                </a:tc>
                <a:tc>
                  <a:txBody>
                    <a:bodyPr/>
                    <a:lstStyle/>
                    <a:p>
                      <a:pPr algn="ctr"/>
                      <a:r>
                        <a:rPr lang="en-US" sz="1100" dirty="0" smtClean="0"/>
                        <a:t>275 Mbps</a:t>
                      </a:r>
                      <a:endParaRPr lang="en-US" sz="1100" dirty="0"/>
                    </a:p>
                  </a:txBody>
                  <a:tcPr anchor="ctr" horzOverflow="overflow"/>
                </a:tc>
                <a:tc>
                  <a:txBody>
                    <a:bodyPr/>
                    <a:lstStyle/>
                    <a:p>
                      <a:pPr algn="ctr"/>
                      <a:r>
                        <a:rPr lang="en-US" sz="1100" dirty="0" smtClean="0"/>
                        <a:t>950 Mbps</a:t>
                      </a:r>
                      <a:endParaRPr lang="en-US" sz="1100" dirty="0"/>
                    </a:p>
                  </a:txBody>
                  <a:tcPr anchor="ctr" horzOverflow="overflow"/>
                </a:tc>
              </a:tr>
              <a:tr h="469248">
                <a:tc>
                  <a:txBody>
                    <a:bodyPr/>
                    <a:lstStyle/>
                    <a:p>
                      <a:r>
                        <a:rPr lang="en-US" sz="1100" b="1" dirty="0" smtClean="0">
                          <a:solidFill>
                            <a:schemeClr val="bg1"/>
                          </a:solidFill>
                        </a:rPr>
                        <a:t>Antivirus (Proxy/Flow)</a:t>
                      </a:r>
                      <a:endParaRPr lang="en-US" sz="1100" b="1" dirty="0">
                        <a:solidFill>
                          <a:schemeClr val="bg1"/>
                        </a:solidFill>
                      </a:endParaRPr>
                    </a:p>
                  </a:txBody>
                  <a:tcPr anchor="ctr">
                    <a:solidFill>
                      <a:schemeClr val="accent4"/>
                    </a:solidFill>
                  </a:tcPr>
                </a:tc>
                <a:tc>
                  <a:txBody>
                    <a:bodyPr/>
                    <a:lstStyle/>
                    <a:p>
                      <a:pPr algn="ctr"/>
                      <a:r>
                        <a:rPr lang="en-US" sz="1100" dirty="0" smtClean="0"/>
                        <a:t>30 / 40 Mbps</a:t>
                      </a:r>
                      <a:endParaRPr lang="en-US" sz="1100" b="0" i="0" dirty="0">
                        <a:latin typeface="+mn-lt"/>
                      </a:endParaRPr>
                    </a:p>
                  </a:txBody>
                  <a:tcPr anchor="ctr"/>
                </a:tc>
                <a:tc>
                  <a:txBody>
                    <a:bodyPr/>
                    <a:lstStyle/>
                    <a:p>
                      <a:pPr algn="ctr"/>
                      <a:r>
                        <a:rPr lang="en-US" sz="1100" b="0" i="0" dirty="0" smtClean="0">
                          <a:latin typeface="+mn-lt"/>
                        </a:rPr>
                        <a:t>35 / 50</a:t>
                      </a:r>
                      <a:r>
                        <a:rPr lang="en-US" sz="1100" b="0" i="0" baseline="0" dirty="0" smtClean="0">
                          <a:latin typeface="+mn-lt"/>
                        </a:rPr>
                        <a:t> Mbps</a:t>
                      </a:r>
                      <a:endParaRPr lang="en-US" sz="1100" b="0" i="0" dirty="0">
                        <a:latin typeface="+mn-lt"/>
                      </a:endParaRPr>
                    </a:p>
                  </a:txBody>
                  <a:tcPr anchor="ctr"/>
                </a:tc>
                <a:tc>
                  <a:txBody>
                    <a:bodyPr/>
                    <a:lstStyle/>
                    <a:p>
                      <a:pPr algn="ctr"/>
                      <a:r>
                        <a:rPr lang="en-US" sz="1100" dirty="0" smtClean="0"/>
                        <a:t>35 / 65 Mbps</a:t>
                      </a:r>
                      <a:endParaRPr lang="en-US" sz="1100" dirty="0"/>
                    </a:p>
                  </a:txBody>
                  <a:tcPr anchor="ctr" horzOverflow="overflow"/>
                </a:tc>
                <a:tc>
                  <a:txBody>
                    <a:bodyPr/>
                    <a:lstStyle/>
                    <a:p>
                      <a:pPr algn="ctr"/>
                      <a:r>
                        <a:rPr lang="en-US" sz="1100" b="0" i="0" dirty="0" smtClean="0">
                          <a:latin typeface="+mn-lt"/>
                        </a:rPr>
                        <a:t>250 / 500 Mbps</a:t>
                      </a:r>
                      <a:endParaRPr lang="en-US" sz="1100" b="0" i="0" dirty="0">
                        <a:latin typeface="+mn-lt"/>
                      </a:endParaRPr>
                    </a:p>
                  </a:txBody>
                  <a:tcPr anchor="ctr"/>
                </a:tc>
                <a:tc>
                  <a:txBody>
                    <a:bodyPr/>
                    <a:lstStyle/>
                    <a:p>
                      <a:pPr algn="ctr"/>
                      <a:r>
                        <a:rPr lang="en-US" sz="1100" dirty="0" smtClean="0"/>
                        <a:t>35 / 65 Mbps</a:t>
                      </a:r>
                      <a:endParaRPr lang="en-US" sz="1100" dirty="0"/>
                    </a:p>
                  </a:txBody>
                  <a:tcPr anchor="ctr" horzOverflow="overflow"/>
                </a:tc>
                <a:tc>
                  <a:txBody>
                    <a:bodyPr/>
                    <a:lstStyle/>
                    <a:p>
                      <a:pPr algn="ctr"/>
                      <a:r>
                        <a:rPr lang="en-US" sz="1100" dirty="0" smtClean="0"/>
                        <a:t>300 / 700 Mbps</a:t>
                      </a:r>
                      <a:endParaRPr lang="en-US" sz="1100" dirty="0"/>
                    </a:p>
                  </a:txBody>
                  <a:tcPr anchor="ctr" horzOverflow="overflow"/>
                </a:tc>
              </a:tr>
              <a:tr h="469248">
                <a:tc>
                  <a:txBody>
                    <a:bodyPr/>
                    <a:lstStyle/>
                    <a:p>
                      <a:r>
                        <a:rPr lang="en-US" sz="1100" b="1" dirty="0" smtClean="0">
                          <a:solidFill>
                            <a:schemeClr val="bg1"/>
                          </a:solidFill>
                        </a:rPr>
                        <a:t>Interfaces</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(LAN, WAN &amp; DMZ)</a:t>
                      </a:r>
                    </a:p>
                  </a:txBody>
                  <a:tcPr anchor="ctr">
                    <a:solidFill>
                      <a:schemeClr val="accent4"/>
                    </a:solidFill>
                  </a:tcPr>
                </a:tc>
                <a:tc>
                  <a:txBody>
                    <a:bodyPr/>
                    <a:lstStyle/>
                    <a:p>
                      <a:pPr algn="ctr"/>
                      <a:r>
                        <a:rPr lang="en-US" sz="1100" i="0" dirty="0" smtClean="0">
                          <a:solidFill>
                            <a:srgbClr val="36424A"/>
                          </a:solidFill>
                        </a:rPr>
                        <a:t>5</a:t>
                      </a:r>
                      <a:r>
                        <a:rPr lang="en-US" sz="1100" i="0" baseline="0" dirty="0" smtClean="0">
                          <a:solidFill>
                            <a:srgbClr val="36424A"/>
                          </a:solidFill>
                        </a:rPr>
                        <a:t> x GE RJ45</a:t>
                      </a:r>
                      <a:endParaRPr lang="en-US" sz="1100" i="0" dirty="0">
                        <a:solidFill>
                          <a:srgbClr val="36424A"/>
                        </a:solidFill>
                      </a:endParaRPr>
                    </a:p>
                  </a:txBody>
                  <a:tcPr anchor="ctr"/>
                </a:tc>
                <a:tc>
                  <a:txBody>
                    <a:bodyPr/>
                    <a:lstStyle/>
                    <a:p>
                      <a:pPr algn="ctr"/>
                      <a:r>
                        <a:rPr lang="en-US" sz="1100" dirty="0" smtClean="0">
                          <a:solidFill>
                            <a:srgbClr val="36424A"/>
                          </a:solidFill>
                        </a:rPr>
                        <a:t>10 x GE RJ45</a:t>
                      </a:r>
                      <a:endParaRPr lang="en-US" sz="1100" dirty="0">
                        <a:solidFill>
                          <a:srgbClr val="36424A"/>
                        </a:solidFill>
                      </a:endParaRPr>
                    </a:p>
                  </a:txBody>
                  <a:tcPr anchor="ctr"/>
                </a:tc>
                <a:tc>
                  <a:txBody>
                    <a:bodyPr/>
                    <a:lstStyle/>
                    <a:p>
                      <a:pPr algn="ctr"/>
                      <a:r>
                        <a:rPr lang="en-US" sz="1100" dirty="0" smtClean="0"/>
                        <a:t>16 x GE RJ45</a:t>
                      </a:r>
                      <a:endParaRPr lang="en-US" sz="1100" dirty="0"/>
                    </a:p>
                  </a:txBody>
                  <a:tcPr anchor="ctr"/>
                </a:tc>
                <a:tc>
                  <a:txBody>
                    <a:bodyPr/>
                    <a:lstStyle/>
                    <a:p>
                      <a:pPr algn="ctr"/>
                      <a:r>
                        <a:rPr lang="en-US" sz="1100" dirty="0" smtClean="0">
                          <a:solidFill>
                            <a:srgbClr val="36424A"/>
                          </a:solidFill>
                        </a:rPr>
                        <a:t>4x</a:t>
                      </a:r>
                      <a:r>
                        <a:rPr lang="en-US" sz="1100" baseline="0" dirty="0" smtClean="0">
                          <a:solidFill>
                            <a:srgbClr val="36424A"/>
                          </a:solidFill>
                        </a:rPr>
                        <a:t> GE RJ45</a:t>
                      </a:r>
                      <a:endParaRPr lang="en-US" sz="1100" dirty="0">
                        <a:solidFill>
                          <a:srgbClr val="36424A"/>
                        </a:solidFill>
                      </a:endParaRPr>
                    </a:p>
                  </a:txBody>
                  <a:tcPr anchor="ctr"/>
                </a:tc>
                <a:tc>
                  <a:txBody>
                    <a:bodyPr/>
                    <a:lstStyle/>
                    <a:p>
                      <a:pPr algn="ctr"/>
                      <a:r>
                        <a:rPr lang="en-US" sz="1100" dirty="0" smtClean="0"/>
                        <a:t>16 x GE RJ45</a:t>
                      </a:r>
                      <a:endParaRPr lang="en-US" sz="1100" dirty="0"/>
                    </a:p>
                  </a:txBody>
                  <a:tcPr anchor="ctr"/>
                </a:tc>
                <a:tc>
                  <a:txBody>
                    <a:bodyPr/>
                    <a:lstStyle/>
                    <a:p>
                      <a:pPr algn="ctr"/>
                      <a:r>
                        <a:rPr lang="en-US" sz="1100" dirty="0" smtClean="0"/>
                        <a:t>16 x GE RJ45</a:t>
                      </a:r>
                      <a:endParaRPr lang="en-US" sz="1100" dirty="0"/>
                    </a:p>
                  </a:txBody>
                  <a:tcPr anchor="ctr"/>
                </a:tc>
              </a:tr>
              <a:tr h="336346">
                <a:tc>
                  <a:txBody>
                    <a:bodyPr/>
                    <a:lstStyle/>
                    <a:p>
                      <a:r>
                        <a:rPr lang="en-US" sz="1100" b="1" dirty="0" smtClean="0">
                          <a:solidFill>
                            <a:schemeClr val="bg1"/>
                          </a:solidFill>
                        </a:rPr>
                        <a:t>Storage</a:t>
                      </a:r>
                      <a:endParaRPr lang="en-US" sz="1100" b="1" dirty="0">
                        <a:solidFill>
                          <a:schemeClr val="bg1"/>
                        </a:solidFill>
                      </a:endParaRPr>
                    </a:p>
                  </a:txBody>
                  <a:tcPr anchor="ctr">
                    <a:solidFill>
                      <a:schemeClr val="accent4"/>
                    </a:solidFill>
                  </a:tcPr>
                </a:tc>
                <a:tc>
                  <a:txBody>
                    <a:bodyPr/>
                    <a:lstStyle/>
                    <a:p>
                      <a:pPr algn="ctr"/>
                      <a:r>
                        <a:rPr lang="en-US" sz="1100" dirty="0" smtClean="0"/>
                        <a:t>-</a:t>
                      </a:r>
                      <a:endParaRPr lang="en-US" sz="1100" i="0" dirty="0"/>
                    </a:p>
                  </a:txBody>
                  <a:tcPr anchor="ctr"/>
                </a:tc>
                <a:tc>
                  <a:txBody>
                    <a:bodyPr/>
                    <a:lstStyle/>
                    <a:p>
                      <a:pPr algn="ctr"/>
                      <a:r>
                        <a:rPr lang="en-US" sz="1100" dirty="0" smtClean="0">
                          <a:solidFill>
                            <a:schemeClr val="tx1"/>
                          </a:solidFill>
                        </a:rPr>
                        <a:t>-</a:t>
                      </a:r>
                      <a:endParaRPr lang="en-US" sz="1100" dirty="0">
                        <a:solidFill>
                          <a:schemeClr val="tx1"/>
                        </a:solidFill>
                      </a:endParaRPr>
                    </a:p>
                  </a:txBody>
                  <a:tcPr anchor="ctr"/>
                </a:tc>
                <a:tc>
                  <a:txBody>
                    <a:bodyPr/>
                    <a:lstStyle/>
                    <a:p>
                      <a:pPr algn="ctr"/>
                      <a:r>
                        <a:rPr lang="en-US" sz="1100" dirty="0" smtClean="0">
                          <a:solidFill>
                            <a:schemeClr val="tx1"/>
                          </a:solidFill>
                        </a:rPr>
                        <a:t>-</a:t>
                      </a:r>
                      <a:endParaRPr lang="en-US" sz="1100" dirty="0">
                        <a:solidFill>
                          <a:schemeClr val="tx1"/>
                        </a:solidFill>
                      </a:endParaRPr>
                    </a:p>
                  </a:txBody>
                  <a:tcPr anchor="ctr"/>
                </a:tc>
                <a:tc>
                  <a:txBody>
                    <a:bodyPr/>
                    <a:lstStyle/>
                    <a:p>
                      <a:pPr algn="ctr"/>
                      <a:r>
                        <a:rPr lang="en-US" sz="1100" dirty="0" smtClean="0">
                          <a:solidFill>
                            <a:schemeClr val="tx1"/>
                          </a:solidFill>
                        </a:rPr>
                        <a:t>16</a:t>
                      </a:r>
                      <a:r>
                        <a:rPr lang="en-US" sz="1100" baseline="0" dirty="0" smtClean="0">
                          <a:solidFill>
                            <a:schemeClr val="tx1"/>
                          </a:solidFill>
                        </a:rPr>
                        <a:t> GB</a:t>
                      </a:r>
                      <a:endParaRPr lang="en-US" sz="1100" dirty="0">
                        <a:solidFill>
                          <a:schemeClr val="tx1"/>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32GB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16 GB</a:t>
                      </a:r>
                    </a:p>
                  </a:txBody>
                  <a:tcPr anchor="ctr"/>
                </a:tc>
              </a:tr>
              <a:tr h="1022291">
                <a:tc>
                  <a:txBody>
                    <a:bodyPr/>
                    <a:lstStyle/>
                    <a:p>
                      <a:r>
                        <a:rPr lang="en-US" sz="1100" b="1" dirty="0" smtClean="0">
                          <a:solidFill>
                            <a:schemeClr val="bg1"/>
                          </a:solidFill>
                        </a:rPr>
                        <a:t>Variants</a:t>
                      </a:r>
                      <a:endParaRPr lang="en-US" sz="1100" b="1" dirty="0">
                        <a:solidFill>
                          <a:schemeClr val="bg1"/>
                        </a:solidFill>
                      </a:endParaRPr>
                    </a:p>
                  </a:txBody>
                  <a:tcPr anchor="ctr">
                    <a:solidFill>
                      <a:schemeClr val="accent4"/>
                    </a:solidFill>
                  </a:tcPr>
                </a:tc>
                <a:tc>
                  <a:txBody>
                    <a:bodyPr/>
                    <a:lstStyle/>
                    <a:p>
                      <a:pPr algn="ctr"/>
                      <a:r>
                        <a:rPr lang="en-US" sz="1100" dirty="0" smtClean="0"/>
                        <a:t>WiFi, PoE</a:t>
                      </a:r>
                      <a:endParaRPr lang="en-US" sz="1100" i="0" dirty="0"/>
                    </a:p>
                  </a:txBody>
                  <a:tcPr anchor="ctr"/>
                </a:tc>
                <a:tc>
                  <a:txBody>
                    <a:bodyPr/>
                    <a:lstStyle/>
                    <a:p>
                      <a:pPr algn="ctr"/>
                      <a:r>
                        <a:rPr lang="en-US" sz="1100" i="0" dirty="0" smtClean="0"/>
                        <a:t>WiFi, PoE</a:t>
                      </a:r>
                      <a:endParaRPr lang="en-US" sz="1100" i="0" dirty="0"/>
                    </a:p>
                  </a:txBody>
                  <a:tcPr anchor="ctr"/>
                </a:tc>
                <a:tc>
                  <a:txBody>
                    <a:bodyPr/>
                    <a:lstStyle/>
                    <a:p>
                      <a:pPr algn="ctr"/>
                      <a:r>
                        <a:rPr lang="en-US" sz="1100" i="0" dirty="0" smtClean="0"/>
                        <a:t>-</a:t>
                      </a:r>
                      <a:endParaRPr lang="en-US" sz="1100" i="0" dirty="0"/>
                    </a:p>
                  </a:txBody>
                  <a:tcPr anchor="ctr"/>
                </a:tc>
                <a:tc>
                  <a:txBody>
                    <a:bodyPr/>
                    <a:lstStyle/>
                    <a:p>
                      <a:pPr algn="ctr"/>
                      <a:r>
                        <a:rPr lang="en-US" sz="1100" i="0" dirty="0" smtClean="0"/>
                        <a:t>-</a:t>
                      </a:r>
                      <a:endParaRPr lang="en-US" sz="1100" i="0" dirty="0"/>
                    </a:p>
                  </a:txBody>
                  <a:tcPr anchor="ctr"/>
                </a:tc>
                <a:tc>
                  <a:txBody>
                    <a:bodyPr/>
                    <a:lstStyle/>
                    <a:p>
                      <a:pPr algn="ctr"/>
                      <a:r>
                        <a:rPr lang="en-US" sz="1100" i="0" dirty="0" smtClean="0"/>
                        <a:t>WiFi, PoE, high port density</a:t>
                      </a:r>
                      <a:endParaRPr lang="en-US" sz="1100" dirty="0"/>
                    </a:p>
                  </a:txBody>
                  <a:tcPr anchor="ctr"/>
                </a:tc>
                <a:tc>
                  <a:txBody>
                    <a:bodyPr/>
                    <a:lstStyle/>
                    <a:p>
                      <a:pPr algn="ctr"/>
                      <a:r>
                        <a:rPr lang="en-US" sz="1100" dirty="0" smtClean="0"/>
                        <a:t>WiFi</a:t>
                      </a:r>
                      <a:endParaRPr lang="en-US" sz="1100" dirty="0"/>
                    </a:p>
                  </a:txBody>
                  <a:tcPr anchor="ctr"/>
                </a:tc>
              </a:tr>
            </a:tbl>
          </a:graphicData>
        </a:graphic>
      </p:graphicFrame>
    </p:spTree>
    <p:extLst>
      <p:ext uri="{BB962C8B-B14F-4D97-AF65-F5344CB8AC3E}">
        <p14:creationId xmlns:p14="http://schemas.microsoft.com/office/powerpoint/2010/main" val="380463996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1048D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48x </a:t>
            </a:r>
            <a:r>
              <a:rPr lang="en-US" sz="1200" dirty="0" smtClean="0"/>
              <a:t>GE/10GE SFP/SFP+ slots</a:t>
            </a:r>
          </a:p>
          <a:p>
            <a:pPr marL="343047" indent="-343047" defTabSz="914417">
              <a:spcBef>
                <a:spcPct val="20000"/>
              </a:spcBef>
              <a:buFontTx/>
              <a:buChar char="•"/>
            </a:pPr>
            <a:r>
              <a:rPr lang="en-US" sz="1200" dirty="0"/>
              <a:t>4</a:t>
            </a:r>
            <a:r>
              <a:rPr lang="en-US" sz="1200" dirty="0" smtClean="0"/>
              <a:t>x 40GE QSFP+ slots</a:t>
            </a:r>
          </a:p>
          <a:p>
            <a:pPr marL="343047" indent="-343047" defTabSz="914417">
              <a:spcBef>
                <a:spcPct val="20000"/>
              </a:spcBef>
              <a:buFontTx/>
              <a:buChar char="•"/>
            </a:pPr>
            <a:r>
              <a:rPr lang="en-US" sz="1200" dirty="0"/>
              <a:t>1x </a:t>
            </a:r>
            <a:r>
              <a:rPr lang="en-US" sz="1200" dirty="0" err="1"/>
              <a:t>Mgmt</a:t>
            </a:r>
            <a:r>
              <a:rPr lang="en-US" sz="1200" dirty="0"/>
              <a:t> </a:t>
            </a:r>
            <a:r>
              <a:rPr lang="en-US" sz="1200" dirty="0" smtClean="0"/>
              <a:t>port</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763774719"/>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640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128,000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24</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Fortified Switch (UAL)</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Data Center Switch</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sp>
        <p:nvSpPr>
          <p:cNvPr id="3" name="Rectangle 2"/>
          <p:cNvSpPr/>
          <p:nvPr/>
        </p:nvSpPr>
        <p:spPr bwMode="auto">
          <a:xfrm>
            <a:off x="304800" y="2407920"/>
            <a:ext cx="106680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4" name="Picture 3"/>
          <p:cNvPicPr>
            <a:picLocks noChangeAspect="1"/>
          </p:cNvPicPr>
          <p:nvPr/>
        </p:nvPicPr>
        <p:blipFill>
          <a:blip r:embed="rId3"/>
          <a:stretch>
            <a:fillRect/>
          </a:stretch>
        </p:blipFill>
        <p:spPr>
          <a:xfrm>
            <a:off x="381000" y="1828800"/>
            <a:ext cx="5334000" cy="1439069"/>
          </a:xfrm>
          <a:prstGeom prst="rect">
            <a:avLst/>
          </a:prstGeom>
        </p:spPr>
      </p:pic>
      <p:sp>
        <p:nvSpPr>
          <p:cNvPr id="9" name="Rectangle 8"/>
          <p:cNvSpPr/>
          <p:nvPr/>
        </p:nvSpPr>
        <p:spPr bwMode="auto">
          <a:xfrm>
            <a:off x="457200" y="2494280"/>
            <a:ext cx="106680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1"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42666" y="3495687"/>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54932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3032D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32x 40 GE QSFP+ ports </a:t>
            </a:r>
          </a:p>
          <a:p>
            <a:pPr marL="343047" indent="-343047" defTabSz="914417">
              <a:spcBef>
                <a:spcPct val="20000"/>
              </a:spcBef>
              <a:buFontTx/>
              <a:buChar char="•"/>
            </a:pPr>
            <a:r>
              <a:rPr lang="en-US" sz="1200" dirty="0" smtClean="0"/>
              <a:t>1x </a:t>
            </a:r>
            <a:r>
              <a:rPr lang="en-US" sz="1200" dirty="0" err="1"/>
              <a:t>Mgmt</a:t>
            </a:r>
            <a:r>
              <a:rPr lang="en-US" sz="1200" dirty="0"/>
              <a:t> </a:t>
            </a:r>
            <a:r>
              <a:rPr lang="en-US" sz="1200" dirty="0" smtClean="0"/>
              <a:t>port</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4054857373"/>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1280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128,000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24</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Fortified Switch (UAL)</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Data Center Switch</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3" name="Picture 12"/>
          <p:cNvPicPr>
            <a:picLocks noChangeAspect="1"/>
          </p:cNvPicPr>
          <p:nvPr/>
        </p:nvPicPr>
        <p:blipFill>
          <a:blip r:embed="rId3"/>
          <a:stretch>
            <a:fillRect/>
          </a:stretch>
        </p:blipFill>
        <p:spPr>
          <a:xfrm>
            <a:off x="592666" y="1879601"/>
            <a:ext cx="5122333" cy="1450518"/>
          </a:xfrm>
          <a:prstGeom prst="rect">
            <a:avLst/>
          </a:prstGeom>
        </p:spPr>
      </p:pic>
      <p:sp>
        <p:nvSpPr>
          <p:cNvPr id="14" name="Rectangle 13"/>
          <p:cNvSpPr/>
          <p:nvPr/>
        </p:nvSpPr>
        <p:spPr bwMode="auto">
          <a:xfrm>
            <a:off x="620889" y="2525889"/>
            <a:ext cx="945444" cy="183444"/>
          </a:xfrm>
          <a:prstGeom prst="rect">
            <a:avLst/>
          </a:prstGeom>
          <a:solidFill>
            <a:srgbClr val="FFFFFF"/>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6"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42666" y="3495687"/>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787028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Access Switches</a:t>
            </a:r>
            <a:endParaRPr lang="en-US" b="0" i="0" dirty="0"/>
          </a:p>
        </p:txBody>
      </p:sp>
      <p:graphicFrame>
        <p:nvGraphicFramePr>
          <p:cNvPr id="6" name="Table 5"/>
          <p:cNvGraphicFramePr>
            <a:graphicFrameLocks noGrp="1"/>
          </p:cNvGraphicFramePr>
          <p:nvPr>
            <p:extLst>
              <p:ext uri="{D42A27DB-BD31-4B8C-83A1-F6EECF244321}">
                <p14:modId xmlns:p14="http://schemas.microsoft.com/office/powerpoint/2010/main" val="1324031416"/>
              </p:ext>
            </p:extLst>
          </p:nvPr>
        </p:nvGraphicFramePr>
        <p:xfrm>
          <a:off x="252001" y="1260000"/>
          <a:ext cx="8639999" cy="4392938"/>
        </p:xfrm>
        <a:graphic>
          <a:graphicData uri="http://schemas.openxmlformats.org/drawingml/2006/table">
            <a:tbl>
              <a:tblPr firstRow="1" bandRow="1">
                <a:effectLst/>
                <a:tableStyleId>{073A0DAA-6AF3-43AB-8588-CEC1D06C72B9}</a:tableStyleId>
              </a:tblPr>
              <a:tblGrid>
                <a:gridCol w="1963640"/>
                <a:gridCol w="2225453"/>
                <a:gridCol w="2225453"/>
                <a:gridCol w="2225453"/>
              </a:tblGrid>
              <a:tr h="486172">
                <a:tc>
                  <a:txBody>
                    <a:bodyPr/>
                    <a:lstStyle/>
                    <a:p>
                      <a:endParaRPr lang="en-US" sz="1300" dirty="0"/>
                    </a:p>
                  </a:txBody>
                  <a:tcPr anchor="ctr">
                    <a:solidFill>
                      <a:srgbClr val="3C3C3C"/>
                    </a:solidFill>
                  </a:tcPr>
                </a:tc>
                <a:tc>
                  <a:txBody>
                    <a:bodyPr/>
                    <a:lstStyle/>
                    <a:p>
                      <a:pPr algn="ctr"/>
                      <a:r>
                        <a:rPr lang="en-US" sz="1300" dirty="0" smtClean="0"/>
                        <a:t>FSW-80-POE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FSW-124B-POE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FSW-224B-POE</a:t>
                      </a:r>
                    </a:p>
                  </a:txBody>
                  <a:tcPr anchor="ctr">
                    <a:solidFill>
                      <a:srgbClr val="3C3C3C"/>
                    </a:solidFill>
                  </a:tcPr>
                </a:tc>
              </a:tr>
              <a:tr h="0">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6424A"/>
                          </a:solidFill>
                          <a:effectLst/>
                        </a:rPr>
                        <a:t>Desktop</a:t>
                      </a:r>
                      <a:endParaRPr kumimoji="0" lang="en-GB" sz="1300" b="0" i="0" u="none" strike="noStrike" cap="none" normalizeH="0" baseline="0" dirty="0" smtClean="0">
                        <a:ln>
                          <a:noFill/>
                        </a:ln>
                        <a:solidFill>
                          <a:srgbClr val="36424A"/>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6424A"/>
                          </a:solidFill>
                          <a:effectLst/>
                        </a:rPr>
                        <a:t>1 RU</a:t>
                      </a:r>
                      <a:endParaRPr kumimoji="0" lang="en-GB" sz="1300" b="0" i="0" u="none" strike="noStrike" cap="none" normalizeH="0" baseline="0" dirty="0" smtClean="0">
                        <a:ln>
                          <a:noFill/>
                        </a:ln>
                        <a:solidFill>
                          <a:srgbClr val="36424A"/>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6424A"/>
                          </a:solidFill>
                          <a:effectLst/>
                          <a:latin typeface="+mn-lt"/>
                        </a:rPr>
                        <a:t>1RU</a:t>
                      </a:r>
                    </a:p>
                  </a:txBody>
                  <a:tcPr anchor="ctr">
                    <a:solidFill>
                      <a:schemeClr val="accent4">
                        <a:lumMod val="40000"/>
                        <a:lumOff val="60000"/>
                      </a:schemeClr>
                    </a:solidFill>
                  </a:tcPr>
                </a:tc>
              </a:tr>
              <a:tr h="299966">
                <a:tc>
                  <a:txBody>
                    <a:bodyPr/>
                    <a:lstStyle/>
                    <a:p>
                      <a:r>
                        <a:rPr lang="en-US" sz="1300" b="1" dirty="0" smtClean="0">
                          <a:solidFill>
                            <a:schemeClr val="bg1"/>
                          </a:solidFill>
                        </a:rPr>
                        <a:t>FE Ports</a:t>
                      </a:r>
                      <a:endParaRPr lang="en-US" sz="1300" b="1" dirty="0">
                        <a:solidFill>
                          <a:schemeClr val="bg1"/>
                        </a:solidFill>
                      </a:endParaRPr>
                    </a:p>
                  </a:txBody>
                  <a:tcPr anchor="ctr">
                    <a:solidFill>
                      <a:schemeClr val="accent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24</a:t>
                      </a:r>
                      <a:r>
                        <a:rPr lang="en-US" sz="1300" b="0" i="0" baseline="0" dirty="0" smtClean="0">
                          <a:solidFill>
                            <a:srgbClr val="36424A"/>
                          </a:solidFill>
                          <a:latin typeface="+mn-lt"/>
                        </a:rPr>
                        <a:t> (incl. 12x </a:t>
                      </a:r>
                      <a:r>
                        <a:rPr lang="en-US" sz="1300" b="0" i="0" baseline="0" dirty="0" err="1" smtClean="0">
                          <a:solidFill>
                            <a:srgbClr val="36424A"/>
                          </a:solidFill>
                          <a:latin typeface="+mn-lt"/>
                        </a:rPr>
                        <a:t>PoE</a:t>
                      </a:r>
                      <a:r>
                        <a:rPr lang="en-US" sz="1300" b="0" i="0" baseline="0" dirty="0" smtClean="0">
                          <a:solidFill>
                            <a:srgbClr val="36424A"/>
                          </a:solidFill>
                          <a:latin typeface="+mn-lt"/>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GbE Ports</a:t>
                      </a: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solidFill>
                            <a:srgbClr val="36424A"/>
                          </a:solidFill>
                          <a:effectLst/>
                        </a:rPr>
                        <a:t>8x </a:t>
                      </a:r>
                      <a:r>
                        <a:rPr kumimoji="0" lang="en-GB" sz="1300" b="0" i="0" u="none" strike="noStrike" cap="none" normalizeH="0" baseline="0" dirty="0" smtClean="0">
                          <a:ln>
                            <a:noFill/>
                          </a:ln>
                          <a:solidFill>
                            <a:srgbClr val="36424A"/>
                          </a:solidFill>
                          <a:effectLst/>
                          <a:latin typeface="+mn-lt"/>
                        </a:rPr>
                        <a:t>GE RJ45</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solidFill>
                            <a:srgbClr val="36424A"/>
                          </a:solidFill>
                          <a:effectLst/>
                        </a:rPr>
                        <a:t>(incl. 4x </a:t>
                      </a:r>
                      <a:r>
                        <a:rPr kumimoji="0" lang="en-US" sz="1300" u="none" strike="noStrike" cap="none" normalizeH="0" baseline="0" dirty="0" err="1" smtClean="0">
                          <a:ln>
                            <a:noFill/>
                          </a:ln>
                          <a:solidFill>
                            <a:srgbClr val="36424A"/>
                          </a:solidFill>
                          <a:effectLst/>
                        </a:rPr>
                        <a:t>PoE</a:t>
                      </a:r>
                      <a:r>
                        <a:rPr kumimoji="0" lang="en-US" sz="1300" u="none" strike="noStrike" cap="none" normalizeH="0" baseline="0" dirty="0" smtClean="0">
                          <a:ln>
                            <a:noFill/>
                          </a:ln>
                          <a:solidFill>
                            <a:srgbClr val="36424A"/>
                          </a:solidFill>
                          <a:effectLst/>
                        </a:rPr>
                        <a:t>)</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u="none" strike="noStrike" cap="none" normalizeH="0" baseline="0" dirty="0" smtClean="0">
                          <a:ln>
                            <a:noFill/>
                          </a:ln>
                          <a:solidFill>
                            <a:srgbClr val="36424A"/>
                          </a:solidFill>
                          <a:effectLst/>
                        </a:rPr>
                        <a:t>-</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6424A"/>
                          </a:solidFill>
                          <a:effectLst/>
                        </a:rPr>
                        <a:t>20x </a:t>
                      </a:r>
                      <a:r>
                        <a:rPr kumimoji="0" lang="en-GB" sz="1300" b="0" i="0" u="none" strike="noStrike" cap="none" normalizeH="0" baseline="0" dirty="0" smtClean="0">
                          <a:ln>
                            <a:noFill/>
                          </a:ln>
                          <a:solidFill>
                            <a:srgbClr val="36424A"/>
                          </a:solidFill>
                          <a:effectLst/>
                          <a:latin typeface="+mn-lt"/>
                        </a:rPr>
                        <a:t>GE RJ45</a:t>
                      </a:r>
                    </a:p>
                    <a:p>
                      <a:pPr algn="ctr"/>
                      <a:r>
                        <a:rPr kumimoji="0" lang="en-US" sz="1300" u="none" strike="noStrike" cap="none" normalizeH="0" baseline="0" dirty="0" smtClean="0">
                          <a:ln>
                            <a:noFill/>
                          </a:ln>
                          <a:solidFill>
                            <a:srgbClr val="36424A"/>
                          </a:solidFill>
                          <a:effectLst/>
                        </a:rPr>
                        <a:t> (incl. 20 PoE)</a:t>
                      </a:r>
                      <a:endParaRPr lang="en-US" sz="1300" b="0" i="0" dirty="0">
                        <a:solidFill>
                          <a:srgbClr val="36424A"/>
                        </a:solidFill>
                        <a:latin typeface="+mn-lt"/>
                      </a:endParaRPr>
                    </a:p>
                  </a:txBody>
                  <a:tcPr anchor="ctr">
                    <a:solidFill>
                      <a:srgbClr val="C9C9C9"/>
                    </a:solidFill>
                  </a:tcPr>
                </a:tc>
              </a:tr>
              <a:tr h="370840">
                <a:tc>
                  <a:txBody>
                    <a:bodyPr/>
                    <a:lstStyle/>
                    <a:p>
                      <a:r>
                        <a:rPr lang="en-US" sz="1300" b="1" dirty="0" smtClean="0">
                          <a:solidFill>
                            <a:schemeClr val="bg1"/>
                          </a:solidFill>
                        </a:rPr>
                        <a:t>10G SFP+ Slots</a:t>
                      </a:r>
                    </a:p>
                  </a:txBody>
                  <a:tcPr anchor="ctr">
                    <a:solidFill>
                      <a:schemeClr val="accent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r>
              <a:tr h="370840">
                <a:tc>
                  <a:txBody>
                    <a:bodyPr/>
                    <a:lstStyle/>
                    <a:p>
                      <a:r>
                        <a:rPr lang="en-US" sz="1300" b="1" dirty="0" smtClean="0">
                          <a:solidFill>
                            <a:schemeClr val="bg1"/>
                          </a:solidFill>
                        </a:rPr>
                        <a:t>Shared Media</a:t>
                      </a:r>
                      <a:r>
                        <a:rPr lang="en-US" sz="1300" b="1" baseline="0" dirty="0" smtClean="0">
                          <a:solidFill>
                            <a:schemeClr val="bg1"/>
                          </a:solidFill>
                        </a:rPr>
                        <a:t> </a:t>
                      </a:r>
                      <a:r>
                        <a:rPr lang="en-US" sz="1300" b="1" dirty="0" smtClean="0">
                          <a:solidFill>
                            <a:schemeClr val="bg1"/>
                          </a:solidFill>
                        </a:rPr>
                        <a:t>Port</a:t>
                      </a:r>
                      <a:r>
                        <a:rPr lang="en-US" sz="1300" b="1" baseline="0" dirty="0" smtClean="0">
                          <a:solidFill>
                            <a:schemeClr val="bg1"/>
                          </a:solidFill>
                        </a:rPr>
                        <a:t> P</a:t>
                      </a:r>
                      <a:r>
                        <a:rPr lang="en-US" sz="1300" b="1" dirty="0" smtClean="0">
                          <a:solidFill>
                            <a:schemeClr val="bg1"/>
                          </a:solidFill>
                        </a:rPr>
                        <a:t>air</a:t>
                      </a:r>
                    </a:p>
                  </a:txBody>
                  <a:tcPr anchor="ctr">
                    <a:solidFill>
                      <a:schemeClr val="accent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C9C9C9"/>
                    </a:solidFill>
                  </a:tcPr>
                </a:tc>
                <a:tc>
                  <a:txBody>
                    <a:bodyPr/>
                    <a:lstStyle/>
                    <a:p>
                      <a:pPr algn="ctr"/>
                      <a:r>
                        <a:rPr lang="en-US" sz="1300" dirty="0" smtClean="0">
                          <a:solidFill>
                            <a:srgbClr val="36424A"/>
                          </a:solidFill>
                        </a:rPr>
                        <a:t>2</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4 ( PoE)</a:t>
                      </a:r>
                      <a:endParaRPr lang="en-US" sz="1300" b="0" i="0" dirty="0">
                        <a:solidFill>
                          <a:srgbClr val="36424A"/>
                        </a:solidFill>
                        <a:latin typeface="+mn-lt"/>
                      </a:endParaRPr>
                    </a:p>
                  </a:txBody>
                  <a:tcPr anchor="ctr">
                    <a:solidFill>
                      <a:srgbClr val="C9C9C9"/>
                    </a:solidFill>
                  </a:tcPr>
                </a:tc>
              </a:tr>
              <a:tr h="370840">
                <a:tc>
                  <a:txBody>
                    <a:bodyPr/>
                    <a:lstStyle/>
                    <a:p>
                      <a:r>
                        <a:rPr lang="en-US" sz="1300" b="1" dirty="0" smtClean="0">
                          <a:solidFill>
                            <a:schemeClr val="bg1"/>
                          </a:solidFill>
                        </a:rPr>
                        <a:t>Power Budget</a:t>
                      </a:r>
                    </a:p>
                  </a:txBody>
                  <a:tcPr anchor="ctr">
                    <a:solidFill>
                      <a:schemeClr val="accent4"/>
                    </a:solidFill>
                  </a:tcPr>
                </a:tc>
                <a:tc>
                  <a:txBody>
                    <a:bodyPr/>
                    <a:lstStyle/>
                    <a:p>
                      <a:pPr algn="ctr"/>
                      <a:r>
                        <a:rPr lang="en-US" sz="1300" dirty="0" smtClean="0">
                          <a:solidFill>
                            <a:srgbClr val="36424A"/>
                          </a:solidFill>
                        </a:rPr>
                        <a:t>62 W</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100W</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180W</a:t>
                      </a:r>
                      <a:endParaRPr lang="en-US" sz="1300" b="0" i="0" dirty="0">
                        <a:solidFill>
                          <a:srgbClr val="36424A"/>
                        </a:solidFill>
                        <a:latin typeface="+mn-lt"/>
                      </a:endParaRPr>
                    </a:p>
                  </a:txBody>
                  <a:tcPr anchor="ctr">
                    <a:solidFill>
                      <a:srgbClr val="E4E4E4"/>
                    </a:solidFill>
                  </a:tcPr>
                </a:tc>
              </a:tr>
              <a:tr h="370840">
                <a:tc>
                  <a:txBody>
                    <a:bodyPr/>
                    <a:lstStyle/>
                    <a:p>
                      <a:r>
                        <a:rPr lang="en-US" sz="1300" b="1" dirty="0" smtClean="0">
                          <a:solidFill>
                            <a:schemeClr val="bg1"/>
                          </a:solidFill>
                        </a:rPr>
                        <a:t>Management</a:t>
                      </a:r>
                    </a:p>
                  </a:txBody>
                  <a:tcPr anchor="ctr">
                    <a:solidFill>
                      <a:schemeClr val="accent4"/>
                    </a:solidFill>
                  </a:tcPr>
                </a:tc>
                <a:tc>
                  <a:txBody>
                    <a:bodyPr/>
                    <a:lstStyle/>
                    <a:p>
                      <a:pPr algn="ctr"/>
                      <a:r>
                        <a:rPr lang="en-US" sz="1300" b="0" i="0" dirty="0" smtClean="0">
                          <a:solidFill>
                            <a:srgbClr val="36424A"/>
                          </a:solidFill>
                          <a:latin typeface="+mn-lt"/>
                        </a:rPr>
                        <a:t>None</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Web only</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Web &amp; CLI</a:t>
                      </a:r>
                      <a:endParaRPr lang="en-US" sz="1300" b="0" i="0" dirty="0">
                        <a:solidFill>
                          <a:srgbClr val="36424A"/>
                        </a:solidFill>
                        <a:latin typeface="+mn-lt"/>
                      </a:endParaRPr>
                    </a:p>
                  </a:txBody>
                  <a:tcPr anchor="ctr">
                    <a:solidFill>
                      <a:srgbClr val="C9C9C9"/>
                    </a:solidFill>
                  </a:tcPr>
                </a:tc>
              </a:tr>
              <a:tr h="370840">
                <a:tc>
                  <a:txBody>
                    <a:bodyPr/>
                    <a:lstStyle/>
                    <a:p>
                      <a:r>
                        <a:rPr lang="en-US" sz="1300" b="1" dirty="0" smtClean="0">
                          <a:solidFill>
                            <a:schemeClr val="bg1"/>
                          </a:solidFill>
                        </a:rPr>
                        <a:t>Serial</a:t>
                      </a:r>
                      <a:r>
                        <a:rPr lang="en-US" sz="1300" b="1" baseline="0" dirty="0" smtClean="0">
                          <a:solidFill>
                            <a:schemeClr val="bg1"/>
                          </a:solidFill>
                        </a:rPr>
                        <a:t> console</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olidFill>
                            <a:srgbClr val="36424A"/>
                          </a:solidFill>
                        </a:rPr>
                        <a:t>-</a:t>
                      </a:r>
                      <a:endParaRPr lang="en-US" sz="1300" b="0" i="0" dirty="0" smtClean="0">
                        <a:solidFill>
                          <a:srgbClr val="36424A"/>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olidFill>
                            <a:srgbClr val="36424A"/>
                          </a:solidFill>
                        </a:rPr>
                        <a:t>-</a:t>
                      </a:r>
                      <a:endParaRPr lang="en-US" sz="1300" b="0" i="0" dirty="0" smtClean="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DB9</a:t>
                      </a:r>
                      <a:endParaRPr lang="en-US" sz="1300" b="0" i="0" dirty="0">
                        <a:solidFill>
                          <a:srgbClr val="36424A"/>
                        </a:solidFill>
                        <a:latin typeface="+mn-lt"/>
                      </a:endParaRPr>
                    </a:p>
                  </a:txBody>
                  <a:tcPr anchor="ctr">
                    <a:solidFill>
                      <a:srgbClr val="E4E4E4"/>
                    </a:solidFill>
                  </a:tcPr>
                </a:tc>
              </a:tr>
              <a:tr h="370840">
                <a:tc>
                  <a:txBody>
                    <a:bodyPr/>
                    <a:lstStyle/>
                    <a:p>
                      <a:r>
                        <a:rPr lang="en-US" sz="1300" b="1" dirty="0" smtClean="0">
                          <a:solidFill>
                            <a:schemeClr val="bg1"/>
                          </a:solidFill>
                        </a:rPr>
                        <a:t>L3</a:t>
                      </a:r>
                      <a:r>
                        <a:rPr lang="en-US" sz="1300" b="1" baseline="0" dirty="0" smtClean="0">
                          <a:solidFill>
                            <a:schemeClr val="bg1"/>
                          </a:solidFill>
                        </a:rPr>
                        <a:t> option</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FortiOS Wired Controller</a:t>
                      </a:r>
                      <a:r>
                        <a:rPr lang="en-US" sz="1300" b="1" baseline="0" dirty="0" smtClean="0">
                          <a:solidFill>
                            <a:schemeClr val="bg1"/>
                          </a:solidFill>
                        </a:rPr>
                        <a:t> Support</a:t>
                      </a:r>
                      <a:endParaRPr lang="en-US" sz="1300" b="1" dirty="0" smtClean="0">
                        <a:solidFill>
                          <a:schemeClr val="bg1"/>
                        </a:solidFil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r>
            </a:tbl>
          </a:graphicData>
        </a:graphic>
      </p:graphicFrame>
    </p:spTree>
    <p:extLst>
      <p:ext uri="{BB962C8B-B14F-4D97-AF65-F5344CB8AC3E}">
        <p14:creationId xmlns:p14="http://schemas.microsoft.com/office/powerpoint/2010/main" val="569284683"/>
      </p:ext>
    </p:extLst>
  </p:cSld>
  <p:clrMapOvr>
    <a:masterClrMapping/>
  </p:clrMapOvr>
  <p:transition xmlns:p14="http://schemas.microsoft.com/office/powerpoint/2010/main" spd="slow">
    <p:wipe/>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a:t>
            </a:r>
            <a:r>
              <a:rPr lang="en-US" b="0" i="0" dirty="0"/>
              <a:t>Switches</a:t>
            </a:r>
          </a:p>
        </p:txBody>
      </p:sp>
      <p:graphicFrame>
        <p:nvGraphicFramePr>
          <p:cNvPr id="6" name="Table 5"/>
          <p:cNvGraphicFramePr>
            <a:graphicFrameLocks noGrp="1"/>
          </p:cNvGraphicFramePr>
          <p:nvPr>
            <p:extLst>
              <p:ext uri="{D42A27DB-BD31-4B8C-83A1-F6EECF244321}">
                <p14:modId xmlns:p14="http://schemas.microsoft.com/office/powerpoint/2010/main" val="467626412"/>
              </p:ext>
            </p:extLst>
          </p:nvPr>
        </p:nvGraphicFramePr>
        <p:xfrm>
          <a:off x="252000" y="1260000"/>
          <a:ext cx="8640001" cy="4790741"/>
        </p:xfrm>
        <a:graphic>
          <a:graphicData uri="http://schemas.openxmlformats.org/drawingml/2006/table">
            <a:tbl>
              <a:tblPr firstRow="1" bandRow="1">
                <a:effectLst/>
                <a:tableStyleId>{073A0DAA-6AF3-43AB-8588-CEC1D06C72B9}</a:tableStyleId>
              </a:tblPr>
              <a:tblGrid>
                <a:gridCol w="1869146"/>
                <a:gridCol w="1220645"/>
                <a:gridCol w="1110042"/>
                <a:gridCol w="1110042"/>
                <a:gridCol w="1110042"/>
                <a:gridCol w="1110042"/>
                <a:gridCol w="1110042"/>
              </a:tblGrid>
              <a:tr h="389832">
                <a:tc>
                  <a:txBody>
                    <a:bodyPr/>
                    <a:lstStyle/>
                    <a:p>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FSW-28C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FSW-108D-POE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FSW-224D-POE</a:t>
                      </a:r>
                    </a:p>
                  </a:txBody>
                  <a:tcPr anchor="ctr">
                    <a:solidFill>
                      <a:srgbClr val="3C3C3C"/>
                    </a:solidFill>
                  </a:tcPr>
                </a:tc>
                <a:tc>
                  <a:txBody>
                    <a:bodyPr/>
                    <a:lstStyle/>
                    <a:p>
                      <a:pPr algn="ctr"/>
                      <a:r>
                        <a:rPr lang="en-US" sz="1300" dirty="0" smtClean="0"/>
                        <a:t>FSW-324B-POE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FSW-348B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FSW-448B</a:t>
                      </a:r>
                    </a:p>
                  </a:txBody>
                  <a:tcPr anchor="ctr">
                    <a:solidFill>
                      <a:srgbClr val="3C3C3C"/>
                    </a:solidFill>
                  </a:tcPr>
                </a:tc>
              </a:tr>
              <a:tr h="231462">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6424A"/>
                          </a:solidFill>
                          <a:effectLst/>
                        </a:rPr>
                        <a:t>Desktop</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6424A"/>
                          </a:solidFill>
                          <a:effectLst/>
                        </a:rPr>
                        <a:t>Desktop</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6424A"/>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6424A"/>
                          </a:solidFill>
                          <a:effectLst/>
                        </a:rPr>
                        <a:t>1RU</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131313"/>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131313"/>
                          </a:solidFill>
                          <a:effectLst/>
                          <a:latin typeface="+mn-lt"/>
                        </a:rPr>
                        <a:t>1RU</a:t>
                      </a:r>
                    </a:p>
                  </a:txBody>
                  <a:tcPr anchor="ctr">
                    <a:solidFill>
                      <a:srgbClr val="C9C9C9"/>
                    </a:solidFill>
                  </a:tcPr>
                </a:tc>
              </a:tr>
              <a:tr h="239781">
                <a:tc>
                  <a:txBody>
                    <a:bodyPr/>
                    <a:lstStyle/>
                    <a:p>
                      <a:r>
                        <a:rPr lang="en-US" sz="1300" b="1" dirty="0" smtClean="0">
                          <a:solidFill>
                            <a:schemeClr val="bg1"/>
                          </a:solidFill>
                        </a:rPr>
                        <a:t>FE Ports</a:t>
                      </a:r>
                      <a:endParaRPr lang="en-US" sz="1300" b="1" dirty="0">
                        <a:solidFill>
                          <a:schemeClr val="bg1"/>
                        </a:solidFill>
                      </a:endParaRPr>
                    </a:p>
                  </a:txBody>
                  <a:tcPr anchor="ctr">
                    <a:solidFill>
                      <a:schemeClr val="accent4"/>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chemeClr val="accent4">
                        <a:lumMod val="20000"/>
                        <a:lumOff val="80000"/>
                      </a:schemeClr>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chemeClr val="accent4">
                        <a:lumMod val="20000"/>
                        <a:lumOff val="80000"/>
                      </a:schemeClr>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chemeClr val="accent4">
                        <a:lumMod val="20000"/>
                        <a:lumOff val="80000"/>
                      </a:schemeClr>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chemeClr val="accent4">
                        <a:lumMod val="20000"/>
                        <a:lumOff val="80000"/>
                      </a:schemeClr>
                    </a:solidFill>
                  </a:tcPr>
                </a:tc>
                <a:tc>
                  <a:txBody>
                    <a:bodyPr/>
                    <a:lstStyle/>
                    <a:p>
                      <a:pPr algn="ctr"/>
                      <a:r>
                        <a:rPr lang="en-US" sz="1300" b="0" i="0" dirty="0" smtClean="0">
                          <a:latin typeface="+mn-lt"/>
                        </a:rPr>
                        <a:t>-</a:t>
                      </a:r>
                      <a:endParaRPr lang="en-US" sz="1300" b="0" i="0" dirty="0">
                        <a:latin typeface="+mn-lt"/>
                      </a:endParaRPr>
                    </a:p>
                  </a:txBody>
                  <a:tcPr anchor="ctr">
                    <a:solidFill>
                      <a:schemeClr val="accent4">
                        <a:lumMod val="20000"/>
                        <a:lumOff val="80000"/>
                      </a:schemeClr>
                    </a:solidFill>
                  </a:tcPr>
                </a:tc>
                <a:tc>
                  <a:txBody>
                    <a:bodyPr/>
                    <a:lstStyle/>
                    <a:p>
                      <a:pPr algn="ctr"/>
                      <a:r>
                        <a:rPr lang="en-US" sz="1300" b="0" i="0" dirty="0" smtClean="0">
                          <a:latin typeface="+mn-lt"/>
                        </a:rPr>
                        <a:t>-</a:t>
                      </a:r>
                      <a:endParaRPr lang="en-US" sz="1300" b="0" i="0" dirty="0">
                        <a:latin typeface="+mn-lt"/>
                      </a:endParaRPr>
                    </a:p>
                  </a:txBody>
                  <a:tcPr anchor="ctr">
                    <a:solidFill>
                      <a:schemeClr val="accent4">
                        <a:lumMod val="20000"/>
                        <a:lumOff val="80000"/>
                      </a:schemeClr>
                    </a:solidFill>
                  </a:tcPr>
                </a:tc>
              </a:tr>
              <a:tr h="8649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GbE Ports</a:t>
                      </a: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b="0" i="0" u="none" strike="noStrike" cap="none" normalizeH="0" baseline="0" dirty="0" smtClean="0">
                          <a:ln>
                            <a:noFill/>
                          </a:ln>
                          <a:solidFill>
                            <a:srgbClr val="36424A"/>
                          </a:solidFill>
                          <a:effectLst/>
                          <a:latin typeface="+mn-lt"/>
                        </a:rPr>
                        <a:t>10x GE RJ45</a:t>
                      </a: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u="none" strike="noStrike" cap="none" normalizeH="0" baseline="0" dirty="0" smtClean="0">
                          <a:ln>
                            <a:noFill/>
                          </a:ln>
                          <a:solidFill>
                            <a:srgbClr val="36424A"/>
                          </a:solidFill>
                          <a:effectLst/>
                        </a:rPr>
                        <a:t>8x PoE RJ45</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6424A"/>
                          </a:solidFill>
                          <a:effectLst/>
                        </a:rPr>
                        <a:t>20x </a:t>
                      </a:r>
                      <a:r>
                        <a:rPr kumimoji="0" lang="en-GB" sz="1300" b="0" i="0" u="none" strike="noStrike" cap="none" normalizeH="0" baseline="0" dirty="0" smtClean="0">
                          <a:ln>
                            <a:noFill/>
                          </a:ln>
                          <a:solidFill>
                            <a:srgbClr val="36424A"/>
                          </a:solidFill>
                          <a:effectLst/>
                          <a:latin typeface="+mn-lt"/>
                        </a:rPr>
                        <a:t>GE RJ45</a:t>
                      </a:r>
                    </a:p>
                    <a:p>
                      <a:pPr algn="ctr"/>
                      <a:r>
                        <a:rPr kumimoji="0" lang="en-US" sz="1300" u="none" strike="noStrike" cap="none" normalizeH="0" baseline="0" dirty="0" smtClean="0">
                          <a:ln>
                            <a:noFill/>
                          </a:ln>
                          <a:solidFill>
                            <a:srgbClr val="36424A"/>
                          </a:solidFill>
                          <a:effectLst/>
                        </a:rPr>
                        <a:t> (incl. 12 PoE)</a:t>
                      </a:r>
                      <a:endParaRPr lang="en-US" sz="1300" b="0" i="0" dirty="0">
                        <a:solidFill>
                          <a:srgbClr val="36424A"/>
                        </a:solidFill>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6424A"/>
                          </a:solidFill>
                          <a:effectLst/>
                        </a:rPr>
                        <a:t>24x </a:t>
                      </a:r>
                      <a:r>
                        <a:rPr kumimoji="0" lang="en-GB" sz="1300" b="0" i="0" u="none" strike="noStrike" cap="none" normalizeH="0" baseline="0" dirty="0" smtClean="0">
                          <a:ln>
                            <a:noFill/>
                          </a:ln>
                          <a:solidFill>
                            <a:srgbClr val="36424A"/>
                          </a:solidFill>
                          <a:effectLst/>
                          <a:latin typeface="+mn-lt"/>
                        </a:rPr>
                        <a:t>GE RJ45</a:t>
                      </a:r>
                    </a:p>
                    <a:p>
                      <a:pPr algn="ctr"/>
                      <a:r>
                        <a:rPr kumimoji="0" lang="en-US" sz="1300" u="none" strike="noStrike" cap="none" normalizeH="0" baseline="0" dirty="0" smtClean="0">
                          <a:ln>
                            <a:noFill/>
                          </a:ln>
                          <a:solidFill>
                            <a:srgbClr val="36424A"/>
                          </a:solidFill>
                          <a:effectLst/>
                        </a:rPr>
                        <a:t>(incl. 20 </a:t>
                      </a:r>
                      <a:r>
                        <a:rPr kumimoji="0" lang="en-US" sz="1300" u="none" strike="noStrike" cap="none" normalizeH="0" baseline="0" dirty="0" err="1" smtClean="0">
                          <a:ln>
                            <a:noFill/>
                          </a:ln>
                          <a:solidFill>
                            <a:srgbClr val="36424A"/>
                          </a:solidFill>
                          <a:effectLst/>
                        </a:rPr>
                        <a:t>PoE</a:t>
                      </a:r>
                      <a:r>
                        <a:rPr kumimoji="0" lang="en-US" sz="1300" u="none" strike="noStrike" cap="none" normalizeH="0" baseline="0" dirty="0" smtClean="0">
                          <a:ln>
                            <a:noFill/>
                          </a:ln>
                          <a:solidFill>
                            <a:srgbClr val="36424A"/>
                          </a:solidFill>
                          <a:effectLst/>
                        </a:rPr>
                        <a:t>, 4 </a:t>
                      </a:r>
                      <a:r>
                        <a:rPr kumimoji="0" lang="en-US" sz="1300" u="none" strike="noStrike" cap="none" normalizeH="0" baseline="0" dirty="0" err="1" smtClean="0">
                          <a:ln>
                            <a:noFill/>
                          </a:ln>
                          <a:solidFill>
                            <a:srgbClr val="36424A"/>
                          </a:solidFill>
                          <a:effectLst/>
                        </a:rPr>
                        <a:t>PoE</a:t>
                      </a:r>
                      <a:r>
                        <a:rPr kumimoji="0" lang="en-US" sz="1300" u="none" strike="noStrike" cap="none" normalizeH="0" baseline="0" dirty="0" smtClean="0">
                          <a:ln>
                            <a:noFill/>
                          </a:ln>
                          <a:solidFill>
                            <a:srgbClr val="36424A"/>
                          </a:solidFill>
                          <a:effectLst/>
                        </a:rPr>
                        <a:t>+)</a:t>
                      </a:r>
                      <a:endParaRPr lang="en-US" sz="1300" b="0" i="0" dirty="0">
                        <a:solidFill>
                          <a:srgbClr val="36424A"/>
                        </a:solidFill>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6424A"/>
                          </a:solidFill>
                          <a:effectLst/>
                        </a:rPr>
                        <a:t>48x </a:t>
                      </a:r>
                      <a:r>
                        <a:rPr kumimoji="0" lang="en-GB" sz="1300" b="0" i="0" u="none" strike="noStrike" cap="none" normalizeH="0" baseline="0" dirty="0" smtClean="0">
                          <a:ln>
                            <a:noFill/>
                          </a:ln>
                          <a:solidFill>
                            <a:srgbClr val="36424A"/>
                          </a:solidFill>
                          <a:effectLst/>
                          <a:latin typeface="+mn-lt"/>
                        </a:rPr>
                        <a:t>GE RJ45</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6424A"/>
                          </a:solidFill>
                          <a:effectLst/>
                        </a:rPr>
                        <a:t>48x </a:t>
                      </a:r>
                      <a:r>
                        <a:rPr kumimoji="0" lang="en-GB" sz="1300" b="0" i="0" u="none" strike="noStrike" cap="none" normalizeH="0" baseline="0" dirty="0" smtClean="0">
                          <a:ln>
                            <a:noFill/>
                          </a:ln>
                          <a:solidFill>
                            <a:srgbClr val="36424A"/>
                          </a:solidFill>
                          <a:effectLst/>
                          <a:latin typeface="+mn-lt"/>
                        </a:rPr>
                        <a:t>GE RJ45</a:t>
                      </a:r>
                    </a:p>
                  </a:txBody>
                  <a:tcPr anchor="ctr">
                    <a:solidFill>
                      <a:srgbClr val="C9C9C9"/>
                    </a:solidFill>
                  </a:tcPr>
                </a:tc>
              </a:tr>
              <a:tr h="296434">
                <a:tc>
                  <a:txBody>
                    <a:bodyPr/>
                    <a:lstStyle/>
                    <a:p>
                      <a:r>
                        <a:rPr lang="en-US" sz="1300" b="1" dirty="0" smtClean="0">
                          <a:solidFill>
                            <a:schemeClr val="bg1"/>
                          </a:solidFill>
                        </a:rPr>
                        <a:t>10G SFP+ Slots</a:t>
                      </a:r>
                    </a:p>
                  </a:txBody>
                  <a:tcPr anchor="ctr">
                    <a:solidFill>
                      <a:schemeClr val="accent4"/>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c>
                  <a:txBody>
                    <a:bodyPr/>
                    <a:lstStyle/>
                    <a:p>
                      <a:pPr algn="ctr"/>
                      <a:r>
                        <a:rPr lang="en-US" sz="1300" b="0" i="0" dirty="0" smtClean="0">
                          <a:latin typeface="+mn-lt"/>
                        </a:rPr>
                        <a:t>2</a:t>
                      </a:r>
                      <a:endParaRPr lang="en-US" sz="1300" b="0" i="0" dirty="0">
                        <a:latin typeface="+mn-lt"/>
                      </a:endParaRPr>
                    </a:p>
                  </a:txBody>
                  <a:tcPr anchor="ctr">
                    <a:solidFill>
                      <a:srgbClr val="E4E4E4"/>
                    </a:solidFill>
                  </a:tcPr>
                </a:tc>
              </a:tr>
              <a:tr h="389832">
                <a:tc>
                  <a:txBody>
                    <a:bodyPr/>
                    <a:lstStyle/>
                    <a:p>
                      <a:r>
                        <a:rPr lang="en-US" sz="1300" b="1" dirty="0" smtClean="0">
                          <a:solidFill>
                            <a:schemeClr val="bg1"/>
                          </a:solidFill>
                        </a:rPr>
                        <a:t>Shared Media</a:t>
                      </a:r>
                      <a:r>
                        <a:rPr lang="en-US" sz="1300" b="1" baseline="0" dirty="0" smtClean="0">
                          <a:solidFill>
                            <a:schemeClr val="bg1"/>
                          </a:solidFill>
                        </a:rPr>
                        <a:t> </a:t>
                      </a:r>
                      <a:r>
                        <a:rPr lang="en-US" sz="1300" b="1" dirty="0" smtClean="0">
                          <a:solidFill>
                            <a:schemeClr val="bg1"/>
                          </a:solidFill>
                        </a:rPr>
                        <a:t>Port</a:t>
                      </a:r>
                      <a:r>
                        <a:rPr lang="en-US" sz="1300" b="1" baseline="0" dirty="0" smtClean="0">
                          <a:solidFill>
                            <a:schemeClr val="bg1"/>
                          </a:solidFill>
                        </a:rPr>
                        <a:t> P</a:t>
                      </a:r>
                      <a:r>
                        <a:rPr lang="en-US" sz="1300" b="1" dirty="0" smtClean="0">
                          <a:solidFill>
                            <a:schemeClr val="bg1"/>
                          </a:solidFill>
                        </a:rPr>
                        <a:t>air</a:t>
                      </a:r>
                    </a:p>
                  </a:txBody>
                  <a:tcPr anchor="ctr">
                    <a:solidFill>
                      <a:schemeClr val="accent4"/>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rgbClr val="C9C9C9"/>
                    </a:solidFill>
                  </a:tcPr>
                </a:tc>
                <a:tc>
                  <a:txBody>
                    <a:bodyPr/>
                    <a:lstStyle/>
                    <a:p>
                      <a:pPr algn="ctr"/>
                      <a:r>
                        <a:rPr lang="en-US" sz="1300" dirty="0" smtClean="0">
                          <a:solidFill>
                            <a:srgbClr val="36424A"/>
                          </a:solidFill>
                        </a:rPr>
                        <a:t>2</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4</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4</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latin typeface="+mn-lt"/>
                        </a:rPr>
                        <a:t>2</a:t>
                      </a:r>
                      <a:endParaRPr lang="en-US" sz="1300" b="0" i="0" dirty="0">
                        <a:latin typeface="+mn-lt"/>
                      </a:endParaRPr>
                    </a:p>
                  </a:txBody>
                  <a:tcPr anchor="ctr">
                    <a:solidFill>
                      <a:srgbClr val="C9C9C9"/>
                    </a:solidFill>
                  </a:tcPr>
                </a:tc>
                <a:tc>
                  <a:txBody>
                    <a:bodyPr/>
                    <a:lstStyle/>
                    <a:p>
                      <a:pPr algn="ctr"/>
                      <a:r>
                        <a:rPr lang="en-US" sz="1300" b="0" i="0" dirty="0" smtClean="0">
                          <a:latin typeface="+mn-lt"/>
                        </a:rPr>
                        <a:t>-</a:t>
                      </a:r>
                      <a:endParaRPr lang="en-US" sz="1300" b="0" i="0" dirty="0">
                        <a:latin typeface="+mn-lt"/>
                      </a:endParaRPr>
                    </a:p>
                  </a:txBody>
                  <a:tcPr anchor="ctr">
                    <a:solidFill>
                      <a:srgbClr val="C9C9C9"/>
                    </a:solidFill>
                  </a:tcPr>
                </a:tc>
              </a:tr>
              <a:tr h="296434">
                <a:tc>
                  <a:txBody>
                    <a:bodyPr/>
                    <a:lstStyle/>
                    <a:p>
                      <a:r>
                        <a:rPr lang="en-US" sz="1300" b="1" dirty="0" smtClean="0">
                          <a:solidFill>
                            <a:schemeClr val="bg1"/>
                          </a:solidFill>
                        </a:rPr>
                        <a:t>Power Budget</a:t>
                      </a:r>
                    </a:p>
                  </a:txBody>
                  <a:tcPr anchor="ctr">
                    <a:solidFill>
                      <a:schemeClr val="accent4"/>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75W</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185W</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185W</a:t>
                      </a:r>
                      <a:endParaRPr lang="en-US" sz="1300" b="0" i="0" dirty="0">
                        <a:solidFill>
                          <a:srgbClr val="36424A"/>
                        </a:solidFill>
                        <a:latin typeface="+mn-lt"/>
                      </a:endParaRPr>
                    </a:p>
                  </a:txBody>
                  <a:tcPr anchor="ctr">
                    <a:solidFill>
                      <a:srgbClr val="E4E4E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r>
              <a:tr h="389832">
                <a:tc>
                  <a:txBody>
                    <a:bodyPr/>
                    <a:lstStyle/>
                    <a:p>
                      <a:r>
                        <a:rPr lang="en-US" sz="1300" b="1" dirty="0" smtClean="0">
                          <a:solidFill>
                            <a:schemeClr val="bg1"/>
                          </a:solidFill>
                        </a:rPr>
                        <a:t>Management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FOS,</a:t>
                      </a:r>
                      <a:r>
                        <a:rPr lang="en-US" sz="1300" b="0" i="0" baseline="0" dirty="0" smtClean="0">
                          <a:solidFill>
                            <a:srgbClr val="36424A"/>
                          </a:solidFill>
                          <a:latin typeface="+mn-lt"/>
                        </a:rPr>
                        <a:t> </a:t>
                      </a:r>
                      <a:r>
                        <a:rPr lang="en-US" sz="1300" b="0" i="0" dirty="0" smtClean="0">
                          <a:solidFill>
                            <a:srgbClr val="36424A"/>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FOS,</a:t>
                      </a:r>
                      <a:r>
                        <a:rPr lang="en-US" sz="1300" b="0" i="0" baseline="0" dirty="0" smtClean="0">
                          <a:solidFill>
                            <a:srgbClr val="36424A"/>
                          </a:solidFill>
                          <a:latin typeface="+mn-lt"/>
                        </a:rPr>
                        <a:t> </a:t>
                      </a:r>
                      <a:r>
                        <a:rPr lang="en-US" sz="1300" b="0" i="0" dirty="0" smtClean="0">
                          <a:solidFill>
                            <a:srgbClr val="36424A"/>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FOS,</a:t>
                      </a:r>
                      <a:r>
                        <a:rPr lang="en-US" sz="1300" b="0" i="0" baseline="0" dirty="0" smtClean="0">
                          <a:solidFill>
                            <a:srgbClr val="36424A"/>
                          </a:solidFill>
                          <a:latin typeface="+mn-lt"/>
                        </a:rPr>
                        <a:t> </a:t>
                      </a:r>
                      <a:r>
                        <a:rPr lang="en-US" sz="1300" b="0" i="0" dirty="0" smtClean="0">
                          <a:solidFill>
                            <a:srgbClr val="36424A"/>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FOS,</a:t>
                      </a:r>
                      <a:r>
                        <a:rPr lang="en-US" sz="1300" b="0" i="0" baseline="0" dirty="0" smtClean="0">
                          <a:solidFill>
                            <a:srgbClr val="36424A"/>
                          </a:solidFill>
                          <a:latin typeface="+mn-lt"/>
                        </a:rPr>
                        <a:t> </a:t>
                      </a:r>
                      <a:r>
                        <a:rPr lang="en-US" sz="1300" b="0" i="0" dirty="0" smtClean="0">
                          <a:solidFill>
                            <a:srgbClr val="36424A"/>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FOS,</a:t>
                      </a:r>
                      <a:r>
                        <a:rPr lang="en-US" sz="1300" b="0" i="0" baseline="0" dirty="0" smtClean="0">
                          <a:solidFill>
                            <a:srgbClr val="36424A"/>
                          </a:solidFill>
                          <a:latin typeface="+mn-lt"/>
                        </a:rPr>
                        <a:t> </a:t>
                      </a:r>
                      <a:r>
                        <a:rPr lang="en-US" sz="1300" b="0" i="0" dirty="0" smtClean="0">
                          <a:solidFill>
                            <a:srgbClr val="36424A"/>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Web</a:t>
                      </a:r>
                      <a:r>
                        <a:rPr lang="en-US" sz="1300" b="0" i="0" baseline="0" dirty="0" smtClean="0">
                          <a:solidFill>
                            <a:srgbClr val="36424A"/>
                          </a:solidFill>
                          <a:latin typeface="+mn-lt"/>
                        </a:rPr>
                        <a:t> </a:t>
                      </a:r>
                      <a:r>
                        <a:rPr lang="en-US" sz="1300" b="0" i="0" dirty="0" smtClean="0">
                          <a:solidFill>
                            <a:srgbClr val="36424A"/>
                          </a:solidFill>
                          <a:latin typeface="+mn-lt"/>
                        </a:rPr>
                        <a:t>&amp; CLI</a:t>
                      </a:r>
                    </a:p>
                  </a:txBody>
                  <a:tcPr anchor="ctr">
                    <a:solidFill>
                      <a:srgbClr val="C9C9C9"/>
                    </a:solidFill>
                  </a:tcPr>
                </a:tc>
              </a:tr>
              <a:tr h="296434">
                <a:tc>
                  <a:txBody>
                    <a:bodyPr/>
                    <a:lstStyle/>
                    <a:p>
                      <a:r>
                        <a:rPr lang="en-US" sz="1300" b="1" dirty="0" smtClean="0">
                          <a:solidFill>
                            <a:schemeClr val="bg1"/>
                          </a:solidFill>
                        </a:rPr>
                        <a:t>Serial</a:t>
                      </a:r>
                      <a:r>
                        <a:rPr lang="en-US" sz="1300" b="1" baseline="0" dirty="0" smtClean="0">
                          <a:solidFill>
                            <a:schemeClr val="bg1"/>
                          </a:solidFill>
                        </a:rPr>
                        <a:t> console</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a:t>
                      </a:r>
                    </a:p>
                  </a:txBody>
                  <a:tcPr anchor="ctr">
                    <a:solidFill>
                      <a:srgbClr val="E4E4E4"/>
                    </a:solidFill>
                  </a:tcPr>
                </a:tc>
                <a:tc>
                  <a:txBody>
                    <a:bodyPr/>
                    <a:lstStyle/>
                    <a:p>
                      <a:pPr algn="ctr"/>
                      <a:r>
                        <a:rPr lang="en-US" sz="1300" b="0" i="0" dirty="0" smtClean="0">
                          <a:solidFill>
                            <a:srgbClr val="36424A"/>
                          </a:solidFill>
                          <a:latin typeface="+mn-lt"/>
                        </a:rPr>
                        <a:t>RJ45</a:t>
                      </a:r>
                      <a:endParaRPr lang="en-US" sz="1300" b="0" i="0" dirty="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RJ45</a:t>
                      </a:r>
                      <a:endParaRPr lang="en-US" sz="1300" b="0" i="0" dirty="0">
                        <a:solidFill>
                          <a:srgbClr val="36424A"/>
                        </a:solidFill>
                        <a:latin typeface="+mn-lt"/>
                      </a:endParaRPr>
                    </a:p>
                  </a:txBody>
                  <a:tcPr anchor="ctr">
                    <a:solidFill>
                      <a:srgbClr val="E4E4E4"/>
                    </a:solidFill>
                  </a:tcPr>
                </a:tc>
                <a:tc>
                  <a:txBody>
                    <a:bodyPr/>
                    <a:lstStyle/>
                    <a:p>
                      <a:pPr algn="ctr"/>
                      <a:r>
                        <a:rPr lang="en-US" sz="1300" b="0" i="0" dirty="0" smtClean="0">
                          <a:latin typeface="+mn-lt"/>
                        </a:rPr>
                        <a:t>RJ45</a:t>
                      </a:r>
                      <a:endParaRPr lang="en-US" sz="1300" b="0" i="0" dirty="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RJ45</a:t>
                      </a:r>
                    </a:p>
                  </a:txBody>
                  <a:tcPr anchor="ctr">
                    <a:solidFill>
                      <a:srgbClr val="E4E4E4"/>
                    </a:solidFill>
                  </a:tcPr>
                </a:tc>
              </a:tr>
              <a:tr h="231462">
                <a:tc>
                  <a:txBody>
                    <a:bodyPr/>
                    <a:lstStyle/>
                    <a:p>
                      <a:r>
                        <a:rPr lang="en-US" sz="1300" b="1" dirty="0" smtClean="0">
                          <a:solidFill>
                            <a:schemeClr val="bg1"/>
                          </a:solidFill>
                        </a:rPr>
                        <a:t>L3</a:t>
                      </a:r>
                      <a:r>
                        <a:rPr lang="en-US" sz="1300" b="1" baseline="0" dirty="0" smtClean="0">
                          <a:solidFill>
                            <a:schemeClr val="bg1"/>
                          </a:solidFill>
                        </a:rPr>
                        <a:t> option</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latin typeface="+mn-lt"/>
                        </a:rPr>
                        <a:t>No</a:t>
                      </a:r>
                      <a:endParaRPr lang="en-US" sz="1300" b="0" i="0" dirty="0">
                        <a:latin typeface="+mn-lt"/>
                      </a:endParaRPr>
                    </a:p>
                  </a:txBody>
                  <a:tcPr anchor="ctr">
                    <a:solidFill>
                      <a:srgbClr val="C9C9C9"/>
                    </a:solidFill>
                  </a:tcPr>
                </a:tc>
                <a:tc>
                  <a:txBody>
                    <a:bodyPr/>
                    <a:lstStyle/>
                    <a:p>
                      <a:pPr algn="ctr"/>
                      <a:r>
                        <a:rPr lang="en-US" sz="1300" b="0" i="0" dirty="0" smtClean="0">
                          <a:latin typeface="+mn-lt"/>
                        </a:rPr>
                        <a:t>No</a:t>
                      </a:r>
                      <a:endParaRPr lang="en-US" sz="1300" b="0" i="0" dirty="0">
                        <a:latin typeface="+mn-lt"/>
                      </a:endParaRPr>
                    </a:p>
                  </a:txBody>
                  <a:tcPr anchor="ctr">
                    <a:solidFill>
                      <a:srgbClr val="C9C9C9"/>
                    </a:solidFill>
                  </a:tcPr>
                </a:tc>
              </a:tr>
              <a:tr h="389832">
                <a:tc>
                  <a:txBody>
                    <a:bodyPr/>
                    <a:lstStyle/>
                    <a:p>
                      <a:r>
                        <a:rPr lang="en-US" sz="1300" b="1" dirty="0" err="1" smtClean="0">
                          <a:solidFill>
                            <a:schemeClr val="bg1"/>
                          </a:solidFill>
                        </a:rPr>
                        <a:t>FortiOS</a:t>
                      </a:r>
                      <a:r>
                        <a:rPr lang="en-US" sz="1300" b="1" dirty="0" smtClean="0">
                          <a:solidFill>
                            <a:schemeClr val="bg1"/>
                          </a:solidFill>
                        </a:rPr>
                        <a:t> Wired Controller</a:t>
                      </a:r>
                      <a:r>
                        <a:rPr lang="en-US" sz="1300" b="1" baseline="0" dirty="0" smtClean="0">
                          <a:solidFill>
                            <a:schemeClr val="bg1"/>
                          </a:solidFill>
                        </a:rPr>
                        <a:t> Support</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Yes</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latin typeface="+mn-lt"/>
                        </a:rPr>
                        <a:t>Yes</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latin typeface="+mn-lt"/>
                        </a:rPr>
                        <a:t>Yes</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latin typeface="+mn-lt"/>
                        </a:rPr>
                        <a:t>Yes</a:t>
                      </a:r>
                    </a:p>
                  </a:txBody>
                  <a:tcPr anchor="ctr">
                    <a:solidFill>
                      <a:srgbClr val="C9C9C9"/>
                    </a:solidFill>
                  </a:tcPr>
                </a:tc>
              </a:tr>
            </a:tbl>
          </a:graphicData>
        </a:graphic>
      </p:graphicFrame>
    </p:spTree>
    <p:extLst>
      <p:ext uri="{BB962C8B-B14F-4D97-AF65-F5344CB8AC3E}">
        <p14:creationId xmlns:p14="http://schemas.microsoft.com/office/powerpoint/2010/main" val="3260185926"/>
      </p:ext>
    </p:extLst>
  </p:cSld>
  <p:clrMapOvr>
    <a:masterClrMapping/>
  </p:clrMapOvr>
  <p:transition xmlns:p14="http://schemas.microsoft.com/office/powerpoint/2010/main" spd="slow">
    <p:wipe/>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Data Center </a:t>
            </a:r>
            <a:r>
              <a:rPr lang="en-US" b="0" i="0" dirty="0"/>
              <a:t>Switches</a:t>
            </a:r>
          </a:p>
        </p:txBody>
      </p:sp>
      <p:graphicFrame>
        <p:nvGraphicFramePr>
          <p:cNvPr id="6" name="Table 5"/>
          <p:cNvGraphicFramePr>
            <a:graphicFrameLocks noGrp="1"/>
          </p:cNvGraphicFramePr>
          <p:nvPr>
            <p:extLst>
              <p:ext uri="{D42A27DB-BD31-4B8C-83A1-F6EECF244321}">
                <p14:modId xmlns:p14="http://schemas.microsoft.com/office/powerpoint/2010/main" val="3568104777"/>
              </p:ext>
            </p:extLst>
          </p:nvPr>
        </p:nvGraphicFramePr>
        <p:xfrm>
          <a:off x="252000" y="1260000"/>
          <a:ext cx="8640000" cy="3788418"/>
        </p:xfrm>
        <a:graphic>
          <a:graphicData uri="http://schemas.openxmlformats.org/drawingml/2006/table">
            <a:tbl>
              <a:tblPr firstRow="1" bandRow="1">
                <a:effectLst/>
                <a:tableStyleId>{073A0DAA-6AF3-43AB-8588-CEC1D06C72B9}</a:tableStyleId>
              </a:tblPr>
              <a:tblGrid>
                <a:gridCol w="2160000"/>
                <a:gridCol w="2160000"/>
                <a:gridCol w="2160000"/>
                <a:gridCol w="2160000"/>
              </a:tblGrid>
              <a:tr h="486172">
                <a:tc>
                  <a:txBody>
                    <a:bodyPr/>
                    <a:lstStyle/>
                    <a:p>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FSW-1024D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FSW-1048D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FSW-3032D</a:t>
                      </a:r>
                    </a:p>
                  </a:txBody>
                  <a:tcPr anchor="ctr">
                    <a:solidFill>
                      <a:srgbClr val="3C3C3C"/>
                    </a:solidFill>
                  </a:tcPr>
                </a:tc>
              </a:tr>
              <a:tr h="0">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effectLst/>
                        </a:rPr>
                        <a:t>1RU</a:t>
                      </a:r>
                      <a:endParaRPr kumimoji="0" lang="en-GB" sz="1300" b="0" i="0" u="none" strike="noStrike" cap="none" normalizeH="0" baseline="0" dirty="0" smtClean="0">
                        <a:ln>
                          <a:noFill/>
                        </a:ln>
                        <a:solidFill>
                          <a:srgbClr val="131313"/>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effectLst/>
                        </a:rPr>
                        <a:t>1RU</a:t>
                      </a:r>
                      <a:endParaRPr kumimoji="0" lang="en-GB" sz="1300" b="0" i="0" u="none" strike="noStrike" cap="none" normalizeH="0" baseline="0" dirty="0" smtClean="0">
                        <a:ln>
                          <a:noFill/>
                        </a:ln>
                        <a:solidFill>
                          <a:srgbClr val="131313"/>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effectLst/>
                        </a:rPr>
                        <a:t>1RU</a:t>
                      </a:r>
                      <a:endParaRPr kumimoji="0" lang="en-GB" sz="1300" b="0" i="0" u="none" strike="noStrike" cap="none" normalizeH="0" baseline="0" dirty="0" smtClean="0">
                        <a:ln>
                          <a:noFill/>
                        </a:ln>
                        <a:solidFill>
                          <a:srgbClr val="131313"/>
                        </a:solidFill>
                        <a:effectLst/>
                        <a:latin typeface="+mn-lt"/>
                      </a:endParaRPr>
                    </a:p>
                  </a:txBody>
                  <a:tcPr anchor="ctr">
                    <a:solidFill>
                      <a:schemeClr val="accent4">
                        <a:lumMod val="40000"/>
                        <a:lumOff val="60000"/>
                      </a:schemeClr>
                    </a:solidFill>
                  </a:tcPr>
                </a:tc>
              </a:tr>
              <a:tr h="299966">
                <a:tc>
                  <a:txBody>
                    <a:bodyPr/>
                    <a:lstStyle/>
                    <a:p>
                      <a:r>
                        <a:rPr lang="en-US" sz="1300" b="1" dirty="0" smtClean="0">
                          <a:solidFill>
                            <a:schemeClr val="bg1"/>
                          </a:solidFill>
                        </a:rPr>
                        <a:t>FE Ports</a:t>
                      </a:r>
                      <a:endParaRPr lang="en-US" sz="1300" b="1" dirty="0">
                        <a:solidFill>
                          <a:schemeClr val="bg1"/>
                        </a:solidFill>
                      </a:endParaRPr>
                    </a:p>
                  </a:txBody>
                  <a:tcPr anchor="ctr">
                    <a:solidFill>
                      <a:schemeClr val="accent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GE Ports</a:t>
                      </a: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smtClean="0">
                          <a:ln>
                            <a:noFill/>
                          </a:ln>
                          <a:effectLst/>
                        </a:rPr>
                        <a:t>1x </a:t>
                      </a:r>
                      <a:r>
                        <a:rPr kumimoji="0" lang="en-GB" sz="1300" u="none" strike="noStrike" cap="none" normalizeH="0" baseline="0" dirty="0" err="1" smtClean="0">
                          <a:ln>
                            <a:noFill/>
                          </a:ln>
                          <a:effectLst/>
                        </a:rPr>
                        <a:t>mgmt</a:t>
                      </a:r>
                      <a:endParaRPr kumimoji="0" lang="en-GB" sz="1300" b="0" i="0" u="none" strike="noStrike" cap="none" normalizeH="0" baseline="0" dirty="0" smtClean="0">
                        <a:ln>
                          <a:noFill/>
                        </a:ln>
                        <a:solidFill>
                          <a:srgbClr val="131313"/>
                        </a:solidFill>
                        <a:effectLst/>
                        <a:latin typeface="+mn-lt"/>
                      </a:endParaRP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smtClean="0">
                          <a:ln>
                            <a:noFill/>
                          </a:ln>
                          <a:effectLst/>
                        </a:rPr>
                        <a:t>1x </a:t>
                      </a:r>
                      <a:r>
                        <a:rPr kumimoji="0" lang="en-GB" sz="1300" u="none" strike="noStrike" cap="none" normalizeH="0" baseline="0" dirty="0" err="1" smtClean="0">
                          <a:ln>
                            <a:noFill/>
                          </a:ln>
                          <a:effectLst/>
                        </a:rPr>
                        <a:t>mgmt</a:t>
                      </a:r>
                      <a:endParaRPr kumimoji="0" lang="en-GB" sz="1300" b="0" i="0" u="none" strike="noStrike" cap="none" normalizeH="0" baseline="0" dirty="0" smtClean="0">
                        <a:ln>
                          <a:noFill/>
                        </a:ln>
                        <a:solidFill>
                          <a:srgbClr val="131313"/>
                        </a:solidFill>
                        <a:effectLst/>
                        <a:latin typeface="+mn-lt"/>
                      </a:endParaRP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smtClean="0">
                          <a:ln>
                            <a:noFill/>
                          </a:ln>
                          <a:effectLst/>
                        </a:rPr>
                        <a:t>1x </a:t>
                      </a:r>
                      <a:r>
                        <a:rPr kumimoji="0" lang="en-GB" sz="1300" u="none" strike="noStrike" cap="none" normalizeH="0" baseline="0" dirty="0" err="1" smtClean="0">
                          <a:ln>
                            <a:noFill/>
                          </a:ln>
                          <a:effectLst/>
                        </a:rPr>
                        <a:t>mgmt</a:t>
                      </a:r>
                      <a:endParaRPr kumimoji="0" lang="en-GB" sz="1300" b="0" i="0" u="none" strike="noStrike" cap="none" normalizeH="0" baseline="0" dirty="0" smtClean="0">
                        <a:ln>
                          <a:noFill/>
                        </a:ln>
                        <a:solidFill>
                          <a:srgbClr val="131313"/>
                        </a:solidFill>
                        <a:effectLst/>
                        <a:latin typeface="+mn-lt"/>
                      </a:endParaRPr>
                    </a:p>
                  </a:txBody>
                  <a:tcPr anchor="ctr">
                    <a:solidFill>
                      <a:srgbClr val="C9C9C9"/>
                    </a:solidFill>
                  </a:tcPr>
                </a:tc>
              </a:tr>
              <a:tr h="370840">
                <a:tc>
                  <a:txBody>
                    <a:bodyPr/>
                    <a:lstStyle/>
                    <a:p>
                      <a:r>
                        <a:rPr lang="en-US" sz="1300" b="1" dirty="0" smtClean="0">
                          <a:solidFill>
                            <a:schemeClr val="bg1"/>
                          </a:solidFill>
                        </a:rPr>
                        <a:t>PoE GE Ports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r>
              <a:tr h="370840">
                <a:tc>
                  <a:txBody>
                    <a:bodyPr/>
                    <a:lstStyle/>
                    <a:p>
                      <a:r>
                        <a:rPr lang="en-US" sz="1300" b="1" dirty="0" smtClean="0">
                          <a:solidFill>
                            <a:schemeClr val="bg1"/>
                          </a:solidFill>
                        </a:rPr>
                        <a:t>10GE Ports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24 (1G/10G)</a:t>
                      </a:r>
                      <a:endParaRPr lang="en-US" sz="1300" b="0" i="0" dirty="0" smtClean="0">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48 (1G/10G)</a:t>
                      </a:r>
                      <a:endParaRPr lang="en-US" sz="1300" b="0" i="0" dirty="0" smtClean="0">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r>
              <a:tr h="370840">
                <a:tc>
                  <a:txBody>
                    <a:bodyPr/>
                    <a:lstStyle/>
                    <a:p>
                      <a:r>
                        <a:rPr lang="en-US" sz="1300" b="1" dirty="0" smtClean="0">
                          <a:solidFill>
                            <a:schemeClr val="bg1"/>
                          </a:solidFill>
                        </a:rPr>
                        <a:t>40GE Ports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4</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32</a:t>
                      </a:r>
                    </a:p>
                  </a:txBody>
                  <a:tcPr anchor="ctr">
                    <a:solidFill>
                      <a:srgbClr val="E4E4E4"/>
                    </a:solidFill>
                  </a:tcPr>
                </a:tc>
              </a:tr>
              <a:tr h="370840">
                <a:tc>
                  <a:txBody>
                    <a:bodyPr/>
                    <a:lstStyle/>
                    <a:p>
                      <a:r>
                        <a:rPr lang="en-US" sz="1300" b="1" dirty="0" smtClean="0">
                          <a:solidFill>
                            <a:schemeClr val="bg1"/>
                          </a:solidFill>
                        </a:rPr>
                        <a:t>Shared Ports (pair)</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r>
              <a:tr h="370840">
                <a:tc>
                  <a:txBody>
                    <a:bodyPr/>
                    <a:lstStyle/>
                    <a:p>
                      <a:r>
                        <a:rPr lang="en-US" sz="1300" b="1" dirty="0" smtClean="0">
                          <a:solidFill>
                            <a:schemeClr val="bg1"/>
                          </a:solidFill>
                        </a:rPr>
                        <a:t>Power Budget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r>
              <a:tr h="370840">
                <a:tc>
                  <a:txBody>
                    <a:bodyPr/>
                    <a:lstStyle/>
                    <a:p>
                      <a:r>
                        <a:rPr lang="en-US" sz="1300" b="1" dirty="0" err="1" smtClean="0">
                          <a:solidFill>
                            <a:schemeClr val="bg1"/>
                          </a:solidFill>
                        </a:rPr>
                        <a:t>FortiOS</a:t>
                      </a:r>
                      <a:r>
                        <a:rPr lang="en-US" sz="1300" b="1" dirty="0" smtClean="0">
                          <a:solidFill>
                            <a:schemeClr val="bg1"/>
                          </a:solidFill>
                        </a:rPr>
                        <a:t> Wired Controller</a:t>
                      </a:r>
                      <a:r>
                        <a:rPr lang="en-US" sz="1300" b="1" baseline="0" dirty="0" smtClean="0">
                          <a:solidFill>
                            <a:schemeClr val="bg1"/>
                          </a:solidFill>
                        </a:rPr>
                        <a:t> Support</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r>
            </a:tbl>
          </a:graphicData>
        </a:graphic>
      </p:graphicFrame>
    </p:spTree>
    <p:extLst>
      <p:ext uri="{BB962C8B-B14F-4D97-AF65-F5344CB8AC3E}">
        <p14:creationId xmlns:p14="http://schemas.microsoft.com/office/powerpoint/2010/main" val="1914117959"/>
      </p:ext>
    </p:extLst>
  </p:cSld>
  <p:clrMapOvr>
    <a:masterClrMapping/>
  </p:clrMapOvr>
  <p:transition xmlns:p14="http://schemas.microsoft.com/office/powerpoint/2010/main" spd="slow">
    <p:wipe/>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FortiClient</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86566"/>
            <a:ext cx="729142" cy="729142"/>
          </a:xfrm>
          <a:prstGeom prst="rect">
            <a:avLst/>
          </a:prstGeom>
        </p:spPr>
      </p:pic>
    </p:spTree>
    <p:extLst>
      <p:ext uri="{BB962C8B-B14F-4D97-AF65-F5344CB8AC3E}">
        <p14:creationId xmlns:p14="http://schemas.microsoft.com/office/powerpoint/2010/main" val="27914555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320320921"/>
              </p:ext>
            </p:extLst>
          </p:nvPr>
        </p:nvGraphicFramePr>
        <p:xfrm>
          <a:off x="454527" y="2221763"/>
          <a:ext cx="3399692" cy="2306520"/>
        </p:xfrm>
        <a:graphic>
          <a:graphicData uri="http://schemas.openxmlformats.org/drawingml/2006/table">
            <a:tbl>
              <a:tblPr bandRow="1">
                <a:tableStyleId>{073A0DAA-6AF3-43AB-8588-CEC1D06C72B9}</a:tableStyleId>
              </a:tblPr>
              <a:tblGrid>
                <a:gridCol w="3399692"/>
              </a:tblGrid>
              <a:tr h="52058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latin typeface="+mn-lt"/>
                          <a:cs typeface="Arial Narrow" pitchFamily="34" charset="0"/>
                        </a:rPr>
                        <a:t>Multifunctional Host Security</a:t>
                      </a:r>
                    </a:p>
                    <a:p>
                      <a:pPr marL="171450" marR="0" lvl="1" indent="-171450" algn="l" defTabSz="457200" rtl="0" eaLnBrk="1" fontAlgn="auto" latinLnBrk="0" hangingPunct="1">
                        <a:lnSpc>
                          <a:spcPct val="100000"/>
                        </a:lnSpc>
                        <a:spcBef>
                          <a:spcPts val="0"/>
                        </a:spcBef>
                        <a:spcAft>
                          <a:spcPts val="0"/>
                        </a:spcAft>
                        <a:buClrTx/>
                        <a:buSzTx/>
                        <a:buFont typeface="Arial"/>
                        <a:buChar char="•"/>
                        <a:tabLst/>
                        <a:defRPr/>
                      </a:pPr>
                      <a:r>
                        <a:rPr kumimoji="0" lang="en-US" sz="1200" u="none" strike="noStrike" kern="1200" cap="none" spc="0" normalizeH="0" baseline="0" noProof="0" dirty="0" smtClean="0">
                          <a:ln>
                            <a:noFill/>
                          </a:ln>
                          <a:effectLst/>
                          <a:uLnTx/>
                          <a:uFillTx/>
                        </a:rPr>
                        <a:t>Flexibility in deployment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Fully integrated features, reduce needs for multiple client solutions</a:t>
                      </a: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61521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End Point Control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Enforce compliance and security policies on mobile hosts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33757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Centralized Logging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Via FortiGate for enterprise requirements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FortiClient</a:t>
            </a:r>
            <a:endParaRPr lang="en-US" b="0" i="0" dirty="0"/>
          </a:p>
        </p:txBody>
      </p:sp>
      <p:pic>
        <p:nvPicPr>
          <p:cNvPr id="68" name="Picture 67"/>
          <p:cNvPicPr>
            <a:picLocks noChangeAspect="1"/>
          </p:cNvPicPr>
          <p:nvPr/>
        </p:nvPicPr>
        <p:blipFill>
          <a:blip r:embed="rId3"/>
          <a:stretch>
            <a:fillRect/>
          </a:stretch>
        </p:blipFill>
        <p:spPr>
          <a:xfrm>
            <a:off x="4273269" y="2686472"/>
            <a:ext cx="4211980" cy="3078773"/>
          </a:xfrm>
          <a:prstGeom prst="rect">
            <a:avLst/>
          </a:prstGeom>
          <a:solidFill>
            <a:srgbClr val="FFFFFF">
              <a:shade val="85000"/>
            </a:srgbClr>
          </a:solidFill>
          <a:ln w="101600" cap="sq">
            <a:noFill/>
            <a:miter lim="800000"/>
          </a:ln>
          <a:effectLst>
            <a:outerShdw blurRad="254000" dist="38100" dir="4800000" algn="tl" rotWithShape="0">
              <a:srgbClr val="000000">
                <a:alpha val="43000"/>
              </a:srgbClr>
            </a:outerShdw>
          </a:effectLst>
          <a:scene3d>
            <a:camera prst="orthographicFront"/>
            <a:lightRig rig="twoPt" dir="t">
              <a:rot lat="0" lon="0" rev="7200000"/>
            </a:lightRig>
          </a:scene3d>
          <a:sp3d prstMaterial="matte">
            <a:bevelT w="22860" h="12700"/>
            <a:contourClr>
              <a:srgbClr val="FFFFFF"/>
            </a:contourClr>
          </a:sp3d>
        </p:spPr>
      </p:pic>
      <p:pic>
        <p:nvPicPr>
          <p:cNvPr id="69" name="Picture 68"/>
          <p:cNvPicPr>
            <a:picLocks noChangeAspect="1"/>
          </p:cNvPicPr>
          <p:nvPr/>
        </p:nvPicPr>
        <p:blipFill>
          <a:blip r:embed="rId4" cstate="print">
            <a:extLst>
              <a:ext uri="{BEBA8EAE-BF5A-486C-A8C5-ECC9F3942E4B}">
                <a14:imgProps xmlns:a14="http://schemas.microsoft.com/office/drawing/2010/main">
                  <a14:imgLayer r:embed="rId5">
                    <a14:imgEffect>
                      <a14:backgroundRemoval t="1781" b="96912" l="8545" r="90000">
                        <a14:foregroundMark x1="83455" y1="81116" x2="83455" y2="81116"/>
                        <a14:foregroundMark x1="85091" y1="66033" x2="85091" y2="66033"/>
                        <a14:foregroundMark x1="84000" y1="63183" x2="84000" y2="63183"/>
                        <a14:foregroundMark x1="84545" y1="55819" x2="84545" y2="55819"/>
                        <a14:foregroundMark x1="15455" y1="51781" x2="15455" y2="51781"/>
                        <a14:backgroundMark x1="15455" y1="42637" x2="15455" y2="42637"/>
                      </a14:backgroundRemoval>
                    </a14:imgEffect>
                  </a14:imgLayer>
                </a14:imgProps>
              </a:ext>
              <a:ext uri="{28A0092B-C50C-407E-A947-70E740481C1C}">
                <a14:useLocalDpi xmlns:a14="http://schemas.microsoft.com/office/drawing/2010/main"/>
              </a:ext>
            </a:extLst>
          </a:blip>
          <a:stretch>
            <a:fillRect/>
          </a:stretch>
        </p:blipFill>
        <p:spPr>
          <a:xfrm>
            <a:off x="7154330" y="3206344"/>
            <a:ext cx="2095500" cy="3208020"/>
          </a:xfrm>
          <a:prstGeom prst="rect">
            <a:avLst/>
          </a:prstGeom>
        </p:spPr>
      </p:pic>
      <p:sp>
        <p:nvSpPr>
          <p:cNvPr id="8" name="Rectangle 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Comprehensive end-point protection &amp; security enforcement</a:t>
            </a:r>
          </a:p>
        </p:txBody>
      </p:sp>
      <p:pic>
        <p:nvPicPr>
          <p:cNvPr id="10" name="Picture 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2" y="1188777"/>
            <a:ext cx="729142" cy="729142"/>
          </a:xfrm>
          <a:prstGeom prst="rect">
            <a:avLst/>
          </a:prstGeom>
        </p:spPr>
      </p:pic>
    </p:spTree>
    <p:extLst>
      <p:ext uri="{BB962C8B-B14F-4D97-AF65-F5344CB8AC3E}">
        <p14:creationId xmlns:p14="http://schemas.microsoft.com/office/powerpoint/2010/main" val="378909499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V5.2</a:t>
            </a:r>
            <a:endParaRPr lang="en-US" b="0" i="0" dirty="0"/>
          </a:p>
        </p:txBody>
      </p:sp>
      <p:sp>
        <p:nvSpPr>
          <p:cNvPr id="16" name="Rectangle 15"/>
          <p:cNvSpPr>
            <a:spLocks noChangeArrowheads="1"/>
          </p:cNvSpPr>
          <p:nvPr/>
        </p:nvSpPr>
        <p:spPr bwMode="auto">
          <a:xfrm>
            <a:off x="3203456" y="1103546"/>
            <a:ext cx="4637141" cy="461663"/>
          </a:xfrm>
          <a:prstGeom prst="rect">
            <a:avLst/>
          </a:prstGeom>
          <a:noFill/>
          <a:ln w="9525">
            <a:noFill/>
            <a:miter lim="800000"/>
            <a:headEnd/>
            <a:tailEnd/>
          </a:ln>
        </p:spPr>
        <p:txBody>
          <a:bodyPr wrap="square">
            <a:spAutoFit/>
          </a:bodyPr>
          <a:lstStyle/>
          <a:p>
            <a:pPr algn="ctr">
              <a:defRPr/>
            </a:pPr>
            <a:r>
              <a:rPr lang="en-GB" sz="2400" b="1" dirty="0" smtClean="0">
                <a:solidFill>
                  <a:srgbClr val="FFFFFF"/>
                </a:solidFill>
                <a:latin typeface="Arial Narrow" pitchFamily="34" charset="0"/>
                <a:ea typeface="ＭＳ Ｐゴシック" pitchFamily="34" charset="-128"/>
                <a:cs typeface="+mn-cs"/>
              </a:rPr>
              <a:t>New in 4.0 MR3</a:t>
            </a:r>
            <a:endParaRPr lang="en-GB" sz="2400" b="1" dirty="0">
              <a:solidFill>
                <a:srgbClr val="FFFFFF"/>
              </a:solidFill>
              <a:latin typeface="Arial Narrow" pitchFamily="34" charset="0"/>
              <a:ea typeface="ＭＳ Ｐゴシック" pitchFamily="34" charset="-128"/>
              <a:cs typeface="+mn-cs"/>
            </a:endParaRPr>
          </a:p>
        </p:txBody>
      </p:sp>
      <p:graphicFrame>
        <p:nvGraphicFramePr>
          <p:cNvPr id="5" name="Table 4"/>
          <p:cNvGraphicFramePr>
            <a:graphicFrameLocks noGrp="1"/>
          </p:cNvGraphicFramePr>
          <p:nvPr>
            <p:extLst>
              <p:ext uri="{D42A27DB-BD31-4B8C-83A1-F6EECF244321}">
                <p14:modId xmlns:p14="http://schemas.microsoft.com/office/powerpoint/2010/main" val="2335973233"/>
              </p:ext>
            </p:extLst>
          </p:nvPr>
        </p:nvGraphicFramePr>
        <p:xfrm>
          <a:off x="252000" y="1260000"/>
          <a:ext cx="8640001" cy="4855784"/>
        </p:xfrm>
        <a:graphic>
          <a:graphicData uri="http://schemas.openxmlformats.org/drawingml/2006/table">
            <a:tbl>
              <a:tblPr firstRow="1" bandRow="1">
                <a:effectLst/>
                <a:tableStyleId>{073A0DAA-6AF3-43AB-8588-CEC1D06C72B9}</a:tableStyleId>
              </a:tblPr>
              <a:tblGrid>
                <a:gridCol w="2448491"/>
                <a:gridCol w="1624243"/>
                <a:gridCol w="1550969"/>
                <a:gridCol w="1575394"/>
                <a:gridCol w="1440904"/>
              </a:tblGrid>
              <a:tr h="336008">
                <a:tc>
                  <a:txBody>
                    <a:bodyPr/>
                    <a:lstStyle/>
                    <a:p>
                      <a:endParaRPr lang="en-CA" sz="1300" dirty="0"/>
                    </a:p>
                  </a:txBody>
                  <a:tcPr>
                    <a:solidFill>
                      <a:srgbClr val="3C3C3C"/>
                    </a:solidFill>
                  </a:tcPr>
                </a:tc>
                <a:tc>
                  <a:txBody>
                    <a:bodyPr/>
                    <a:lstStyle/>
                    <a:p>
                      <a:pPr algn="ctr"/>
                      <a:r>
                        <a:rPr lang="en-US" sz="1300" dirty="0" smtClean="0"/>
                        <a:t>Windows</a:t>
                      </a:r>
                      <a:endParaRPr lang="en-CA" sz="1300" dirty="0"/>
                    </a:p>
                  </a:txBody>
                  <a:tcPr>
                    <a:solidFill>
                      <a:srgbClr val="3C3C3C"/>
                    </a:solidFill>
                  </a:tcPr>
                </a:tc>
                <a:tc>
                  <a:txBody>
                    <a:bodyPr/>
                    <a:lstStyle/>
                    <a:p>
                      <a:pPr algn="ctr"/>
                      <a:r>
                        <a:rPr lang="en-US" sz="1300" dirty="0" smtClean="0"/>
                        <a:t>Mac OSX</a:t>
                      </a:r>
                      <a:endParaRPr lang="en-CA" sz="1300" dirty="0"/>
                    </a:p>
                  </a:txBody>
                  <a:tcPr>
                    <a:solidFill>
                      <a:srgbClr val="3C3C3C"/>
                    </a:solidFill>
                  </a:tcPr>
                </a:tc>
                <a:tc>
                  <a:txBody>
                    <a:bodyPr/>
                    <a:lstStyle/>
                    <a:p>
                      <a:pPr algn="ctr"/>
                      <a:r>
                        <a:rPr lang="en-CA" sz="1300" dirty="0" err="1" smtClean="0"/>
                        <a:t>iOS</a:t>
                      </a:r>
                      <a:endParaRPr lang="en-CA" sz="1300" dirty="0"/>
                    </a:p>
                  </a:txBody>
                  <a:tcPr>
                    <a:solidFill>
                      <a:srgbClr val="3C3C3C"/>
                    </a:solidFill>
                  </a:tcPr>
                </a:tc>
                <a:tc>
                  <a:txBody>
                    <a:bodyPr/>
                    <a:lstStyle/>
                    <a:p>
                      <a:pPr algn="ctr"/>
                      <a:r>
                        <a:rPr lang="en-CA" sz="1300" dirty="0" smtClean="0"/>
                        <a:t>Android</a:t>
                      </a:r>
                      <a:endParaRPr lang="en-CA" sz="1300" dirty="0"/>
                    </a:p>
                  </a:txBody>
                  <a:tcPr>
                    <a:solidFill>
                      <a:srgbClr val="3C3C3C"/>
                    </a:solidFill>
                  </a:tcPr>
                </a:tc>
              </a:tr>
              <a:tr h="336008">
                <a:tc>
                  <a:txBody>
                    <a:bodyPr/>
                    <a:lstStyle/>
                    <a:p>
                      <a:r>
                        <a:rPr lang="en-US" sz="1300" b="1" dirty="0" smtClean="0">
                          <a:solidFill>
                            <a:srgbClr val="FFFFFF"/>
                          </a:solidFill>
                        </a:rPr>
                        <a:t>IPSec VPN</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r>
              <a:tr h="336008">
                <a:tc>
                  <a:txBody>
                    <a:bodyPr/>
                    <a:lstStyle/>
                    <a:p>
                      <a:r>
                        <a:rPr lang="en-US" sz="1300" b="1" dirty="0" smtClean="0">
                          <a:solidFill>
                            <a:srgbClr val="FFFFFF"/>
                          </a:solidFill>
                        </a:rPr>
                        <a:t>SSL VPN</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dirty="0" smtClean="0">
                          <a:solidFill>
                            <a:schemeClr val="dk1"/>
                          </a:solidFill>
                        </a:rPr>
                        <a:t>Web</a:t>
                      </a:r>
                      <a:r>
                        <a:rPr lang="en-US" sz="1300" b="0" baseline="0" dirty="0" smtClean="0">
                          <a:solidFill>
                            <a:schemeClr val="dk1"/>
                          </a:solidFill>
                        </a:rPr>
                        <a:t> Mode Only</a:t>
                      </a:r>
                      <a:endParaRPr lang="en-CA" sz="1300" b="1" dirty="0" smtClean="0">
                        <a:solidFill>
                          <a:schemeClr val="accent3"/>
                        </a:solidFill>
                      </a:endParaRP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r>
              <a:tr h="336008">
                <a:tc>
                  <a:txBody>
                    <a:bodyPr/>
                    <a:lstStyle/>
                    <a:p>
                      <a:r>
                        <a:rPr lang="en-US" sz="1300" b="1" dirty="0" smtClean="0">
                          <a:solidFill>
                            <a:srgbClr val="FFFFFF"/>
                          </a:solidFill>
                        </a:rPr>
                        <a:t>2FA</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r>
              <a:tr h="336008">
                <a:tc>
                  <a:txBody>
                    <a:bodyPr/>
                    <a:lstStyle/>
                    <a:p>
                      <a:r>
                        <a:rPr lang="en-US" sz="1300" b="1" dirty="0" smtClean="0">
                          <a:solidFill>
                            <a:srgbClr val="FFFFFF"/>
                          </a:solidFill>
                        </a:rPr>
                        <a:t>Anti-Virus</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r>
              <a:tr h="336008">
                <a:tc>
                  <a:txBody>
                    <a:bodyPr/>
                    <a:lstStyle/>
                    <a:p>
                      <a:r>
                        <a:rPr lang="en-US" sz="1300" b="1" dirty="0" smtClean="0">
                          <a:solidFill>
                            <a:srgbClr val="FFFFFF"/>
                          </a:solidFill>
                        </a:rPr>
                        <a:t>Web Filtering</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r>
              <a:tr h="336008">
                <a:tc>
                  <a:txBody>
                    <a:bodyPr/>
                    <a:lstStyle/>
                    <a:p>
                      <a:r>
                        <a:rPr lang="en-US" sz="1300" b="1" dirty="0" smtClean="0">
                          <a:solidFill>
                            <a:srgbClr val="FFFFFF"/>
                          </a:solidFill>
                        </a:rPr>
                        <a:t>WAN Optimization</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dirty="0" smtClean="0">
                          <a:solidFill>
                            <a:schemeClr val="accent3"/>
                          </a:solidFill>
                          <a:latin typeface="Zapf Dingbats"/>
                          <a:ea typeface="Zapf Dingbats"/>
                          <a:cs typeface="Zapf Dingbats"/>
                          <a:sym typeface="Zapf Dingbats"/>
                        </a:rPr>
                        <a:t>✓</a:t>
                      </a:r>
                      <a:endParaRPr lang="en-CA" sz="1300" b="1" dirty="0" smtClean="0">
                        <a:solidFill>
                          <a:schemeClr val="accent3"/>
                        </a:solidFil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dirty="0" smtClean="0">
                          <a:sym typeface="Symbol"/>
                        </a:rPr>
                        <a:t>-</a:t>
                      </a:r>
                      <a:endParaRPr lang="en-CA" sz="1300" b="1" dirty="0" smtClean="0">
                        <a:solidFill>
                          <a:schemeClr val="bg1">
                            <a:lumMod val="50000"/>
                          </a:schemeClr>
                        </a:solidFil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r>
              <a:tr h="336008">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1" u="none" strike="noStrike" kern="1200" cap="none" spc="0" normalizeH="0" baseline="0" noProof="0" dirty="0" smtClean="0">
                          <a:ln>
                            <a:noFill/>
                          </a:ln>
                          <a:solidFill>
                            <a:srgbClr val="FFFFFF"/>
                          </a:solidFill>
                          <a:effectLst/>
                          <a:uLnTx/>
                          <a:uFillTx/>
                          <a:latin typeface="+mn-lt"/>
                          <a:ea typeface="+mn-ea"/>
                          <a:cs typeface="+mn-cs"/>
                        </a:rPr>
                        <a:t>                               Registered for Central Management</a:t>
                      </a:r>
                      <a:endParaRPr kumimoji="0" lang="en-CA" sz="1300" b="1" i="1" u="none" strike="noStrike" kern="1200" cap="none" spc="0" normalizeH="0" baseline="0" noProof="0" dirty="0">
                        <a:ln>
                          <a:noFill/>
                        </a:ln>
                        <a:solidFill>
                          <a:srgbClr val="FFFFFF"/>
                        </a:solidFill>
                        <a:effectLst/>
                        <a:uLnTx/>
                        <a:uFillTx/>
                        <a:latin typeface="+mn-lt"/>
                        <a:ea typeface="+mn-ea"/>
                        <a:cs typeface="+mn-cs"/>
                      </a:endParaRPr>
                    </a:p>
                  </a:txBody>
                  <a:tcPr anchor="ctr">
                    <a:solidFill>
                      <a:srgbClr val="3C3C3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3600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err="1" smtClean="0">
                          <a:ln>
                            <a:noFill/>
                          </a:ln>
                          <a:solidFill>
                            <a:srgbClr val="FFFFFF"/>
                          </a:solidFill>
                          <a:effectLst/>
                          <a:uLnTx/>
                          <a:uFillTx/>
                          <a:latin typeface="+mn-lt"/>
                          <a:ea typeface="+mn-ea"/>
                          <a:cs typeface="+mn-cs"/>
                        </a:rPr>
                        <a:t>Config</a:t>
                      </a:r>
                      <a:r>
                        <a:rPr kumimoji="0" lang="en-US" sz="1300" b="1" i="0" u="none" strike="noStrike" kern="1200" cap="none" spc="0" normalizeH="0" baseline="0" noProof="0" dirty="0" smtClean="0">
                          <a:ln>
                            <a:noFill/>
                          </a:ln>
                          <a:solidFill>
                            <a:srgbClr val="FFFFFF"/>
                          </a:solidFill>
                          <a:effectLst/>
                          <a:uLnTx/>
                          <a:uFillTx/>
                          <a:latin typeface="+mn-lt"/>
                          <a:ea typeface="+mn-ea"/>
                          <a:cs typeface="+mn-cs"/>
                        </a:rPr>
                        <a:t> Provisioning</a:t>
                      </a:r>
                      <a:endParaRPr kumimoji="0" lang="en-CA" sz="1300" b="1" i="0" u="none" strike="noStrike" kern="1200" cap="none" spc="0" normalizeH="0" baseline="0" noProof="0" dirty="0">
                        <a:ln>
                          <a:noFill/>
                        </a:ln>
                        <a:solidFill>
                          <a:srgbClr val="FFFFFF"/>
                        </a:solidFill>
                        <a:effectLst/>
                        <a:uLnTx/>
                        <a:uFillTx/>
                        <a:latin typeface="+mn-lt"/>
                        <a:ea typeface="+mn-ea"/>
                        <a:cs typeface="+mn-cs"/>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r>
              <a:tr h="336008">
                <a:tc>
                  <a:txBody>
                    <a:bodyPr/>
                    <a:lstStyle/>
                    <a:p>
                      <a:r>
                        <a:rPr lang="en-US" sz="1300" b="1" dirty="0" smtClean="0">
                          <a:solidFill>
                            <a:srgbClr val="FFFFFF"/>
                          </a:solidFill>
                        </a:rPr>
                        <a:t>Logging (to</a:t>
                      </a:r>
                      <a:r>
                        <a:rPr lang="en-US" sz="1300" b="1" baseline="0" dirty="0" smtClean="0">
                          <a:solidFill>
                            <a:srgbClr val="FFFFFF"/>
                          </a:solidFill>
                        </a:rPr>
                        <a:t> FMGR/FAZ</a:t>
                      </a:r>
                      <a:r>
                        <a:rPr lang="en-US" sz="1300" b="1" dirty="0" smtClean="0">
                          <a:solidFill>
                            <a:srgbClr val="FFFFFF"/>
                          </a:solidFill>
                        </a:rPr>
                        <a:t>)</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r>
              <a:tr h="33600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Windows AD SSO Agent</a:t>
                      </a:r>
                      <a:endParaRPr lang="en-CA" sz="1300" b="1"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C9C9C9"/>
                    </a:solidFill>
                  </a:tcPr>
                </a:tc>
              </a:tr>
              <a:tr h="336008">
                <a:tc>
                  <a:txBody>
                    <a:bodyPr/>
                    <a:lstStyle/>
                    <a:p>
                      <a:r>
                        <a:rPr lang="en-US" sz="1300" b="1" dirty="0" smtClean="0">
                          <a:solidFill>
                            <a:srgbClr val="FFFFFF"/>
                          </a:solidFill>
                        </a:rPr>
                        <a:t>Application Firewall</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r>
              <a:tr h="336008">
                <a:tc>
                  <a:txBody>
                    <a:bodyPr/>
                    <a:lstStyle/>
                    <a:p>
                      <a:r>
                        <a:rPr lang="en-US" sz="1300" b="1" dirty="0" smtClean="0">
                          <a:solidFill>
                            <a:srgbClr val="FFFFFF"/>
                          </a:solidFill>
                        </a:rPr>
                        <a:t>Vulnerability Scanning &amp; Reporting</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C9C9C9"/>
                    </a:solidFill>
                  </a:tcPr>
                </a:tc>
              </a:tr>
              <a:tr h="336008">
                <a:tc>
                  <a:txBody>
                    <a:bodyPr/>
                    <a:lstStyle/>
                    <a:p>
                      <a:r>
                        <a:rPr lang="en-CA" sz="1300" b="1" dirty="0" smtClean="0">
                          <a:solidFill>
                            <a:srgbClr val="FFFFFF"/>
                          </a:solidFill>
                        </a:rPr>
                        <a:t>Custom Install</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r>
            </a:tbl>
          </a:graphicData>
        </a:graphic>
      </p:graphicFrame>
    </p:spTree>
    <p:extLst>
      <p:ext uri="{BB962C8B-B14F-4D97-AF65-F5344CB8AC3E}">
        <p14:creationId xmlns:p14="http://schemas.microsoft.com/office/powerpoint/2010/main" val="64308563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FortiToken</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79235"/>
            <a:ext cx="729142" cy="729142"/>
          </a:xfrm>
          <a:prstGeom prst="rect">
            <a:avLst/>
          </a:prstGeom>
        </p:spPr>
      </p:pic>
    </p:spTree>
    <p:extLst>
      <p:ext uri="{BB962C8B-B14F-4D97-AF65-F5344CB8AC3E}">
        <p14:creationId xmlns:p14="http://schemas.microsoft.com/office/powerpoint/2010/main" val="81609188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74987661"/>
              </p:ext>
            </p:extLst>
          </p:nvPr>
        </p:nvGraphicFramePr>
        <p:xfrm>
          <a:off x="454527" y="2199290"/>
          <a:ext cx="3650536" cy="340380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Supports Strong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IPSEC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SSL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Administrative Login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Captive Web Portal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802.1x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Web Application Access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SSO </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solidFill>
                            <a:schemeClr val="dk1"/>
                          </a:solidFill>
                          <a:effectLst/>
                          <a:uLnTx/>
                          <a:uFillTx/>
                          <a:latin typeface="+mn-lt"/>
                          <a:ea typeface="+mn-ea"/>
                          <a:cs typeface="+mn-cs"/>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FortiGate (FOS4.3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FortiAuthenticator (FAC 1.4 and later)</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400" b="1" u="none" strike="noStrike" kern="1200" cap="none" spc="0" normalizeH="0" baseline="0" noProof="0" dirty="0" smtClean="0">
                          <a:ln>
                            <a:noFill/>
                          </a:ln>
                          <a:solidFill>
                            <a:schemeClr val="dk1"/>
                          </a:solidFill>
                          <a:effectLst/>
                          <a:uLnTx/>
                          <a:uFillTx/>
                          <a:latin typeface="+mn-lt"/>
                          <a:ea typeface="+mn-ea"/>
                          <a:cs typeface="+mn-cs"/>
                        </a:rPr>
                        <a:t>Secure Seed Delivery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Online Via FortiGuard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Encrypted file on CD (FTK-200S)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In-house Seed Provisioning Tool (special order)</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FortiToken</a:t>
            </a:r>
          </a:p>
        </p:txBody>
      </p:sp>
      <p:pic>
        <p:nvPicPr>
          <p:cNvPr id="26" name="Picture 6"/>
          <p:cNvPicPr>
            <a:picLocks noChangeAspect="1" noChangeArrowheads="1"/>
          </p:cNvPicPr>
          <p:nvPr/>
        </p:nvPicPr>
        <p:blipFill>
          <a:blip r:embed="rId3"/>
          <a:srcRect/>
          <a:stretch>
            <a:fillRect/>
          </a:stretch>
        </p:blipFill>
        <p:spPr bwMode="auto">
          <a:xfrm>
            <a:off x="5091732" y="3151510"/>
            <a:ext cx="2962159" cy="2179592"/>
          </a:xfrm>
          <a:prstGeom prst="rect">
            <a:avLst/>
          </a:prstGeom>
          <a:noFill/>
          <a:ln w="9525">
            <a:noFill/>
            <a:miter lim="800000"/>
            <a:headEnd/>
            <a:tailEnd/>
          </a:ln>
        </p:spPr>
      </p:pic>
      <p:sp>
        <p:nvSpPr>
          <p:cNvPr id="7" name="Rectangle 6"/>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Oath Compliant Time Based Hardware One Time Password Token</a:t>
            </a:r>
          </a:p>
        </p:txBody>
      </p:sp>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1194813"/>
            <a:ext cx="729142" cy="729142"/>
          </a:xfrm>
          <a:prstGeom prst="rect">
            <a:avLst/>
          </a:prstGeom>
        </p:spPr>
      </p:pic>
    </p:spTree>
    <p:extLst>
      <p:ext uri="{BB962C8B-B14F-4D97-AF65-F5344CB8AC3E}">
        <p14:creationId xmlns:p14="http://schemas.microsoft.com/office/powerpoint/2010/main" val="7751499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Entry Level Series</a:t>
            </a:r>
            <a:r>
              <a:rPr lang="en-US" dirty="0" smtClean="0">
                <a:cs typeface="Arial Narrow"/>
              </a:rPr>
              <a:t>: </a:t>
            </a:r>
            <a:r>
              <a:rPr lang="en-US" dirty="0">
                <a:cs typeface="Arial Narrow"/>
              </a:rPr>
              <a:t>Comparison</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827865421"/>
              </p:ext>
            </p:extLst>
          </p:nvPr>
        </p:nvGraphicFramePr>
        <p:xfrm>
          <a:off x="0" y="940247"/>
          <a:ext cx="9143999" cy="5447576"/>
        </p:xfrm>
        <a:graphic>
          <a:graphicData uri="http://schemas.openxmlformats.org/drawingml/2006/table">
            <a:tbl>
              <a:tblPr firstRow="1" bandRow="1">
                <a:effectLst/>
                <a:tableStyleId>{073A0DAA-6AF3-43AB-8588-CEC1D06C72B9}</a:tableStyleId>
              </a:tblPr>
              <a:tblGrid>
                <a:gridCol w="1230371"/>
                <a:gridCol w="1091730"/>
                <a:gridCol w="1091730"/>
                <a:gridCol w="1091730"/>
                <a:gridCol w="1091730"/>
                <a:gridCol w="1091730"/>
                <a:gridCol w="1227489"/>
                <a:gridCol w="1227489"/>
              </a:tblGrid>
              <a:tr h="472949">
                <a:tc>
                  <a:txBody>
                    <a:bodyPr/>
                    <a:lstStyle/>
                    <a:p>
                      <a:endParaRPr lang="en-US" sz="1400" dirty="0"/>
                    </a:p>
                  </a:txBody>
                  <a:tcPr anchor="ctr">
                    <a:lnL w="12700" cap="flat" cmpd="sng" algn="ctr">
                      <a:noFill/>
                      <a:prstDash val="solid"/>
                      <a:round/>
                      <a:headEnd type="none" w="med" len="med"/>
                      <a:tailEnd type="none" w="med" len="med"/>
                    </a:lnL>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FG-30D</a:t>
                      </a:r>
                    </a:p>
                  </a:txBody>
                  <a:tcPr anchor="ctr">
                    <a:solidFill>
                      <a:srgbClr val="3C3C3C"/>
                    </a:solidFill>
                  </a:tcPr>
                </a:tc>
                <a:tc>
                  <a:txBody>
                    <a:bodyPr/>
                    <a:lstStyle/>
                    <a:p>
                      <a:pPr algn="ctr"/>
                      <a:r>
                        <a:rPr lang="en-US" sz="1300" dirty="0" smtClean="0"/>
                        <a:t>FG-60D</a:t>
                      </a:r>
                      <a:endParaRPr lang="en-US" sz="1300" dirty="0"/>
                    </a:p>
                  </a:txBody>
                  <a:tcPr anchor="ctr">
                    <a:solidFill>
                      <a:srgbClr val="3C3C3C"/>
                    </a:solidFill>
                  </a:tcPr>
                </a:tc>
                <a:tc>
                  <a:txBody>
                    <a:bodyPr/>
                    <a:lstStyle/>
                    <a:p>
                      <a:pPr algn="ctr"/>
                      <a:r>
                        <a:rPr lang="en-US" sz="1300" dirty="0" smtClean="0"/>
                        <a:t>FG-70D</a:t>
                      </a:r>
                      <a:endParaRPr lang="en-US" sz="1300" dirty="0"/>
                    </a:p>
                  </a:txBody>
                  <a:tcPr anchor="ctr">
                    <a:solidFill>
                      <a:srgbClr val="3C3C3C"/>
                    </a:solidFill>
                  </a:tcPr>
                </a:tc>
                <a:tc>
                  <a:txBody>
                    <a:bodyPr/>
                    <a:lstStyle/>
                    <a:p>
                      <a:pPr algn="ctr"/>
                      <a:r>
                        <a:rPr lang="en-US" sz="1300" dirty="0" smtClean="0"/>
                        <a:t>FG80D</a:t>
                      </a:r>
                      <a:endParaRPr lang="en-US" sz="1300" dirty="0"/>
                    </a:p>
                  </a:txBody>
                  <a:tcPr anchor="ctr">
                    <a:solidFill>
                      <a:srgbClr val="3C3C3C"/>
                    </a:solidFill>
                  </a:tcPr>
                </a:tc>
                <a:tc>
                  <a:txBody>
                    <a:bodyPr/>
                    <a:lstStyle/>
                    <a:p>
                      <a:pPr algn="ctr"/>
                      <a:r>
                        <a:rPr lang="en-US" sz="1300" dirty="0" smtClean="0"/>
                        <a:t>FG-90D</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FG-92D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FG-94D-POE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FG-98D-POE</a:t>
                      </a:r>
                    </a:p>
                  </a:txBody>
                  <a:tcPr anchor="ctr">
                    <a:lnR w="12700" cap="flat" cmpd="sng" algn="ctr">
                      <a:noFill/>
                      <a:prstDash val="solid"/>
                      <a:round/>
                      <a:headEnd type="none" w="med" len="med"/>
                      <a:tailEnd type="none" w="med" len="med"/>
                    </a:lnR>
                    <a:solidFill>
                      <a:srgbClr val="3C3C3C"/>
                    </a:solidFill>
                  </a:tcPr>
                </a:tc>
              </a:tr>
              <a:tr h="4503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Recommended #users</a:t>
                      </a:r>
                    </a:p>
                  </a:txBody>
                  <a:tcPr anchor="ctr">
                    <a:lnL w="12700" cap="flat" cmpd="sng" algn="ctr">
                      <a:noFill/>
                      <a:prstDash val="solid"/>
                      <a:round/>
                      <a:headEnd type="none" w="med" len="med"/>
                      <a:tailEnd type="none" w="med" len="med"/>
                    </a:lnL>
                    <a:solidFill>
                      <a:schemeClr val="accent4"/>
                    </a:solidFill>
                  </a:tcPr>
                </a:tc>
                <a:tc>
                  <a:txBody>
                    <a:bodyPr/>
                    <a:lstStyle/>
                    <a:p>
                      <a:pPr algn="ctr"/>
                      <a:r>
                        <a:rPr lang="en-US" sz="1100" b="1" i="0" dirty="0" smtClean="0">
                          <a:latin typeface="+mn-lt"/>
                        </a:rPr>
                        <a:t>1-5</a:t>
                      </a:r>
                      <a:endParaRPr lang="en-US" sz="1100" b="1" i="0" dirty="0">
                        <a:latin typeface="+mn-lt"/>
                      </a:endParaRPr>
                    </a:p>
                  </a:txBody>
                  <a:tcPr anchor="ctr" horzOverflow="overflow"/>
                </a:tc>
                <a:tc>
                  <a:txBody>
                    <a:bodyPr/>
                    <a:lstStyle/>
                    <a:p>
                      <a:pPr algn="ctr"/>
                      <a:r>
                        <a:rPr lang="en-US" sz="1100" b="1" i="0" dirty="0" smtClean="0">
                          <a:latin typeface="+mn-lt"/>
                        </a:rPr>
                        <a:t>5-25</a:t>
                      </a:r>
                      <a:endParaRPr lang="en-US" sz="1100" b="1" i="0" dirty="0">
                        <a:latin typeface="+mn-lt"/>
                      </a:endParaRPr>
                    </a:p>
                  </a:txBody>
                  <a:tcPr anchor="ctr" horzOverflow="overflow"/>
                </a:tc>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36424A"/>
                          </a:solidFill>
                          <a:effectLst/>
                          <a:uLnTx/>
                          <a:uFillTx/>
                          <a:latin typeface="+mn-lt"/>
                          <a:ea typeface="+mn-ea"/>
                          <a:cs typeface="+mn-cs"/>
                        </a:rPr>
                        <a:t>20-50</a:t>
                      </a:r>
                    </a:p>
                  </a:txBody>
                  <a:tcPr anchor="ctr" horzOverflow="overflow">
                    <a:lnR w="12700" cap="flat" cmpd="sng" algn="ctr">
                      <a:noFill/>
                      <a:prstDash val="solid"/>
                      <a:round/>
                      <a:headEnd type="none" w="med" len="med"/>
                      <a:tailEnd type="none" w="med" len="med"/>
                    </a:lnR>
                  </a:tcPr>
                </a:tc>
                <a:tc hMerge="1">
                  <a:txBody>
                    <a:bodyPr/>
                    <a:lstStyle/>
                    <a:p>
                      <a:pPr algn="ctr"/>
                      <a:endParaRPr lang="en-US" sz="1100" b="0" i="0" dirty="0">
                        <a:latin typeface="+mn-lt"/>
                      </a:endParaRPr>
                    </a:p>
                  </a:txBody>
                  <a:tcPr anchor="ctr" horzOverflow="overflow"/>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hMerge="1">
                  <a:txBody>
                    <a:bodyPr/>
                    <a:lstStyle/>
                    <a:p>
                      <a:endParaRPr lang="en-US"/>
                    </a:p>
                  </a:txBody>
                  <a:tcPr/>
                </a:tc>
                <a:tc hMerge="1">
                  <a:txBody>
                    <a:bodyPr/>
                    <a:lstStyle/>
                    <a:p>
                      <a:endParaRPr lang="en-US"/>
                    </a:p>
                  </a:txBody>
                  <a:tcPr/>
                </a:tc>
              </a:tr>
              <a:tr h="353870">
                <a:tc>
                  <a:txBody>
                    <a:bodyPr/>
                    <a:lstStyle/>
                    <a:p>
                      <a:r>
                        <a:rPr lang="en-US" sz="1100" b="1" dirty="0" smtClean="0">
                          <a:solidFill>
                            <a:srgbClr val="FFFFFF"/>
                          </a:solidFill>
                        </a:rPr>
                        <a:t>Storage</a:t>
                      </a: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anchor="ctr"/>
                </a:tc>
                <a:tc>
                  <a:txBody>
                    <a:bodyPr/>
                    <a:lstStyle/>
                    <a:p>
                      <a:pPr algn="ctr"/>
                      <a:r>
                        <a:rPr lang="en-US" sz="1100" dirty="0" smtClean="0">
                          <a:solidFill>
                            <a:schemeClr val="tx1"/>
                          </a:solidFill>
                        </a:rPr>
                        <a:t>-</a:t>
                      </a:r>
                      <a:endParaRPr lang="en-US" sz="1100" dirty="0">
                        <a:solidFill>
                          <a:schemeClr val="tx1"/>
                        </a:solidFill>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353870">
                <a:tc>
                  <a:txBody>
                    <a:bodyPr/>
                    <a:lstStyle/>
                    <a:p>
                      <a:r>
                        <a:rPr lang="en-US" sz="1100" b="1" dirty="0" smtClean="0">
                          <a:solidFill>
                            <a:srgbClr val="FFFFFF"/>
                          </a:solidFill>
                        </a:rPr>
                        <a:t>WiFi</a:t>
                      </a:r>
                      <a:r>
                        <a:rPr lang="en-US" sz="1100" b="1" baseline="0" dirty="0" smtClean="0">
                          <a:solidFill>
                            <a:srgbClr val="FFFFFF"/>
                          </a:solidFill>
                        </a:rPr>
                        <a:t> Variant</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algn="ctr"/>
                      <a:r>
                        <a:rPr lang="en-US" sz="1100" dirty="0" smtClean="0">
                          <a:solidFill>
                            <a:srgbClr val="36424A"/>
                          </a:solidFill>
                        </a:rPr>
                        <a:t>-</a:t>
                      </a:r>
                      <a:endParaRPr lang="en-US" sz="1100" dirty="0">
                        <a:solidFill>
                          <a:srgbClr val="36424A"/>
                        </a:solidFill>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36424A"/>
                          </a:solidFill>
                          <a:latin typeface="+mn-lt"/>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446E60"/>
                          </a:solidFill>
                          <a:latin typeface="+mn-lt"/>
                        </a:rPr>
                        <a:t>-</a:t>
                      </a:r>
                    </a:p>
                  </a:txBody>
                  <a:tcPr anchor="ctr" horzOverflow="overflow">
                    <a:lnR w="12700" cap="flat" cmpd="sng" algn="ctr">
                      <a:noFill/>
                      <a:prstDash val="solid"/>
                      <a:round/>
                      <a:headEnd type="none" w="med" len="med"/>
                      <a:tailEnd type="none" w="med" len="med"/>
                    </a:lnR>
                  </a:tcPr>
                </a:tc>
              </a:tr>
              <a:tr h="363450">
                <a:tc>
                  <a:txBody>
                    <a:bodyPr/>
                    <a:lstStyle/>
                    <a:p>
                      <a:r>
                        <a:rPr lang="en-US" sz="1100" b="1" dirty="0" smtClean="0">
                          <a:solidFill>
                            <a:srgbClr val="FFFFFF"/>
                          </a:solidFill>
                        </a:rPr>
                        <a:t>POE Variant</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baseline="0" dirty="0" smtClean="0">
                          <a:solidFill>
                            <a:schemeClr val="tx1"/>
                          </a:solidFill>
                          <a:latin typeface="+mn-lt"/>
                          <a:ea typeface="+mn-ea"/>
                          <a:cs typeface="+mn-cs"/>
                          <a:sym typeface="Zapf Dingbats"/>
                        </a:rPr>
                        <a:t> (1x GE)</a:t>
                      </a:r>
                      <a:endParaRPr lang="en-US" sz="1100" b="0" i="0" dirty="0" smtClean="0">
                        <a:solidFill>
                          <a:schemeClr val="tx1"/>
                        </a:solidFill>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chemeClr val="tx1"/>
                          </a:solidFill>
                          <a:effectLst/>
                          <a:uLnTx/>
                          <a:uFillTx/>
                          <a:latin typeface="+mn-lt"/>
                          <a:ea typeface="+mn-ea"/>
                          <a:cs typeface="+mn-cs"/>
                          <a:sym typeface="Zapf Dingbats"/>
                        </a:rPr>
                        <a:t>(2x GE)</a:t>
                      </a:r>
                      <a:endParaRPr kumimoji="0" lang="en-US" sz="1100" b="0" i="0" u="none" strike="noStrike" kern="1200" cap="none" spc="0" normalizeH="0" baseline="0" noProof="0" dirty="0" smtClean="0">
                        <a:ln>
                          <a:noFill/>
                        </a:ln>
                        <a:solidFill>
                          <a:schemeClr val="tx1"/>
                        </a:solidFill>
                        <a:effectLst/>
                        <a:uLnTx/>
                        <a:uFillTx/>
                        <a:latin typeface="+mn-lt"/>
                        <a:ea typeface="+mn-ea"/>
                        <a:cs typeface="+mn-cs"/>
                      </a:endParaRPr>
                    </a:p>
                  </a:txBody>
                  <a:tcPr anchor="ctr"/>
                </a:tc>
                <a:tc>
                  <a:txBody>
                    <a:bodyPr/>
                    <a:lstStyle/>
                    <a:p>
                      <a:pPr algn="ctr"/>
                      <a:r>
                        <a:rPr lang="en-US" sz="1100" dirty="0" smtClean="0">
                          <a:solidFill>
                            <a:srgbClr val="36424A"/>
                          </a:solidFill>
                        </a:rPr>
                        <a:t>-</a:t>
                      </a:r>
                      <a:endParaRPr lang="en-US" sz="1100" dirty="0">
                        <a:solidFill>
                          <a:srgbClr val="36424A"/>
                        </a:solidFill>
                      </a:endParaRPr>
                    </a:p>
                  </a:txBody>
                  <a:tcPr anchor="ctr" horzOverflow="overflow"/>
                </a:tc>
                <a:tc>
                  <a:txBody>
                    <a:bodyPr/>
                    <a:lstStyle/>
                    <a:p>
                      <a:pPr algn="ctr"/>
                      <a:r>
                        <a:rPr lang="en-US" sz="1100" b="0" i="0" dirty="0" smtClean="0">
                          <a:solidFill>
                            <a:srgbClr val="36424A"/>
                          </a:solidFill>
                          <a:latin typeface="+mn-lt"/>
                        </a:rPr>
                        <a:t>-</a:t>
                      </a:r>
                      <a:endParaRPr lang="en-US" sz="1100" b="0" i="0" dirty="0">
                        <a:solidFill>
                          <a:srgbClr val="36424A"/>
                        </a:solidFill>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sym typeface="Zapf Dingbats"/>
                        </a:rPr>
                        <a:t>(4x GE)</a:t>
                      </a: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a:t>
                      </a:r>
                      <a:endParaRPr lang="en-US" sz="1100" dirty="0">
                        <a:solidFill>
                          <a:srgbClr val="36424A"/>
                        </a:solidFill>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24x FE </a:t>
                      </a:r>
                      <a:endParaRPr lang="en-US" sz="1100" dirty="0">
                        <a:solidFill>
                          <a:srgbClr val="36424A"/>
                        </a:solidFill>
                      </a:endParaRPr>
                    </a:p>
                  </a:txBody>
                  <a:tcPr anchor="ctr" horzOverflow="overflow">
                    <a:lnR w="12700" cap="flat" cmpd="sng" algn="ctr">
                      <a:noFill/>
                      <a:prstDash val="solid"/>
                      <a:round/>
                      <a:headEnd type="none" w="med" len="med"/>
                      <a:tailEnd type="none" w="med" len="med"/>
                    </a:lnR>
                  </a:tcPr>
                </a:tc>
              </a:tr>
              <a:tr h="590604">
                <a:tc>
                  <a:txBody>
                    <a:bodyPr/>
                    <a:lstStyle/>
                    <a:p>
                      <a:r>
                        <a:rPr lang="en-US" sz="1100" b="1" dirty="0" smtClean="0">
                          <a:solidFill>
                            <a:srgbClr val="FFFFFF"/>
                          </a:solidFill>
                        </a:rPr>
                        <a:t>Firewall</a:t>
                      </a:r>
                      <a:r>
                        <a:rPr lang="en-US" sz="1100" b="1" baseline="0" dirty="0" smtClean="0">
                          <a:solidFill>
                            <a:srgbClr val="FFFFFF"/>
                          </a:solidFill>
                        </a:rPr>
                        <a:t> &amp; VPN Performance</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450380">
                <a:tc>
                  <a:txBody>
                    <a:bodyPr/>
                    <a:lstStyle/>
                    <a:p>
                      <a:r>
                        <a:rPr lang="en-US" sz="1100" b="1" dirty="0" smtClean="0">
                          <a:solidFill>
                            <a:srgbClr val="FFFFFF"/>
                          </a:solidFill>
                        </a:rPr>
                        <a:t>UTM Performance</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353870">
                <a:tc>
                  <a:txBody>
                    <a:bodyPr/>
                    <a:lstStyle/>
                    <a:p>
                      <a:r>
                        <a:rPr lang="en-US" sz="1100" b="1" dirty="0" smtClean="0">
                          <a:solidFill>
                            <a:srgbClr val="FFFFFF"/>
                          </a:solidFill>
                        </a:rPr>
                        <a:t>Port Density</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627315">
                <a:tc rowSpan="3">
                  <a:txBody>
                    <a:bodyPr/>
                    <a:lstStyle/>
                    <a:p>
                      <a:r>
                        <a:rPr lang="en-US" sz="1100" b="1" dirty="0" smtClean="0">
                          <a:solidFill>
                            <a:srgbClr val="FFFFFF"/>
                          </a:solidFill>
                        </a:rPr>
                        <a:t>Ideal Use Cases</a:t>
                      </a: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a:t>
                      </a:r>
                      <a:r>
                        <a:rPr lang="en-US" sz="1100" baseline="0" dirty="0" smtClean="0">
                          <a:solidFill>
                            <a:srgbClr val="36424A"/>
                          </a:solidFill>
                        </a:rPr>
                        <a:t> o</a:t>
                      </a:r>
                      <a:r>
                        <a:rPr lang="en-US" sz="1100" dirty="0" smtClean="0">
                          <a:solidFill>
                            <a:srgbClr val="36424A"/>
                          </a:solidFill>
                        </a:rPr>
                        <a:t>ffices</a:t>
                      </a:r>
                      <a:r>
                        <a:rPr lang="en-US" sz="1100" baseline="0" dirty="0" smtClean="0">
                          <a:solidFill>
                            <a:srgbClr val="36424A"/>
                          </a:solidFill>
                        </a:rPr>
                        <a:t> , Kiosks</a:t>
                      </a:r>
                      <a:endParaRPr lang="en-US" sz="1100" dirty="0" smtClean="0">
                        <a:solidFill>
                          <a:srgbClr val="36424A"/>
                        </a:solidFill>
                      </a:endParaRPr>
                    </a:p>
                  </a:txBody>
                  <a:tcPr anchor="ctr"/>
                </a:tc>
                <a:tc>
                  <a:txBody>
                    <a:bodyPr/>
                    <a:lstStyle/>
                    <a:p>
                      <a:pPr algn="ctr"/>
                      <a:r>
                        <a:rPr lang="en-US" sz="1100" dirty="0" smtClean="0">
                          <a:solidFill>
                            <a:srgbClr val="36424A"/>
                          </a:solidFill>
                        </a:rPr>
                        <a:t>Small branch</a:t>
                      </a:r>
                      <a:r>
                        <a:rPr lang="en-US" sz="1100" baseline="0" dirty="0" smtClean="0">
                          <a:solidFill>
                            <a:srgbClr val="36424A"/>
                          </a:solidFill>
                        </a:rPr>
                        <a:t> o</a:t>
                      </a:r>
                      <a:r>
                        <a:rPr lang="en-US" sz="1100" dirty="0" smtClean="0">
                          <a:solidFill>
                            <a:srgbClr val="36424A"/>
                          </a:solidFill>
                        </a:rPr>
                        <a:t>ffices</a:t>
                      </a:r>
                      <a:r>
                        <a:rPr lang="en-US" sz="1100" baseline="0" dirty="0" smtClean="0">
                          <a:solidFill>
                            <a:srgbClr val="36424A"/>
                          </a:solidFill>
                        </a:rPr>
                        <a:t> </a:t>
                      </a:r>
                      <a:endParaRPr lang="en-US" sz="1100" dirty="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 offices</a:t>
                      </a:r>
                    </a:p>
                  </a:txBody>
                  <a:tcPr anchor="ctr">
                    <a:lnR w="12700" cap="flat" cmpd="sng" algn="ctr">
                      <a:noFill/>
                      <a:prstDash val="solid"/>
                      <a:round/>
                      <a:headEnd type="none" w="med" len="med"/>
                      <a:tailEnd type="none" w="med" len="med"/>
                    </a:lnR>
                  </a:tcPr>
                </a:tc>
              </a:tr>
              <a:tr h="658973">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a:t>
                      </a:r>
                      <a:endParaRPr lang="en-US" sz="1100" dirty="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a:t>
                      </a:r>
                      <a:endParaRPr lang="en-US" sz="1100" dirty="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Limited VPN</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 WAN opt.</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Limited VPN</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a:t>
                      </a:r>
                      <a:br>
                        <a:rPr lang="en-US" sz="1100" baseline="0" dirty="0" smtClean="0">
                          <a:solidFill>
                            <a:srgbClr val="36424A"/>
                          </a:solidFill>
                        </a:rPr>
                      </a:br>
                      <a:r>
                        <a:rPr lang="en-US" sz="1100" baseline="0" dirty="0" smtClean="0">
                          <a:solidFill>
                            <a:srgbClr val="36424A"/>
                          </a:solidFill>
                        </a:rPr>
                        <a:t>VPN, WAN </a:t>
                      </a:r>
                      <a:br>
                        <a:rPr lang="en-US" sz="1100" baseline="0" dirty="0" smtClean="0">
                          <a:solidFill>
                            <a:srgbClr val="36424A"/>
                          </a:solidFill>
                        </a:rPr>
                      </a:br>
                      <a:r>
                        <a:rPr lang="en-US" sz="1100" baseline="0" dirty="0" smtClean="0">
                          <a:solidFill>
                            <a:srgbClr val="36424A"/>
                          </a:solidFill>
                        </a:rPr>
                        <a:t>opt. </a:t>
                      </a:r>
                      <a:endParaRPr lang="en-US" sz="1100" dirty="0" smtClean="0">
                        <a:solidFill>
                          <a:srgbClr val="36424A"/>
                        </a:solidFill>
                      </a:endParaRPr>
                    </a:p>
                  </a:txBody>
                  <a:tcPr anchor="ctr">
                    <a:lnR w="12700" cap="flat" cmpd="sng" algn="ctr">
                      <a:noFill/>
                      <a:prstDash val="solid"/>
                      <a:round/>
                      <a:headEnd type="none" w="med" len="med"/>
                      <a:tailEnd type="none" w="med" len="med"/>
                    </a:lnR>
                  </a:tcPr>
                </a:tc>
              </a:tr>
              <a:tr h="757184">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limited UTM &amp; features, central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limited UTM, central logging </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UTM, </a:t>
                      </a:r>
                      <a:br>
                        <a:rPr lang="en-US" sz="1100" baseline="0" dirty="0" smtClean="0">
                          <a:solidFill>
                            <a:srgbClr val="36424A"/>
                          </a:solidFill>
                        </a:rPr>
                      </a:br>
                      <a:r>
                        <a:rPr lang="en-US" sz="1100" baseline="0" dirty="0" smtClean="0">
                          <a:solidFill>
                            <a:srgbClr val="36424A"/>
                          </a:solidFill>
                        </a:rPr>
                        <a:t>central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Full UTM, </a:t>
                      </a:r>
                      <a:br>
                        <a:rPr lang="en-US" sz="1100" baseline="0" dirty="0" smtClean="0">
                          <a:solidFill>
                            <a:srgbClr val="36424A"/>
                          </a:solidFill>
                        </a:rPr>
                      </a:br>
                      <a:r>
                        <a:rPr lang="en-US" sz="1100" baseline="0" dirty="0" smtClean="0">
                          <a:solidFill>
                            <a:srgbClr val="36424A"/>
                          </a:solidFill>
                        </a:rPr>
                        <a:t>Cloud based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UTM,</a:t>
                      </a:r>
                      <a:br>
                        <a:rPr lang="en-US" sz="1100" baseline="0" dirty="0" smtClean="0">
                          <a:solidFill>
                            <a:srgbClr val="36424A"/>
                          </a:solidFill>
                        </a:rPr>
                      </a:br>
                      <a:r>
                        <a:rPr lang="en-US" sz="1100" baseline="0" dirty="0" smtClean="0">
                          <a:solidFill>
                            <a:srgbClr val="36424A"/>
                          </a:solidFill>
                        </a:rPr>
                        <a:t>local log &amp; reporting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Full UTM, </a:t>
                      </a:r>
                      <a:br>
                        <a:rPr lang="en-US" sz="1100" baseline="0" dirty="0" smtClean="0">
                          <a:solidFill>
                            <a:srgbClr val="36424A"/>
                          </a:solidFill>
                        </a:rPr>
                      </a:br>
                      <a:r>
                        <a:rPr lang="en-US" sz="1100" baseline="0" dirty="0" smtClean="0">
                          <a:solidFill>
                            <a:srgbClr val="36424A"/>
                          </a:solidFill>
                        </a:rPr>
                        <a:t>Cloud based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UTM , high PoE ports desired</a:t>
                      </a:r>
                      <a:endParaRPr lang="en-US" sz="1100" dirty="0" smtClean="0">
                        <a:solidFill>
                          <a:srgbClr val="36424A"/>
                        </a:solidFill>
                      </a:endParaRPr>
                    </a:p>
                  </a:txBody>
                  <a:tcPr anchor="ctr">
                    <a:lnR w="12700" cap="flat" cmpd="sng" algn="ctr">
                      <a:noFill/>
                      <a:prstDash val="solid"/>
                      <a:round/>
                      <a:headEnd type="none" w="med" len="med"/>
                      <a:tailEnd type="none" w="med" len="med"/>
                    </a:lnR>
                  </a:tcPr>
                </a:tc>
              </a:tr>
            </a:tbl>
          </a:graphicData>
        </a:graphic>
      </p:graphicFrame>
    </p:spTree>
    <p:extLst>
      <p:ext uri="{BB962C8B-B14F-4D97-AF65-F5344CB8AC3E}">
        <p14:creationId xmlns:p14="http://schemas.microsoft.com/office/powerpoint/2010/main" val="374581606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FortiToken Mobile</a:t>
            </a:r>
            <a:endParaRPr lang="en-US" b="0" i="0" dirty="0"/>
          </a:p>
        </p:txBody>
      </p:sp>
      <p:pic>
        <p:nvPicPr>
          <p:cNvPr id="7" name="Picture 3"/>
          <p:cNvPicPr>
            <a:picLocks noChangeAspect="1" noChangeArrowheads="1"/>
          </p:cNvPicPr>
          <p:nvPr/>
        </p:nvPicPr>
        <p:blipFill>
          <a:blip r:embed="rId3"/>
          <a:srcRect/>
          <a:stretch>
            <a:fillRect/>
          </a:stretch>
        </p:blipFill>
        <p:spPr bwMode="auto">
          <a:xfrm>
            <a:off x="3819979" y="2332373"/>
            <a:ext cx="5324021" cy="3096559"/>
          </a:xfrm>
          <a:prstGeom prst="rect">
            <a:avLst/>
          </a:prstGeom>
          <a:noFill/>
          <a:ln w="9525">
            <a:noFill/>
            <a:miter lim="800000"/>
            <a:headEnd/>
            <a:tailEnd/>
          </a:ln>
        </p:spPr>
      </p:pic>
      <p:graphicFrame>
        <p:nvGraphicFramePr>
          <p:cNvPr id="8" name="Content Placeholder 4"/>
          <p:cNvGraphicFramePr>
            <a:graphicFrameLocks/>
          </p:cNvGraphicFramePr>
          <p:nvPr>
            <p:extLst>
              <p:ext uri="{D42A27DB-BD31-4B8C-83A1-F6EECF244321}">
                <p14:modId xmlns:p14="http://schemas.microsoft.com/office/powerpoint/2010/main" val="1238658999"/>
              </p:ext>
            </p:extLst>
          </p:nvPr>
        </p:nvGraphicFramePr>
        <p:xfrm>
          <a:off x="454526" y="2222173"/>
          <a:ext cx="3256391" cy="3159743"/>
        </p:xfrm>
        <a:graphic>
          <a:graphicData uri="http://schemas.openxmlformats.org/drawingml/2006/table">
            <a:tbl>
              <a:tblPr bandRow="1">
                <a:tableStyleId>{073A0DAA-6AF3-43AB-8588-CEC1D06C72B9}</a:tableStyleId>
              </a:tblPr>
              <a:tblGrid>
                <a:gridCol w="3256391"/>
              </a:tblGrid>
              <a:tr h="134533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t>Highly</a:t>
                      </a:r>
                      <a:r>
                        <a:rPr lang="en-US" sz="1400" b="1" baseline="0" dirty="0" smtClean="0"/>
                        <a:t> Secure</a:t>
                      </a:r>
                      <a:endParaRPr lang="en-US" sz="1400" b="1" dirty="0" smtClean="0"/>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t>Pin Protected</a:t>
                      </a:r>
                      <a:r>
                        <a:rPr lang="en-US" sz="1200" baseline="0" dirty="0" smtClean="0"/>
                        <a:t> App</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t>Device Binding</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latin typeface="+mn-lt"/>
                          <a:cs typeface="Arial Narrow" pitchFamily="34" charset="0"/>
                        </a:rPr>
                        <a:t>Brute</a:t>
                      </a:r>
                      <a:r>
                        <a:rPr lang="en-US" sz="1200" baseline="0" dirty="0" smtClean="0">
                          <a:latin typeface="+mn-lt"/>
                          <a:cs typeface="Arial Narrow" pitchFamily="34" charset="0"/>
                        </a:rPr>
                        <a:t> Force Protection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baseline="0" dirty="0" smtClean="0">
                          <a:latin typeface="+mn-lt"/>
                          <a:cs typeface="Arial Narrow" pitchFamily="34" charset="0"/>
                        </a:rPr>
                        <a:t>Dynamic Seed Generation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baseline="0" dirty="0" smtClean="0">
                          <a:latin typeface="+mn-lt"/>
                          <a:cs typeface="Arial Narrow" pitchFamily="34" charset="0"/>
                        </a:rPr>
                        <a:t>Encrypted Seed Storage</a:t>
                      </a:r>
                      <a:endParaRPr lang="en-US" sz="1200" dirty="0" smtClean="0">
                        <a:latin typeface="+mn-lt"/>
                        <a:cs typeface="Arial Narrow" pitchFamily="34" charset="0"/>
                      </a:endParaRP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7850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FortiGate (FOS5.0 Beta 5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FortiAuthenticator (FAC 1.4 and later)</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102931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Broad Device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iOS (iPhone, </a:t>
                      </a:r>
                      <a:r>
                        <a:rPr kumimoji="0" lang="en-US" sz="1200" u="none" strike="noStrike" kern="1200" cap="none" spc="0" normalizeH="0" baseline="0" noProof="0" dirty="0" err="1" smtClean="0">
                          <a:ln>
                            <a:noFill/>
                          </a:ln>
                          <a:effectLst/>
                          <a:uLnTx/>
                          <a:uFillTx/>
                        </a:rPr>
                        <a:t>iPad</a:t>
                      </a:r>
                      <a:r>
                        <a:rPr kumimoji="0" lang="en-US" sz="1200" u="none" strike="noStrike" kern="1200" cap="none" spc="0" normalizeH="0" baseline="0" noProof="0" dirty="0" smtClean="0">
                          <a:ln>
                            <a:noFill/>
                          </a:ln>
                          <a:effectLst/>
                          <a:uLnTx/>
                          <a:uFillTx/>
                        </a:rPr>
                        <a:t>, iPod Touch)</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Android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BlackBerry (TBD)</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1" name="Rectangle 10"/>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Oath Compliant Time Based Hardware One Time Password Soft Token</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1194813"/>
            <a:ext cx="729142" cy="729142"/>
          </a:xfrm>
          <a:prstGeom prst="rect">
            <a:avLst/>
          </a:prstGeom>
        </p:spPr>
      </p:pic>
    </p:spTree>
    <p:extLst>
      <p:ext uri="{BB962C8B-B14F-4D97-AF65-F5344CB8AC3E}">
        <p14:creationId xmlns:p14="http://schemas.microsoft.com/office/powerpoint/2010/main" val="233591237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FortiAnalyzer</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72202"/>
            <a:ext cx="729142" cy="729142"/>
          </a:xfrm>
          <a:prstGeom prst="rect">
            <a:avLst/>
          </a:prstGeom>
        </p:spPr>
      </p:pic>
    </p:spTree>
    <p:extLst>
      <p:ext uri="{BB962C8B-B14F-4D97-AF65-F5344CB8AC3E}">
        <p14:creationId xmlns:p14="http://schemas.microsoft.com/office/powerpoint/2010/main" val="23829095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p:txBody>
          <a:bodyPr/>
          <a:lstStyle/>
          <a:p>
            <a:r>
              <a:rPr lang="en-US" b="0" i="0" dirty="0" smtClean="0"/>
              <a:t>Introducing FortiAnalyzer</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085034369"/>
              </p:ext>
            </p:extLst>
          </p:nvPr>
        </p:nvGraphicFramePr>
        <p:xfrm>
          <a:off x="454526" y="2178072"/>
          <a:ext cx="3622842" cy="3989760"/>
        </p:xfrm>
        <a:graphic>
          <a:graphicData uri="http://schemas.openxmlformats.org/drawingml/2006/table">
            <a:tbl>
              <a:tblPr bandRow="1">
                <a:tableStyleId>{073A0DAA-6AF3-43AB-8588-CEC1D06C72B9}</a:tableStyleId>
              </a:tblPr>
              <a:tblGrid>
                <a:gridCol w="3622842"/>
              </a:tblGrid>
              <a:tr h="7774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Aggregated Logging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Singular View of all Fortinet Devices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Built-in Content Archiving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Malicious File Quarantine</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6980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Centralized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Predefined  Summary &amp; Device Reports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Hundreds of Customizable Charts &amp; Graphs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3400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Analysis &amp; Event Correlation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Network &amp; Log Analysis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100317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Scalable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Hardware and VM Versions Available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Collector/Analyzer Modes for Large Deployments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High Performance Logs/Sec Processing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Support for Internal or External SQL Databases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pic>
        <p:nvPicPr>
          <p:cNvPr id="3"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4294506" y="2937584"/>
            <a:ext cx="3635304" cy="1560895"/>
          </a:xfrm>
          <a:prstGeom prst="rect">
            <a:avLst/>
          </a:prstGeom>
          <a:ln>
            <a:noFill/>
          </a:ln>
          <a:effectLst>
            <a:outerShdw blurRad="292100" dist="139700" dir="2700000" algn="tl" rotWithShape="0">
              <a:srgbClr val="333333">
                <a:alpha val="65000"/>
              </a:srgbClr>
            </a:outerShdw>
          </a:effectLst>
        </p:spPr>
      </p:pic>
      <p:pic>
        <p:nvPicPr>
          <p:cNvPr id="2"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028292" y="4219976"/>
            <a:ext cx="3606222" cy="1589979"/>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Logging, reporting and analysis from multiple Fortinet devices</a:t>
            </a:r>
          </a:p>
        </p:txBody>
      </p:sp>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8104" y="1214518"/>
            <a:ext cx="729142" cy="729142"/>
          </a:xfrm>
          <a:prstGeom prst="rect">
            <a:avLst/>
          </a:prstGeom>
        </p:spPr>
      </p:pic>
    </p:spTree>
    <p:extLst>
      <p:ext uri="{BB962C8B-B14F-4D97-AF65-F5344CB8AC3E}">
        <p14:creationId xmlns:p14="http://schemas.microsoft.com/office/powerpoint/2010/main" val="121030005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3242233449"/>
              </p:ext>
            </p:extLst>
          </p:nvPr>
        </p:nvGraphicFramePr>
        <p:xfrm>
          <a:off x="252001" y="1260000"/>
          <a:ext cx="8639997" cy="4436893"/>
        </p:xfrm>
        <a:graphic>
          <a:graphicData uri="http://schemas.openxmlformats.org/drawingml/2006/table">
            <a:tbl>
              <a:tblPr firstRow="1" bandRow="1">
                <a:effectLst/>
                <a:tableStyleId>{073A0DAA-6AF3-43AB-8588-CEC1D06C72B9}</a:tableStyleId>
              </a:tblPr>
              <a:tblGrid>
                <a:gridCol w="1235936"/>
                <a:gridCol w="1057723"/>
                <a:gridCol w="1057723"/>
                <a:gridCol w="1057723"/>
                <a:gridCol w="1057723"/>
                <a:gridCol w="1057723"/>
                <a:gridCol w="1057723"/>
                <a:gridCol w="1057723"/>
              </a:tblGrid>
              <a:tr h="310273">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FAZ-200D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FAZ-300D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FAZ-2000B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FAZ-3000E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FAZ-3500E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FAZ-3900E</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r>
              <a:tr h="304071">
                <a:tc>
                  <a:txBody>
                    <a:bodyPr/>
                    <a:lstStyle/>
                    <a:p>
                      <a:r>
                        <a:rPr lang="en-US" sz="1300" b="1" dirty="0" smtClean="0">
                          <a:solidFill>
                            <a:srgbClr val="FFFFFF"/>
                          </a:solidFill>
                          <a:latin typeface="Arial"/>
                          <a:cs typeface="Arial"/>
                        </a:rPr>
                        <a:t>GB/Day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25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75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250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200" dirty="0" smtClean="0">
                          <a:latin typeface="Arial"/>
                          <a:cs typeface="Arial"/>
                        </a:rPr>
                        <a:t>Unrestricted*</a:t>
                      </a:r>
                      <a:endParaRPr lang="en-US" sz="1200" dirty="0">
                        <a:latin typeface="Arial"/>
                        <a:cs typeface="Arial"/>
                      </a:endParaRPr>
                    </a:p>
                  </a:txBody>
                  <a:tcPr anchor="ctr">
                    <a:solidFill>
                      <a:schemeClr val="accent4">
                        <a:lumMod val="40000"/>
                        <a:lumOff val="60000"/>
                      </a:schemeClr>
                    </a:solidFill>
                  </a:tcPr>
                </a:tc>
                <a:tc>
                  <a:txBody>
                    <a:bodyPr/>
                    <a:lstStyle/>
                    <a:p>
                      <a:pPr algn="ctr"/>
                      <a:r>
                        <a:rPr lang="en-US" sz="1200" dirty="0" smtClean="0">
                          <a:latin typeface="+mn-lt"/>
                          <a:cs typeface="Arial"/>
                        </a:rPr>
                        <a:t>Unrestricted*</a:t>
                      </a:r>
                      <a:endParaRPr lang="en-US" sz="1200" dirty="0">
                        <a:latin typeface="+mn-lt"/>
                        <a:cs typeface="Arial"/>
                      </a:endParaRPr>
                    </a:p>
                  </a:txBody>
                  <a:tcPr anchor="ctr">
                    <a:solidFill>
                      <a:schemeClr val="accent4">
                        <a:lumMod val="40000"/>
                        <a:lumOff val="60000"/>
                      </a:schemeClr>
                    </a:solidFill>
                  </a:tcPr>
                </a:tc>
              </a:tr>
              <a:tr h="591669">
                <a:tc>
                  <a:txBody>
                    <a:bodyPr/>
                    <a:lstStyle/>
                    <a:p>
                      <a:r>
                        <a:rPr lang="en-US" sz="1300" b="1" dirty="0" smtClean="0">
                          <a:solidFill>
                            <a:srgbClr val="FFFFFF"/>
                          </a:solidFill>
                          <a:latin typeface="Arial"/>
                          <a:cs typeface="Arial"/>
                        </a:rPr>
                        <a:t>Sessions/Day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18 Mil </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55 Mil</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85 Mil</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260 Mil</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850 Mil</a:t>
                      </a:r>
                      <a:endParaRPr lang="en-US" sz="1300" dirty="0">
                        <a:latin typeface="Arial"/>
                        <a:cs typeface="Arial"/>
                      </a:endParaRPr>
                    </a:p>
                  </a:txBody>
                  <a:tcPr anchor="ctr">
                    <a:solidFill>
                      <a:srgbClr val="E4E4E4"/>
                    </a:solidFill>
                  </a:tcPr>
                </a:tc>
                <a:tc>
                  <a:txBody>
                    <a:bodyPr/>
                    <a:lstStyle/>
                    <a:p>
                      <a:pPr algn="ctr"/>
                      <a:r>
                        <a:rPr lang="en-US" sz="1200" dirty="0" smtClean="0">
                          <a:latin typeface="+mn-lt"/>
                          <a:cs typeface="Arial"/>
                        </a:rPr>
                        <a:t>Unrestricted*</a:t>
                      </a:r>
                      <a:endParaRPr lang="en-US" sz="1200" dirty="0">
                        <a:latin typeface="+mn-lt"/>
                        <a:cs typeface="Arial"/>
                      </a:endParaRPr>
                    </a:p>
                  </a:txBody>
                  <a:tcPr anchor="ctr">
                    <a:solidFill>
                      <a:srgbClr val="E4E4E4"/>
                    </a:solidFill>
                  </a:tcPr>
                </a:tc>
                <a:tc>
                  <a:txBody>
                    <a:bodyPr/>
                    <a:lstStyle/>
                    <a:p>
                      <a:pPr algn="ctr"/>
                      <a:r>
                        <a:rPr lang="en-US" sz="1200" dirty="0" smtClean="0">
                          <a:latin typeface="+mn-lt"/>
                          <a:cs typeface="Arial"/>
                        </a:rPr>
                        <a:t>Unrestricted*</a:t>
                      </a:r>
                      <a:endParaRPr lang="en-US" sz="1200" dirty="0">
                        <a:latin typeface="+mn-lt"/>
                        <a:cs typeface="Arial"/>
                      </a:endParaRPr>
                    </a:p>
                  </a:txBody>
                  <a:tcPr anchor="ctr">
                    <a:solidFill>
                      <a:srgbClr val="E4E4E4"/>
                    </a:solidFill>
                  </a:tcPr>
                </a:tc>
              </a:tr>
              <a:tr h="304071">
                <a:tc>
                  <a:txBody>
                    <a:bodyPr/>
                    <a:lstStyle/>
                    <a:p>
                      <a:r>
                        <a:rPr lang="en-US" sz="1300" b="1" dirty="0" smtClean="0">
                          <a:solidFill>
                            <a:srgbClr val="FFFFFF"/>
                          </a:solidFill>
                          <a:latin typeface="Arial"/>
                          <a:cs typeface="Arial"/>
                        </a:rPr>
                        <a:t>Peak Log rate</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350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625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60,000</a:t>
                      </a:r>
                      <a:endParaRPr lang="en-US" sz="1300" dirty="0">
                        <a:latin typeface="Arial"/>
                        <a:cs typeface="Arial"/>
                      </a:endParaRP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75,000</a:t>
                      </a:r>
                    </a:p>
                  </a:txBody>
                  <a:tcPr anchor="ctr">
                    <a:solidFill>
                      <a:srgbClr val="C9C9C9"/>
                    </a:solidFill>
                  </a:tcPr>
                </a:tc>
              </a:tr>
              <a:tr h="646087">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Devices/ADOMs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2,000</a:t>
                      </a:r>
                    </a:p>
                  </a:txBody>
                  <a:tcPr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36424A"/>
                          </a:solidFill>
                          <a:effectLst/>
                          <a:uLnTx/>
                          <a:uFillTx/>
                          <a:latin typeface="Arial"/>
                          <a:ea typeface="+mn-ea"/>
                          <a:cs typeface="Arial"/>
                        </a:rPr>
                        <a:t>2,000</a:t>
                      </a:r>
                    </a:p>
                  </a:txBody>
                  <a:tcPr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36424A"/>
                          </a:solidFill>
                          <a:effectLst/>
                          <a:uLnTx/>
                          <a:uFillTx/>
                          <a:latin typeface="Arial"/>
                          <a:ea typeface="+mn-ea"/>
                          <a:cs typeface="Arial"/>
                        </a:rPr>
                        <a:t>4,000</a:t>
                      </a:r>
                    </a:p>
                  </a:txBody>
                  <a:tcPr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36424A"/>
                          </a:solidFill>
                          <a:effectLst/>
                          <a:uLnTx/>
                          <a:uFillTx/>
                          <a:latin typeface="+mn-lt"/>
                          <a:ea typeface="+mn-ea"/>
                          <a:cs typeface="Arial"/>
                        </a:rPr>
                        <a:t>4,000</a:t>
                      </a:r>
                    </a:p>
                  </a:txBody>
                  <a:tcPr anchor="ctr">
                    <a:solidFill>
                      <a:srgbClr val="E4E4E4"/>
                    </a:solidFill>
                  </a:tcPr>
                </a:tc>
              </a:tr>
              <a:tr h="492306">
                <a:tc>
                  <a:txBody>
                    <a:bodyPr/>
                    <a:lstStyle/>
                    <a:p>
                      <a:r>
                        <a:rPr lang="en-US" sz="1300" b="1" dirty="0" smtClean="0">
                          <a:solidFill>
                            <a:srgbClr val="FFFFFF"/>
                          </a:solidFill>
                          <a:latin typeface="Arial"/>
                          <a:cs typeface="Arial"/>
                        </a:rPr>
                        <a:t>Total 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fr-FR" sz="1300" dirty="0" smtClean="0">
                          <a:latin typeface="+mn-lt"/>
                          <a:cs typeface="Arial"/>
                        </a:rPr>
                        <a:t>4x GE RJ45</a:t>
                      </a:r>
                      <a:endParaRPr lang="en-US" sz="1300" dirty="0">
                        <a:latin typeface="Arial"/>
                        <a:cs typeface="Arial"/>
                      </a:endParaRPr>
                    </a:p>
                  </a:txBody>
                  <a:tcPr anchor="ctr">
                    <a:solidFill>
                      <a:srgbClr val="C9C9C9"/>
                    </a:solidFill>
                  </a:tcPr>
                </a:tc>
                <a:tc>
                  <a:txBody>
                    <a:bodyPr/>
                    <a:lstStyle/>
                    <a:p>
                      <a:pPr algn="ctr"/>
                      <a:r>
                        <a:rPr lang="fr-FR" sz="1300" dirty="0" smtClean="0">
                          <a:latin typeface="+mn-lt"/>
                          <a:cs typeface="Arial"/>
                        </a:rPr>
                        <a:t>4x GE RJ45</a:t>
                      </a:r>
                      <a:endParaRPr lang="en-US" sz="1300" dirty="0">
                        <a:latin typeface="+mn-lt"/>
                        <a:cs typeface="Arial"/>
                      </a:endParaRPr>
                    </a:p>
                  </a:txBody>
                  <a:tcPr anchor="ctr">
                    <a:solidFill>
                      <a:srgbClr val="C9C9C9"/>
                    </a:solidFill>
                  </a:tcPr>
                </a:tc>
                <a:tc>
                  <a:txBody>
                    <a:bodyPr/>
                    <a:lstStyle/>
                    <a:p>
                      <a:pPr algn="ctr"/>
                      <a:r>
                        <a:rPr lang="fr-FR" sz="1300" dirty="0" smtClean="0">
                          <a:latin typeface="+mn-lt"/>
                          <a:cs typeface="Arial"/>
                        </a:rPr>
                        <a:t>6x GE RJ45, 2x SFP</a:t>
                      </a:r>
                      <a:endParaRPr lang="en-US" sz="1300" dirty="0">
                        <a:latin typeface="Arial"/>
                        <a:cs typeface="Arial"/>
                      </a:endParaRPr>
                    </a:p>
                  </a:txBody>
                  <a:tcPr anchor="ctr">
                    <a:solidFill>
                      <a:srgbClr val="C9C9C9"/>
                    </a:solidFill>
                  </a:tcPr>
                </a:tc>
                <a:tc>
                  <a:txBody>
                    <a:bodyPr/>
                    <a:lstStyle/>
                    <a:p>
                      <a:pPr algn="ctr"/>
                      <a:r>
                        <a:rPr lang="fr-FR" sz="1300" dirty="0" smtClean="0">
                          <a:latin typeface="+mn-lt"/>
                          <a:cs typeface="Arial"/>
                        </a:rPr>
                        <a:t>6x GE RJ45</a:t>
                      </a:r>
                      <a:endParaRPr lang="en-US" sz="1300" dirty="0">
                        <a:latin typeface="Arial"/>
                        <a:cs typeface="Arial"/>
                      </a:endParaRPr>
                    </a:p>
                  </a:txBody>
                  <a:tcPr anchor="ctr">
                    <a:solidFill>
                      <a:srgbClr val="C9C9C9"/>
                    </a:solidFill>
                  </a:tcPr>
                </a:tc>
                <a:tc>
                  <a:txBody>
                    <a:bodyPr/>
                    <a:lstStyle/>
                    <a:p>
                      <a:pPr algn="ctr"/>
                      <a:r>
                        <a:rPr lang="en-US" sz="1300" dirty="0" smtClean="0">
                          <a:latin typeface="+mn-lt"/>
                          <a:cs typeface="Arial"/>
                        </a:rPr>
                        <a:t>4x GE RJ45, 2x GE SFP</a:t>
                      </a:r>
                      <a:endParaRPr lang="en-US" sz="1300" dirty="0">
                        <a:latin typeface="Arial"/>
                        <a:cs typeface="Arial"/>
                      </a:endParaRPr>
                    </a:p>
                  </a:txBody>
                  <a:tcPr anchor="ctr">
                    <a:solidFill>
                      <a:srgbClr val="C9C9C9"/>
                    </a:solidFill>
                  </a:tcPr>
                </a:tc>
                <a:tc>
                  <a:txBody>
                    <a:bodyPr/>
                    <a:lstStyle/>
                    <a:p>
                      <a:pPr algn="ctr"/>
                      <a:r>
                        <a:rPr lang="en-US" sz="1300" dirty="0" smtClean="0">
                          <a:latin typeface="+mn-lt"/>
                          <a:cs typeface="Arial"/>
                        </a:rPr>
                        <a:t>2x GE RJ45, 2x GE SFP</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smtClean="0">
                          <a:latin typeface="+mn-lt"/>
                          <a:cs typeface="Arial"/>
                        </a:rPr>
                        <a:t>2x GE RJ45, 2x GE SFP+</a:t>
                      </a:r>
                      <a:endParaRPr lang="en-US" sz="1300" dirty="0" smtClean="0">
                        <a:latin typeface="+mn-lt"/>
                        <a:cs typeface="Arial"/>
                      </a:endParaRPr>
                    </a:p>
                  </a:txBody>
                  <a:tcPr anchor="ctr">
                    <a:solidFill>
                      <a:srgbClr val="C9C9C9"/>
                    </a:solidFill>
                  </a:tcPr>
                </a:tc>
              </a:tr>
              <a:tr h="492306">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1 TB</a:t>
                      </a:r>
                    </a:p>
                  </a:txBody>
                  <a:tcPr anchor="ctr">
                    <a:solidFill>
                      <a:srgbClr val="C9C9C9"/>
                    </a:solidFill>
                  </a:tcPr>
                </a:tc>
                <a:tc>
                  <a:txBody>
                    <a:bodyPr/>
                    <a:lstStyle/>
                    <a:p>
                      <a:pPr algn="ctr"/>
                      <a:r>
                        <a:rPr lang="en-US" sz="1300" dirty="0" smtClean="0">
                          <a:latin typeface="Arial"/>
                          <a:cs typeface="Arial"/>
                        </a:rPr>
                        <a:t>2x 2</a:t>
                      </a:r>
                      <a:r>
                        <a:rPr lang="en-US" sz="1300" baseline="0" dirty="0" smtClean="0">
                          <a:latin typeface="Arial"/>
                          <a:cs typeface="Arial"/>
                        </a:rPr>
                        <a:t> 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 2TB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r>
                        <a:rPr lang="en-US" sz="1300" baseline="0" dirty="0" smtClean="0">
                          <a:latin typeface="Arial"/>
                          <a:cs typeface="Arial"/>
                        </a:rPr>
                        <a:t>12 TB Max)</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2TB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r>
                        <a:rPr lang="en-US" sz="1300" baseline="0" dirty="0" smtClean="0">
                          <a:latin typeface="Arial"/>
                          <a:cs typeface="Arial"/>
                        </a:rPr>
                        <a:t>16 TB Max)</a:t>
                      </a:r>
                      <a:r>
                        <a:rPr lang="en-US" sz="1300" dirty="0" smtClean="0">
                          <a:latin typeface="Arial"/>
                          <a:cs typeface="Arial"/>
                        </a:rPr>
                        <a:t>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6x 1TB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r>
                        <a:rPr lang="en-US" sz="1300" baseline="0" dirty="0" smtClean="0">
                          <a:latin typeface="Arial"/>
                          <a:cs typeface="Arial"/>
                        </a:rPr>
                        <a:t>24 TB Max)</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smtClean="0">
                          <a:latin typeface="+mn-lt"/>
                          <a:cs typeface="Arial"/>
                        </a:rPr>
                        <a:t>15x 960 GB</a:t>
                      </a:r>
                      <a:endParaRPr lang="en-US" sz="1300" dirty="0" smtClean="0">
                        <a:latin typeface="Arial"/>
                        <a:cs typeface="Arial"/>
                      </a:endParaRPr>
                    </a:p>
                  </a:txBody>
                  <a:tcPr anchor="ctr">
                    <a:solidFill>
                      <a:srgbClr val="C9C9C9"/>
                    </a:solidFill>
                  </a:tcPr>
                </a:tc>
              </a:tr>
              <a:tr h="277858">
                <a:tc>
                  <a:txBody>
                    <a:bodyPr/>
                    <a:lstStyle/>
                    <a:p>
                      <a:r>
                        <a:rPr lang="en-US" sz="1300" b="1" dirty="0" smtClean="0">
                          <a:solidFill>
                            <a:srgbClr val="FFFFFF"/>
                          </a:solidFill>
                          <a:latin typeface="Arial"/>
                          <a:cs typeface="Arial"/>
                        </a:rPr>
                        <a:t>RAID support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No</a:t>
                      </a:r>
                    </a:p>
                  </a:txBody>
                  <a:tcPr anchor="ctr">
                    <a:solidFill>
                      <a:srgbClr val="E4E4E4"/>
                    </a:solidFill>
                  </a:tcPr>
                </a:tc>
                <a:tc>
                  <a:txBody>
                    <a:bodyPr/>
                    <a:lstStyle/>
                    <a:p>
                      <a:pPr algn="ctr"/>
                      <a:r>
                        <a:rPr lang="en-US" sz="1300" dirty="0" smtClean="0">
                          <a:latin typeface="Arial"/>
                          <a:cs typeface="Arial"/>
                        </a:rPr>
                        <a:t>Yes (mirrored)</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6, 10,</a:t>
                      </a:r>
                      <a:r>
                        <a:rPr lang="en-US" sz="1300" baseline="0" dirty="0" smtClean="0">
                          <a:latin typeface="Arial"/>
                          <a:cs typeface="Arial"/>
                        </a:rPr>
                        <a:t> 50, 60)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10,</a:t>
                      </a:r>
                      <a:r>
                        <a:rPr lang="en-US" sz="1300" baseline="0" dirty="0" smtClean="0">
                          <a:latin typeface="Arial"/>
                          <a:cs typeface="Arial"/>
                        </a:rPr>
                        <a:t> 50)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6, 10,</a:t>
                      </a:r>
                      <a:r>
                        <a:rPr lang="en-US" sz="1300" baseline="0" dirty="0" smtClean="0">
                          <a:latin typeface="Arial"/>
                          <a:cs typeface="Arial"/>
                        </a:rPr>
                        <a:t> 50, 60)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6, 10,</a:t>
                      </a:r>
                      <a:r>
                        <a:rPr lang="en-US" sz="1300" baseline="0" dirty="0" smtClean="0">
                          <a:latin typeface="Arial"/>
                          <a:cs typeface="Arial"/>
                        </a:rPr>
                        <a:t> 50, 60)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Yes, (RAID 0, 1, 5, 6, 10,</a:t>
                      </a:r>
                      <a:r>
                        <a:rPr lang="en-US" sz="1300" baseline="0" dirty="0" smtClean="0">
                          <a:latin typeface="+mn-lt"/>
                          <a:cs typeface="Arial"/>
                        </a:rPr>
                        <a:t> 50, 60)</a:t>
                      </a:r>
                      <a:endParaRPr lang="en-US" sz="1300" dirty="0" smtClean="0">
                        <a:latin typeface="+mn-lt"/>
                        <a:cs typeface="Arial"/>
                      </a:endParaRPr>
                    </a:p>
                  </a:txBody>
                  <a:tcPr anchor="ctr">
                    <a:solidFill>
                      <a:srgbClr val="E4E4E4"/>
                    </a:solidFill>
                  </a:tcPr>
                </a:tc>
              </a:tr>
            </a:tbl>
          </a:graphicData>
        </a:graphic>
      </p:graphicFrame>
      <p:sp>
        <p:nvSpPr>
          <p:cNvPr id="3" name="Rectangle 2"/>
          <p:cNvSpPr/>
          <p:nvPr/>
        </p:nvSpPr>
        <p:spPr>
          <a:xfrm>
            <a:off x="179249" y="6290901"/>
            <a:ext cx="6477000" cy="215444"/>
          </a:xfrm>
          <a:prstGeom prst="rect">
            <a:avLst/>
          </a:prstGeom>
        </p:spPr>
        <p:txBody>
          <a:bodyPr wrap="square">
            <a:spAutoFit/>
          </a:bodyPr>
          <a:lstStyle/>
          <a:p>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2838035967"/>
      </p:ext>
    </p:extLst>
  </p:cSld>
  <p:clrMapOvr>
    <a:masterClrMapping/>
  </p:clrMapOvr>
  <p:transition xmlns:p14="http://schemas.microsoft.com/office/powerpoint/2010/main" spd="slow">
    <p:wipe/>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FortiAnalyzer-VM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197111923"/>
              </p:ext>
            </p:extLst>
          </p:nvPr>
        </p:nvGraphicFramePr>
        <p:xfrm>
          <a:off x="252001" y="1260000"/>
          <a:ext cx="8639999" cy="2430463"/>
        </p:xfrm>
        <a:graphic>
          <a:graphicData uri="http://schemas.openxmlformats.org/drawingml/2006/table">
            <a:tbl>
              <a:tblPr firstRow="1" bandRow="1">
                <a:effectLst/>
                <a:tableStyleId>{073A0DAA-6AF3-43AB-8588-CEC1D06C72B9}</a:tableStyleId>
              </a:tblPr>
              <a:tblGrid>
                <a:gridCol w="1814379"/>
                <a:gridCol w="1365124"/>
                <a:gridCol w="1365124"/>
                <a:gridCol w="1365124"/>
                <a:gridCol w="1365124"/>
                <a:gridCol w="1365124"/>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FAZ-VM-BASE</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FAZ-VM-GB1</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FAZ-VM-GB5</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FAZ-VM-GB25</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FAZ-VM-GB100</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GB/Day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+25</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a:t>
                      </a:r>
                    </a:p>
                  </a:txBody>
                  <a:tcPr anchor="ctr">
                    <a:solidFill>
                      <a:srgbClr val="C9C9C9"/>
                    </a:solidFill>
                  </a:tcPr>
                </a:tc>
              </a:tr>
              <a:tr h="329339">
                <a:tc>
                  <a:txBody>
                    <a:bodyPr/>
                    <a:lstStyle/>
                    <a:p>
                      <a:r>
                        <a:rPr lang="en-US" sz="1300" b="1" dirty="0" smtClean="0">
                          <a:solidFill>
                            <a:srgbClr val="FFFFFF"/>
                          </a:solidFill>
                          <a:latin typeface="Arial"/>
                          <a:cs typeface="Arial"/>
                        </a:rPr>
                        <a:t>Sessions/Day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3.5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3.5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18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85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360 Mil</a:t>
                      </a:r>
                      <a:endParaRPr lang="en-US" sz="1300" dirty="0">
                        <a:latin typeface="Arial"/>
                        <a:cs typeface="Arial"/>
                      </a:endParaRPr>
                    </a:p>
                  </a:txBody>
                  <a:tcPr anchor="ctr">
                    <a:solidFill>
                      <a:schemeClr val="accent4">
                        <a:lumMod val="20000"/>
                        <a:lumOff val="80000"/>
                      </a:schemeClr>
                    </a:solidFill>
                  </a:tcPr>
                </a:tc>
              </a:tr>
              <a:tr h="329339">
                <a:tc>
                  <a:txBody>
                    <a:bodyPr/>
                    <a:lstStyle/>
                    <a:p>
                      <a:r>
                        <a:rPr lang="en-US" sz="1300" b="1" dirty="0" smtClean="0">
                          <a:solidFill>
                            <a:srgbClr val="FFFFFF"/>
                          </a:solidFill>
                          <a:latin typeface="Arial"/>
                          <a:cs typeface="Arial"/>
                        </a:rPr>
                        <a:t>Max Log rate</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p>
                  </a:txBody>
                  <a:tcPr anchor="ctr">
                    <a:solidFill>
                      <a:srgbClr val="C9C9C9"/>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Devices/ADOMs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Device Quota</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200 GB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200 G</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8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16</a:t>
                      </a:r>
                      <a:r>
                        <a:rPr lang="en-US" sz="1300" baseline="0" dirty="0" smtClean="0">
                          <a:latin typeface="Arial"/>
                          <a:cs typeface="Arial"/>
                        </a:rPr>
                        <a:t> TB</a:t>
                      </a:r>
                      <a:endParaRPr lang="en-US" sz="1300" dirty="0" smtClean="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RAID</a:t>
                      </a:r>
                      <a:r>
                        <a:rPr lang="en-US" sz="1300" b="1" baseline="0" dirty="0" smtClean="0">
                          <a:solidFill>
                            <a:srgbClr val="FFFFFF"/>
                          </a:solidFill>
                          <a:latin typeface="Arial"/>
                          <a:cs typeface="Arial"/>
                        </a:rPr>
                        <a:t> Support</a:t>
                      </a:r>
                      <a:endParaRPr lang="en-US" sz="1300" b="1" dirty="0" smtClean="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r>
            </a:tbl>
          </a:graphicData>
        </a:graphic>
      </p:graphicFrame>
    </p:spTree>
    <p:extLst>
      <p:ext uri="{BB962C8B-B14F-4D97-AF65-F5344CB8AC3E}">
        <p14:creationId xmlns:p14="http://schemas.microsoft.com/office/powerpoint/2010/main" val="3016623764"/>
      </p:ext>
    </p:extLst>
  </p:cSld>
  <p:clrMapOvr>
    <a:masterClrMapping/>
  </p:clrMapOvr>
  <p:transition xmlns:p14="http://schemas.microsoft.com/office/powerpoint/2010/main" spd="slow">
    <p:wipe/>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FortiManager</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8007"/>
            <a:ext cx="729142" cy="729142"/>
          </a:xfrm>
          <a:prstGeom prst="rect">
            <a:avLst/>
          </a:prstGeom>
        </p:spPr>
      </p:pic>
    </p:spTree>
    <p:extLst>
      <p:ext uri="{BB962C8B-B14F-4D97-AF65-F5344CB8AC3E}">
        <p14:creationId xmlns:p14="http://schemas.microsoft.com/office/powerpoint/2010/main" val="367208114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476753422"/>
              </p:ext>
            </p:extLst>
          </p:nvPr>
        </p:nvGraphicFramePr>
        <p:xfrm>
          <a:off x="454526" y="2206630"/>
          <a:ext cx="4144211" cy="2855160"/>
        </p:xfrm>
        <a:graphic>
          <a:graphicData uri="http://schemas.openxmlformats.org/drawingml/2006/table">
            <a:tbl>
              <a:tblPr bandRow="1">
                <a:tableStyleId>{073A0DAA-6AF3-43AB-8588-CEC1D06C72B9}</a:tableStyleId>
              </a:tblPr>
              <a:tblGrid>
                <a:gridCol w="4144211"/>
              </a:tblGrid>
              <a:tr h="683057">
                <a:tc>
                  <a:txBody>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400" b="1" u="none" strike="noStrike" kern="1200" cap="none" spc="0" normalizeH="0" baseline="0" noProof="0" dirty="0" smtClean="0">
                          <a:ln>
                            <a:noFill/>
                          </a:ln>
                          <a:effectLst/>
                          <a:uLnTx/>
                          <a:uFillTx/>
                        </a:rPr>
                        <a:t>Administrative Domains (ADOMs)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Enables the primary ‘admin’ to create Virtual Management Domains containing devices for other administrators to monitor and manage</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Hierarchical Objects &amp; Policy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Create Global Objects and Policies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Assign to ADOM or groups of ADOMS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Create device configuration templates to quickly configure a new Fortinet appliance</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Portal SDK</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JSON-based API allows MSSPs to offer administrative web portals to customers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smtClean="0"/>
              <a:t>Introducing FortiManager</a:t>
            </a:r>
            <a:endParaRPr lang="en-US" b="0" i="0" dirty="0"/>
          </a:p>
        </p:txBody>
      </p:sp>
      <p:pic>
        <p:nvPicPr>
          <p:cNvPr id="11" name="Picture 7" descr="C:\Users\dfrey\Documents\PMM\Snapshots\FMG\400B\FMG-400B 4.2 System Settings-Dashboard.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735898" y="4059756"/>
            <a:ext cx="3003534" cy="18575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C:\Users\dfrey\Documents\PMM\Snapshots\FMG\400B\FMG-400B 4.2 Device Manager-Web Portal.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209006" y="4418777"/>
            <a:ext cx="2595563" cy="14081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C:\Users\dfrey\Documents\PMM\Snapshots\FMG\400B\FMG-400B 4.2 Device Manager-Fortigate (EMS).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233164" y="4914254"/>
            <a:ext cx="3208337" cy="11858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9228" y="5943260"/>
            <a:ext cx="1789993" cy="230832"/>
          </a:xfrm>
          <a:prstGeom prst="rect">
            <a:avLst/>
          </a:prstGeom>
          <a:noFill/>
        </p:spPr>
        <p:txBody>
          <a:bodyPr wrap="none" rtlCol="0">
            <a:spAutoFit/>
          </a:bodyPr>
          <a:lstStyle/>
          <a:p>
            <a:r>
              <a:rPr lang="en-US" sz="900" i="1" dirty="0" smtClean="0">
                <a:solidFill>
                  <a:srgbClr val="404040"/>
                </a:solidFill>
                <a:latin typeface="Helvetica 55 Roman"/>
                <a:cs typeface="Helvetica 55 Roman"/>
              </a:rPr>
              <a:t>* Capabilities varied by Models</a:t>
            </a:r>
          </a:p>
        </p:txBody>
      </p:sp>
      <p:graphicFrame>
        <p:nvGraphicFramePr>
          <p:cNvPr id="10" name="Content Placeholder 4"/>
          <p:cNvGraphicFramePr>
            <a:graphicFrameLocks/>
          </p:cNvGraphicFramePr>
          <p:nvPr>
            <p:extLst>
              <p:ext uri="{D42A27DB-BD31-4B8C-83A1-F6EECF244321}">
                <p14:modId xmlns:p14="http://schemas.microsoft.com/office/powerpoint/2010/main" val="1288585755"/>
              </p:ext>
            </p:extLst>
          </p:nvPr>
        </p:nvGraphicFramePr>
        <p:xfrm>
          <a:off x="4759157" y="2206630"/>
          <a:ext cx="3970421" cy="1317480"/>
        </p:xfrm>
        <a:graphic>
          <a:graphicData uri="http://schemas.openxmlformats.org/drawingml/2006/table">
            <a:tbl>
              <a:tblPr bandRow="1">
                <a:tableStyleId>{073A0DAA-6AF3-43AB-8588-CEC1D06C72B9}</a:tableStyleId>
              </a:tblPr>
              <a:tblGrid>
                <a:gridCol w="3970421"/>
              </a:tblGrid>
              <a:tr h="1249949">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400" b="1" u="none" strike="noStrike" kern="1200" cap="none" spc="0" normalizeH="0" baseline="0" noProof="0" dirty="0" smtClean="0">
                          <a:ln>
                            <a:noFill/>
                          </a:ln>
                          <a:effectLst/>
                          <a:uLnTx/>
                          <a:uFillTx/>
                        </a:rPr>
                        <a:t>Locally Hosted Security Content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b="0" u="none" strike="noStrike" kern="1200" cap="none" spc="0" normalizeH="0" baseline="0" noProof="0" dirty="0" smtClean="0">
                          <a:ln>
                            <a:noFill/>
                          </a:ln>
                          <a:effectLst/>
                          <a:uLnTx/>
                          <a:uFillTx/>
                        </a:rPr>
                        <a:t>Allows administrators better control over  security content updates and provides  improved response time for rating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b="0" u="none" strike="noStrike" kern="1200" cap="none" spc="0" normalizeH="0" baseline="0" noProof="0" dirty="0" smtClean="0">
                          <a:ln>
                            <a:noFill/>
                          </a:ln>
                          <a:effectLst/>
                          <a:uLnTx/>
                          <a:uFillTx/>
                        </a:rPr>
                        <a:t>Run a local copy of AV, IPS, URL, A/S signature databases.*</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5" name="Rectangle 14"/>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Tools that effectively manage any size Fortinet security infrastructure, from a few to thousands of appliances</a:t>
            </a:r>
          </a:p>
        </p:txBody>
      </p:sp>
      <p:pic>
        <p:nvPicPr>
          <p:cNvPr id="17" name="Picture 1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1" y="1210323"/>
            <a:ext cx="729142" cy="729142"/>
          </a:xfrm>
          <a:prstGeom prst="rect">
            <a:avLst/>
          </a:prstGeom>
        </p:spPr>
      </p:pic>
    </p:spTree>
    <p:extLst>
      <p:ext uri="{BB962C8B-B14F-4D97-AF65-F5344CB8AC3E}">
        <p14:creationId xmlns:p14="http://schemas.microsoft.com/office/powerpoint/2010/main" val="128972998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2207269850"/>
              </p:ext>
            </p:extLst>
          </p:nvPr>
        </p:nvGraphicFramePr>
        <p:xfrm>
          <a:off x="251999" y="1260000"/>
          <a:ext cx="8640002" cy="3247482"/>
        </p:xfrm>
        <a:graphic>
          <a:graphicData uri="http://schemas.openxmlformats.org/drawingml/2006/table">
            <a:tbl>
              <a:tblPr firstRow="1" bandRow="1">
                <a:effectLst/>
                <a:tableStyleId>{073A0DAA-6AF3-43AB-8588-CEC1D06C72B9}</a:tableStyleId>
              </a:tblPr>
              <a:tblGrid>
                <a:gridCol w="1636662"/>
                <a:gridCol w="1400668"/>
                <a:gridCol w="1400668"/>
                <a:gridCol w="1400668"/>
                <a:gridCol w="1400668"/>
                <a:gridCol w="1400668"/>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FMG-200D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FMG-300D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FMG-1000D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FMG-3900E</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FMG-4000E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Max. Devices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300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ADOMs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300</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10,000</a:t>
                      </a:r>
                    </a:p>
                  </a:txBody>
                  <a:tcPr anchor="ctr">
                    <a:solidFill>
                      <a:srgbClr val="E4E4E4"/>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Web</a:t>
                      </a:r>
                      <a:r>
                        <a:rPr lang="en-US" sz="1300" b="1" baseline="0" dirty="0" smtClean="0">
                          <a:solidFill>
                            <a:srgbClr val="FFFFFF"/>
                          </a:solidFill>
                          <a:latin typeface="Arial"/>
                          <a:cs typeface="Arial"/>
                        </a:rPr>
                        <a:t> Portals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10,000</a:t>
                      </a:r>
                    </a:p>
                  </a:txBody>
                  <a:tcPr anchor="ctr">
                    <a:solidFill>
                      <a:srgbClr val="C9C9C9"/>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Portal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10,000</a:t>
                      </a:r>
                    </a:p>
                  </a:txBody>
                  <a:tcPr anchor="ctr">
                    <a:solidFill>
                      <a:srgbClr val="E4E4E4"/>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4x GE RJ45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 GE RJ45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6x GE RJ45</a:t>
                      </a:r>
                      <a:r>
                        <a:rPr lang="en-US" sz="1300" baseline="0" dirty="0" smtClean="0">
                          <a:latin typeface="Arial"/>
                          <a:cs typeface="Arial"/>
                        </a:rPr>
                        <a:t>, 2x SFP</a:t>
                      </a:r>
                      <a:endParaRPr lang="en-US" sz="1300" dirty="0">
                        <a:latin typeface="Arial"/>
                        <a:cs typeface="Arial"/>
                      </a:endParaRPr>
                    </a:p>
                  </a:txBody>
                  <a:tcPr anchor="ctr">
                    <a:solidFill>
                      <a:srgbClr val="C9C9C9"/>
                    </a:solidFill>
                  </a:tcPr>
                </a:tc>
                <a:tc>
                  <a:txBody>
                    <a:bodyPr/>
                    <a:lstStyle/>
                    <a:p>
                      <a:pPr algn="ctr"/>
                      <a:r>
                        <a:rPr lang="fr-FR" sz="1300" dirty="0" smtClean="0">
                          <a:latin typeface="+mn-lt"/>
                          <a:cs typeface="Arial"/>
                        </a:rPr>
                        <a:t>2x GE, 2x GE SFP+</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 GE RJ45</a:t>
                      </a:r>
                      <a:r>
                        <a:rPr lang="en-US" sz="1300" baseline="0" dirty="0" smtClean="0">
                          <a:latin typeface="Arial"/>
                          <a:cs typeface="Arial"/>
                        </a:rPr>
                        <a:t>, 2x SFP</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1TB</a:t>
                      </a:r>
                    </a:p>
                  </a:txBody>
                  <a:tcPr anchor="ctr">
                    <a:solidFill>
                      <a:srgbClr val="E4E4E4"/>
                    </a:solidFill>
                  </a:tcPr>
                </a:tc>
                <a:tc>
                  <a:txBody>
                    <a:bodyPr/>
                    <a:lstStyle/>
                    <a:p>
                      <a:pPr algn="ctr"/>
                      <a:r>
                        <a:rPr lang="en-US" sz="1300" dirty="0" smtClean="0">
                          <a:latin typeface="Arial"/>
                          <a:cs typeface="Arial"/>
                        </a:rPr>
                        <a:t>2x 2</a:t>
                      </a:r>
                      <a:r>
                        <a:rPr lang="en-US" sz="1300" baseline="0" dirty="0" smtClean="0">
                          <a:latin typeface="Arial"/>
                          <a:cs typeface="Arial"/>
                        </a:rPr>
                        <a:t>TB</a:t>
                      </a:r>
                    </a:p>
                  </a:txBody>
                  <a:tcPr anchor="ctr">
                    <a:solidFill>
                      <a:srgbClr val="E4E4E4"/>
                    </a:solidFill>
                  </a:tcPr>
                </a:tc>
                <a:tc>
                  <a:txBody>
                    <a:bodyPr/>
                    <a:lstStyle/>
                    <a:p>
                      <a:pPr algn="ctr"/>
                      <a:r>
                        <a:rPr lang="en-US" sz="1300" dirty="0" smtClean="0">
                          <a:latin typeface="Arial"/>
                          <a:cs typeface="Arial"/>
                        </a:rPr>
                        <a:t>4x 2TB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15x 960GB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2TB</a:t>
                      </a:r>
                    </a:p>
                  </a:txBody>
                  <a:tcPr anchor="ctr">
                    <a:solidFill>
                      <a:srgbClr val="E4E4E4"/>
                    </a:solidFill>
                  </a:tcPr>
                </a:tc>
              </a:tr>
              <a:tr h="329339">
                <a:tc>
                  <a:txBody>
                    <a:bodyPr/>
                    <a:lstStyle/>
                    <a:p>
                      <a:r>
                        <a:rPr lang="en-US" sz="1300" b="1" dirty="0" smtClean="0">
                          <a:solidFill>
                            <a:srgbClr val="FFFFFF"/>
                          </a:solidFill>
                          <a:latin typeface="Arial"/>
                          <a:cs typeface="Arial"/>
                        </a:rPr>
                        <a:t>GB Logs/Day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C9C9C9"/>
                    </a:solidFill>
                  </a:tcPr>
                </a:tc>
              </a:tr>
              <a:tr h="329339">
                <a:tc>
                  <a:txBody>
                    <a:bodyPr/>
                    <a:lstStyle/>
                    <a:p>
                      <a:r>
                        <a:rPr lang="en-US" sz="1300" b="1" dirty="0" smtClean="0">
                          <a:solidFill>
                            <a:srgbClr val="FFFFFF"/>
                          </a:solidFill>
                          <a:latin typeface="Arial"/>
                          <a:cs typeface="Arial"/>
                        </a:rPr>
                        <a:t>Locally Hosted Security Content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mn-lt"/>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r>
            </a:tbl>
          </a:graphicData>
        </a:graphic>
      </p:graphicFrame>
    </p:spTree>
    <p:extLst>
      <p:ext uri="{BB962C8B-B14F-4D97-AF65-F5344CB8AC3E}">
        <p14:creationId xmlns:p14="http://schemas.microsoft.com/office/powerpoint/2010/main" val="437350537"/>
      </p:ext>
    </p:extLst>
  </p:cSld>
  <p:clrMapOvr>
    <a:masterClrMapping/>
  </p:clrMapOvr>
  <p:transition xmlns:p14="http://schemas.microsoft.com/office/powerpoint/2010/main" spd="slow">
    <p:wipe/>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FortiManager-VM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212204179"/>
              </p:ext>
            </p:extLst>
          </p:nvPr>
        </p:nvGraphicFramePr>
        <p:xfrm>
          <a:off x="252001" y="1260000"/>
          <a:ext cx="8639999" cy="3493318"/>
        </p:xfrm>
        <a:graphic>
          <a:graphicData uri="http://schemas.openxmlformats.org/drawingml/2006/table">
            <a:tbl>
              <a:tblPr firstRow="1" bandRow="1">
                <a:effectLst/>
                <a:tableStyleId>{073A0DAA-6AF3-43AB-8588-CEC1D06C72B9}</a:tableStyleId>
              </a:tblPr>
              <a:tblGrid>
                <a:gridCol w="1460093"/>
                <a:gridCol w="1196651"/>
                <a:gridCol w="1196651"/>
                <a:gridCol w="1196651"/>
                <a:gridCol w="1196651"/>
                <a:gridCol w="1196651"/>
                <a:gridCol w="1196651"/>
              </a:tblGrid>
              <a:tr h="329339">
                <a:tc>
                  <a:txBody>
                    <a:bodyPr/>
                    <a:lstStyle/>
                    <a:p>
                      <a:r>
                        <a:rPr lang="en-US" sz="1300" dirty="0" smtClean="0">
                          <a:latin typeface="Arial"/>
                          <a:cs typeface="Arial"/>
                        </a:rPr>
                        <a:t>Max. Devices</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rgbClr val="3C3C3C"/>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ADOMs (default/Max)</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Max. Web</a:t>
                      </a:r>
                      <a:r>
                        <a:rPr lang="en-US" sz="1300" b="1" baseline="0" dirty="0" smtClean="0">
                          <a:solidFill>
                            <a:srgbClr val="FFFFFF"/>
                          </a:solidFill>
                          <a:latin typeface="Arial"/>
                          <a:cs typeface="Arial"/>
                        </a:rPr>
                        <a:t> Portals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Portal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+5,000</a:t>
                      </a:r>
                    </a:p>
                  </a:txBody>
                  <a:tcPr anchor="ctr">
                    <a:solidFill>
                      <a:srgbClr val="C9C9C9"/>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GB Logs/day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25</a:t>
                      </a: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Virtual NICs</a:t>
                      </a:r>
                    </a:p>
                    <a:p>
                      <a:r>
                        <a:rPr lang="en-US" sz="1300" b="1" dirty="0" smtClean="0">
                          <a:solidFill>
                            <a:srgbClr val="FFFFFF"/>
                          </a:solidFill>
                          <a:latin typeface="Arial"/>
                          <a:cs typeface="Arial"/>
                        </a:rPr>
                        <a:t>(Min/Max)</a:t>
                      </a:r>
                      <a:endParaRPr lang="en-US" sz="1300" b="1" dirty="0">
                        <a:solidFill>
                          <a:srgbClr val="FFFFFF"/>
                        </a:solidFill>
                        <a:latin typeface="Arial"/>
                        <a:cs typeface="Arial"/>
                      </a:endParaRPr>
                    </a:p>
                  </a:txBody>
                  <a:tcPr anchor="ctr">
                    <a:solidFill>
                      <a:schemeClr val="accent4"/>
                    </a:solidFill>
                  </a:tcPr>
                </a:tc>
                <a:tc gridSpan="6">
                  <a:txBody>
                    <a:bodyPr/>
                    <a:lstStyle/>
                    <a:p>
                      <a:pPr algn="ctr"/>
                      <a:r>
                        <a:rPr lang="en-US" sz="1300" dirty="0" smtClean="0">
                          <a:latin typeface="Arial"/>
                          <a:cs typeface="Arial"/>
                        </a:rPr>
                        <a:t>1</a:t>
                      </a:r>
                      <a:r>
                        <a:rPr lang="en-US" sz="1300" baseline="0" dirty="0" smtClean="0">
                          <a:latin typeface="Arial"/>
                          <a:cs typeface="Arial"/>
                        </a:rPr>
                        <a:t> / 4</a:t>
                      </a:r>
                      <a:endParaRPr lang="en-US" sz="1300" dirty="0">
                        <a:latin typeface="Arial"/>
                        <a:cs typeface="Arial"/>
                      </a:endParaRPr>
                    </a:p>
                  </a:txBody>
                  <a:tcPr anchor="ctr">
                    <a:solidFill>
                      <a:srgbClr val="C9C9C9"/>
                    </a:solidFill>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r>
              <a:tr h="329339">
                <a:tc>
                  <a:txBody>
                    <a:bodyPr/>
                    <a:lstStyle/>
                    <a:p>
                      <a:r>
                        <a:rPr lang="en-US" sz="1300" b="1" dirty="0" smtClean="0">
                          <a:solidFill>
                            <a:srgbClr val="FFFFFF"/>
                          </a:solidFill>
                          <a:latin typeface="Arial"/>
                          <a:cs typeface="Arial"/>
                        </a:rPr>
                        <a:t>Storage capacity </a:t>
                      </a:r>
                    </a:p>
                    <a:p>
                      <a:r>
                        <a:rPr lang="en-US" sz="1300" b="1" dirty="0" smtClean="0">
                          <a:solidFill>
                            <a:srgbClr val="FFFFFF"/>
                          </a:solidFill>
                          <a:latin typeface="Arial"/>
                          <a:cs typeface="Arial"/>
                        </a:rPr>
                        <a:t>(Min/Max)</a:t>
                      </a:r>
                    </a:p>
                  </a:txBody>
                  <a:tcPr anchor="ctr">
                    <a:solidFill>
                      <a:schemeClr val="accent4"/>
                    </a:solidFill>
                  </a:tcPr>
                </a:tc>
                <a:tc gridSpan="6">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80 GB / 16 TB</a:t>
                      </a:r>
                    </a:p>
                  </a:txBody>
                  <a:tcPr anchor="ctr">
                    <a:solidFill>
                      <a:schemeClr val="accent4">
                        <a:lumMod val="20000"/>
                        <a:lumOff val="8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r>
            </a:tbl>
          </a:graphicData>
        </a:graphic>
      </p:graphicFrame>
    </p:spTree>
    <p:extLst>
      <p:ext uri="{BB962C8B-B14F-4D97-AF65-F5344CB8AC3E}">
        <p14:creationId xmlns:p14="http://schemas.microsoft.com/office/powerpoint/2010/main" val="3130162167"/>
      </p:ext>
    </p:extLst>
  </p:cSld>
  <p:clrMapOvr>
    <a:masterClrMapping/>
  </p:clrMapOvr>
  <p:transition xmlns:p14="http://schemas.microsoft.com/office/powerpoint/2010/main" spd="slow">
    <p:wipe/>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FortiSandbox</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0103" y="2850233"/>
            <a:ext cx="735263" cy="736858"/>
          </a:xfrm>
          <a:prstGeom prst="rect">
            <a:avLst/>
          </a:prstGeom>
        </p:spPr>
      </p:pic>
    </p:spTree>
    <p:extLst>
      <p:ext uri="{BB962C8B-B14F-4D97-AF65-F5344CB8AC3E}">
        <p14:creationId xmlns:p14="http://schemas.microsoft.com/office/powerpoint/2010/main" val="362187168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48161445"/>
              </p:ext>
            </p:extLst>
          </p:nvPr>
        </p:nvGraphicFramePr>
        <p:xfrm>
          <a:off x="252000" y="1260000"/>
          <a:ext cx="8640001" cy="3282035"/>
        </p:xfrm>
        <a:graphic>
          <a:graphicData uri="http://schemas.openxmlformats.org/drawingml/2006/table">
            <a:tbl>
              <a:tblPr firstRow="1" bandRow="1">
                <a:effectLst/>
                <a:tableStyleId>{073A0DAA-6AF3-43AB-8588-CEC1D06C72B9}</a:tableStyleId>
              </a:tblPr>
              <a:tblGrid>
                <a:gridCol w="2270107"/>
                <a:gridCol w="2123298"/>
                <a:gridCol w="2123298"/>
                <a:gridCol w="2123298"/>
              </a:tblGrid>
              <a:tr h="44603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FWF30D</a:t>
                      </a: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FWF60D</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FWF90D/92D</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anchor="ctr" horzOverflow="overflow">
                    <a:solidFill>
                      <a:srgbClr val="3C3C3C"/>
                    </a:solidFill>
                  </a:tcPr>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dirty="0" smtClean="0">
                          <a:ln>
                            <a:noFill/>
                          </a:ln>
                          <a:solidFill>
                            <a:srgbClr val="FFFFFF"/>
                          </a:solidFill>
                          <a:effectLst/>
                        </a:rPr>
                        <a:t>Thick AP</a:t>
                      </a:r>
                      <a:endParaRPr kumimoji="0" lang="en-US" sz="1100" b="1" i="0" u="none" strike="noStrike" cap="none" normalizeH="0" baseline="0" noProof="0" dirty="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87087" marR="87087" marT="48984" marB="48984"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87087" marR="87087" marT="48984" marB="48984"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dirty="0" smtClean="0">
                          <a:ln>
                            <a:noFill/>
                          </a:ln>
                          <a:solidFill>
                            <a:srgbClr val="FFFFFF"/>
                          </a:solidFill>
                          <a:effectLst/>
                        </a:rPr>
                        <a:t>Wireless Controller</a:t>
                      </a:r>
                      <a:endParaRPr kumimoji="0" lang="en-US" sz="1100" b="1" i="0" u="none" strike="noStrike" cap="none" normalizeH="0" baseline="0" noProof="0" dirty="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Yes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Yes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noProof="0" smtClean="0">
                          <a:ln>
                            <a:noFill/>
                          </a:ln>
                          <a:solidFill>
                            <a:srgbClr val="FFFFFF"/>
                          </a:solidFill>
                          <a:effectLst/>
                        </a:rPr>
                        <a:t>#of WiFi radios</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1</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1</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1</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smtClean="0">
                          <a:ln>
                            <a:noFill/>
                          </a:ln>
                          <a:solidFill>
                            <a:srgbClr val="FFFFFF"/>
                          </a:solidFill>
                          <a:effectLst/>
                        </a:rPr>
                        <a:t>Supported Std</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a/b/g/n</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a/b/g/n</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a/b/g/n</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smtClean="0">
                          <a:ln>
                            <a:noFill/>
                          </a:ln>
                          <a:solidFill>
                            <a:srgbClr val="FFFFFF"/>
                          </a:solidFill>
                          <a:effectLst/>
                        </a:rPr>
                        <a:t>802.11n</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solidFill>
                            <a:schemeClr val="tx1"/>
                          </a:solidFill>
                          <a:effectLst/>
                        </a:rPr>
                        <a:t>2x2 MIMO</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2x2 MIMO</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2x2 MIMO</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smtClean="0">
                          <a:ln>
                            <a:noFill/>
                          </a:ln>
                          <a:solidFill>
                            <a:srgbClr val="FFFFFF"/>
                          </a:solidFill>
                          <a:effectLst/>
                        </a:rPr>
                        <a:t>Max wireless association rate total</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300Mbps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300Mbps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solidFill>
                            <a:schemeClr val="tx1"/>
                          </a:solidFill>
                          <a:effectLst/>
                        </a:rPr>
                        <a:t>300Mbps</a:t>
                      </a: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noProof="0" smtClean="0">
                          <a:ln>
                            <a:noFill/>
                          </a:ln>
                          <a:solidFill>
                            <a:srgbClr val="FFFFFF"/>
                          </a:solidFill>
                          <a:effectLst/>
                        </a:rPr>
                        <a:t>SSID’s (incl. reserved)</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8</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8</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8</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r>
                        <a:rPr lang="en-US" sz="1100" b="1" noProof="0" dirty="0" smtClean="0">
                          <a:solidFill>
                            <a:srgbClr val="FFFFFF"/>
                          </a:solidFill>
                        </a:rPr>
                        <a:t>Max FortiAP (Total/ Local Bridge)</a:t>
                      </a:r>
                      <a:endParaRPr lang="en-US" sz="1100" b="1" noProof="0" dirty="0">
                        <a:solidFill>
                          <a:srgbClr val="FFFFFF"/>
                        </a:solidFill>
                      </a:endParaRPr>
                    </a:p>
                  </a:txBody>
                  <a:tcPr anchor="ctr">
                    <a:solidFill>
                      <a:schemeClr val="accent4"/>
                    </a:solidFill>
                  </a:tcPr>
                </a:tc>
                <a:tc>
                  <a:txBody>
                    <a:bodyPr/>
                    <a:lstStyle/>
                    <a:p>
                      <a:pPr algn="ctr"/>
                      <a:r>
                        <a:rPr lang="en-US" sz="1100" i="0" dirty="0" smtClean="0">
                          <a:solidFill>
                            <a:schemeClr val="tx1"/>
                          </a:solidFill>
                        </a:rPr>
                        <a:t>-</a:t>
                      </a:r>
                      <a:endParaRPr lang="en-US" sz="1100" i="0" dirty="0">
                        <a:solidFill>
                          <a:schemeClr val="tx1"/>
                        </a:solidFill>
                      </a:endParaRPr>
                    </a:p>
                  </a:txBody>
                  <a:tcPr anchor="ctr"/>
                </a:tc>
                <a:tc>
                  <a:txBody>
                    <a:bodyPr/>
                    <a:lstStyle/>
                    <a:p>
                      <a:pPr algn="ctr"/>
                      <a:r>
                        <a:rPr lang="en-US" sz="1100" dirty="0" smtClean="0">
                          <a:solidFill>
                            <a:schemeClr val="tx1"/>
                          </a:solidFill>
                        </a:rPr>
                        <a:t>10</a:t>
                      </a:r>
                      <a:r>
                        <a:rPr lang="en-US" sz="1100" baseline="0" dirty="0" smtClean="0">
                          <a:solidFill>
                            <a:schemeClr val="tx1"/>
                          </a:solidFill>
                        </a:rPr>
                        <a:t> / 5</a:t>
                      </a:r>
                      <a:endParaRPr lang="en-US" sz="1100" dirty="0">
                        <a:solidFill>
                          <a:schemeClr val="tx1"/>
                        </a:solidFill>
                      </a:endParaRPr>
                    </a:p>
                  </a:txBody>
                  <a:tcPr anchor="ctr"/>
                </a:tc>
                <a:tc>
                  <a:txBody>
                    <a:bodyPr/>
                    <a:lstStyle/>
                    <a:p>
                      <a:pPr algn="ctr"/>
                      <a:r>
                        <a:rPr lang="en-US" sz="1100" dirty="0" smtClean="0">
                          <a:solidFill>
                            <a:schemeClr val="tx1"/>
                          </a:solidFill>
                        </a:rPr>
                        <a:t>32</a:t>
                      </a:r>
                      <a:r>
                        <a:rPr lang="en-US" sz="1100" baseline="0" dirty="0" smtClean="0">
                          <a:solidFill>
                            <a:schemeClr val="tx1"/>
                          </a:solidFill>
                        </a:rPr>
                        <a:t> /</a:t>
                      </a:r>
                      <a:r>
                        <a:rPr lang="en-US" sz="1100" dirty="0" smtClean="0">
                          <a:solidFill>
                            <a:schemeClr val="tx1"/>
                          </a:solidFill>
                        </a:rPr>
                        <a:t> 16</a:t>
                      </a:r>
                      <a:endParaRPr lang="en-US" sz="1100" dirty="0">
                        <a:solidFill>
                          <a:schemeClr val="tx1"/>
                        </a:solidFill>
                      </a:endParaRPr>
                    </a:p>
                  </a:txBody>
                  <a:tcPr anchor="ctr"/>
                </a:tc>
              </a:tr>
            </a:tbl>
          </a:graphicData>
        </a:graphic>
      </p:graphicFrame>
      <p:sp>
        <p:nvSpPr>
          <p:cNvPr id="7"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spTree>
    <p:extLst>
      <p:ext uri="{BB962C8B-B14F-4D97-AF65-F5344CB8AC3E}">
        <p14:creationId xmlns:p14="http://schemas.microsoft.com/office/powerpoint/2010/main" val="122089768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2264356"/>
              </p:ext>
            </p:extLst>
          </p:nvPr>
        </p:nvGraphicFramePr>
        <p:xfrm>
          <a:off x="454527" y="2184735"/>
          <a:ext cx="3650536" cy="358668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Advanced Threat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Multi-layered filtering with Code Emulator, AV engine, Cloud query and Virtual OS sandbox</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Handles multiple file types, includes files that are encrypted or obfuscated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Examine files from various protocols, included those that uses SSL encryption</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Flexible Operation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Receives file sample using integration with FortiGate</a:t>
                      </a:r>
                      <a:r>
                        <a:rPr lang="en-US" sz="1200" kern="0" baseline="0" dirty="0" smtClean="0">
                          <a:solidFill>
                            <a:schemeClr val="bg2">
                              <a:lumMod val="25000"/>
                            </a:schemeClr>
                          </a:solidFill>
                          <a:latin typeface="+mn-lt"/>
                          <a:cs typeface="HelveticaNeue Condensed"/>
                        </a:rPr>
                        <a:t>/FortiMail, sniffer mode and manual file uploads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0" cap="none" spc="0" normalizeH="0" baseline="0" noProof="0" dirty="0" smtClean="0">
                          <a:ln>
                            <a:noFill/>
                          </a:ln>
                          <a:solidFill>
                            <a:schemeClr val="bg2">
                              <a:lumMod val="25000"/>
                            </a:schemeClr>
                          </a:solidFill>
                          <a:effectLst/>
                          <a:uLnTx/>
                          <a:uFillTx/>
                          <a:latin typeface="+mn-lt"/>
                          <a:cs typeface="HelveticaNeue Condensed"/>
                        </a:rPr>
                        <a:t>Capture files from remote locations using deployed FortiGates</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Monitoring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Detailed analysis reports and real-time monitoring and alerting</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a:t>
            </a:r>
            <a:r>
              <a:rPr lang="en-US" b="0" i="0" dirty="0" smtClean="0"/>
              <a:t>FortiSandbox</a:t>
            </a:r>
            <a:endParaRPr lang="en-US" b="0" i="0" dirty="0"/>
          </a:p>
        </p:txBody>
      </p:sp>
      <p:pic>
        <p:nvPicPr>
          <p:cNvPr id="33" name="Picture 32" descr="Cloud-Blue.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30114" y="2952978"/>
            <a:ext cx="1022016" cy="681774"/>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HQ_R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690474" y="3452171"/>
            <a:ext cx="953558" cy="1438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4" descr="FortiGate_Icon_2U_L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4644091" y="4238779"/>
            <a:ext cx="1273308" cy="89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Elbow Connector 36"/>
          <p:cNvCxnSpPr>
            <a:stCxn id="35" idx="2"/>
          </p:cNvCxnSpPr>
          <p:nvPr/>
        </p:nvCxnSpPr>
        <p:spPr bwMode="auto">
          <a:xfrm rot="16200000" flipH="1">
            <a:off x="5533754" y="4877492"/>
            <a:ext cx="327398" cy="833416"/>
          </a:xfrm>
          <a:prstGeom prst="bentConnector2">
            <a:avLst/>
          </a:prstGeom>
          <a:solidFill>
            <a:schemeClr val="accent2">
              <a:alpha val="42000"/>
            </a:schemeClr>
          </a:solidFill>
          <a:ln w="28575" cap="flat" cmpd="sng" algn="ctr">
            <a:solidFill>
              <a:schemeClr val="accent1"/>
            </a:solidFill>
            <a:prstDash val="sysDash"/>
            <a:round/>
            <a:headEnd type="none" w="med" len="med"/>
            <a:tailEnd type="triangle" w="med" len="med"/>
          </a:ln>
          <a:effectLst/>
        </p:spPr>
      </p:cxnSp>
      <p:sp>
        <p:nvSpPr>
          <p:cNvPr id="42" name="TextBox 41"/>
          <p:cNvSpPr txBox="1"/>
          <p:nvPr/>
        </p:nvSpPr>
        <p:spPr>
          <a:xfrm>
            <a:off x="4165285" y="5621840"/>
            <a:ext cx="2216727" cy="307777"/>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File Submission</a:t>
            </a:r>
          </a:p>
        </p:txBody>
      </p:sp>
      <p:grpSp>
        <p:nvGrpSpPr>
          <p:cNvPr id="43" name="Group 42"/>
          <p:cNvGrpSpPr/>
          <p:nvPr/>
        </p:nvGrpSpPr>
        <p:grpSpPr>
          <a:xfrm>
            <a:off x="5874776" y="4801790"/>
            <a:ext cx="1271289" cy="883552"/>
            <a:chOff x="4736709" y="3604167"/>
            <a:chExt cx="1271289" cy="883552"/>
          </a:xfrm>
        </p:grpSpPr>
        <p:pic>
          <p:nvPicPr>
            <p:cNvPr id="44" name="Picture 43" descr="2U_Lt-s.pn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46" name="Picture 45" descr="Fortinet_Shield.png"/>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6974296" y="3100806"/>
            <a:ext cx="351764" cy="444898"/>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7" name="Elbow Connector 46"/>
          <p:cNvCxnSpPr/>
          <p:nvPr/>
        </p:nvCxnSpPr>
        <p:spPr bwMode="auto">
          <a:xfrm rot="5400000" flipH="1" flipV="1">
            <a:off x="6465244" y="3778575"/>
            <a:ext cx="2240245" cy="1202174"/>
          </a:xfrm>
          <a:prstGeom prst="bentConnector4">
            <a:avLst>
              <a:gd name="adj1" fmla="val 0"/>
              <a:gd name="adj2" fmla="val 119016"/>
            </a:avLst>
          </a:prstGeom>
          <a:solidFill>
            <a:schemeClr val="accent2">
              <a:alpha val="42000"/>
            </a:schemeClr>
          </a:solidFill>
          <a:ln w="28575" cap="flat" cmpd="sng" algn="ctr">
            <a:solidFill>
              <a:schemeClr val="accent4"/>
            </a:solidFill>
            <a:prstDash val="sysDash"/>
            <a:round/>
            <a:headEnd type="none" w="med" len="med"/>
            <a:tailEnd type="triangle" w="med" len="med"/>
          </a:ln>
          <a:effectLst/>
        </p:spPr>
      </p:cxnSp>
      <p:cxnSp>
        <p:nvCxnSpPr>
          <p:cNvPr id="48" name="Elbow Connector 47"/>
          <p:cNvCxnSpPr>
            <a:stCxn id="46" idx="1"/>
            <a:endCxn id="35" idx="0"/>
          </p:cNvCxnSpPr>
          <p:nvPr/>
        </p:nvCxnSpPr>
        <p:spPr bwMode="auto">
          <a:xfrm rot="10800000" flipV="1">
            <a:off x="5280746" y="3323255"/>
            <a:ext cx="1693551" cy="915524"/>
          </a:xfrm>
          <a:prstGeom prst="bentConnector2">
            <a:avLst/>
          </a:prstGeom>
          <a:solidFill>
            <a:schemeClr val="accent2">
              <a:alpha val="42000"/>
            </a:schemeClr>
          </a:solidFill>
          <a:ln w="28575" cap="flat" cmpd="sng" algn="ctr">
            <a:solidFill>
              <a:schemeClr val="accent3"/>
            </a:solidFill>
            <a:prstDash val="sysDash"/>
            <a:round/>
            <a:headEnd type="none" w="med" len="med"/>
            <a:tailEnd type="triangle" w="med" len="med"/>
          </a:ln>
          <a:effectLst/>
        </p:spPr>
      </p:cxnSp>
      <p:sp>
        <p:nvSpPr>
          <p:cNvPr id="49" name="TextBox 48"/>
          <p:cNvSpPr txBox="1"/>
          <p:nvPr/>
        </p:nvSpPr>
        <p:spPr>
          <a:xfrm>
            <a:off x="7010400" y="4267200"/>
            <a:ext cx="1385454" cy="523220"/>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Malicious Analysis output</a:t>
            </a:r>
          </a:p>
        </p:txBody>
      </p:sp>
      <p:sp>
        <p:nvSpPr>
          <p:cNvPr id="50" name="TextBox 49"/>
          <p:cNvSpPr txBox="1"/>
          <p:nvPr/>
        </p:nvSpPr>
        <p:spPr>
          <a:xfrm>
            <a:off x="4191000" y="2971800"/>
            <a:ext cx="3158521" cy="307777"/>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Latest AV Signature Update</a:t>
            </a:r>
          </a:p>
        </p:txBody>
      </p:sp>
      <p:cxnSp>
        <p:nvCxnSpPr>
          <p:cNvPr id="51" name="Elbow Connector 50"/>
          <p:cNvCxnSpPr/>
          <p:nvPr/>
        </p:nvCxnSpPr>
        <p:spPr bwMode="auto">
          <a:xfrm rot="5400000">
            <a:off x="6213729" y="4032548"/>
            <a:ext cx="1408617" cy="292651"/>
          </a:xfrm>
          <a:prstGeom prst="bentConnector3">
            <a:avLst>
              <a:gd name="adj1" fmla="val 451"/>
            </a:avLst>
          </a:prstGeom>
          <a:solidFill>
            <a:schemeClr val="accent2">
              <a:alpha val="42000"/>
            </a:schemeClr>
          </a:solidFill>
          <a:ln w="28575" cap="flat" cmpd="sng" algn="ctr">
            <a:solidFill>
              <a:srgbClr val="446E60"/>
            </a:solidFill>
            <a:prstDash val="sysDash"/>
            <a:round/>
            <a:headEnd type="none" w="med" len="med"/>
            <a:tailEnd type="triangle" w="med" len="med"/>
          </a:ln>
          <a:effectLst/>
        </p:spPr>
      </p:cxnSp>
      <p:pic>
        <p:nvPicPr>
          <p:cNvPr id="67" name="Picture 6" descr="Virus1.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8203885" y="3766713"/>
            <a:ext cx="496455" cy="509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Oval 69"/>
          <p:cNvSpPr/>
          <p:nvPr/>
        </p:nvSpPr>
        <p:spPr bwMode="auto">
          <a:xfrm>
            <a:off x="6152259" y="5587205"/>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a:solidFill>
                  <a:srgbClr val="FFFFFF"/>
                </a:solidFill>
                <a:latin typeface="Arial" charset="0"/>
              </a:rPr>
              <a:t>2</a:t>
            </a:r>
            <a:endParaRPr kumimoji="0" lang="en-US" sz="1200" b="1" i="0" u="none" strike="noStrike" cap="none" normalizeH="0" baseline="0" dirty="0">
              <a:ln>
                <a:noFill/>
              </a:ln>
              <a:solidFill>
                <a:srgbClr val="FFFFFF"/>
              </a:solidFill>
              <a:effectLst/>
              <a:latin typeface="Arial" charset="0"/>
            </a:endParaRPr>
          </a:p>
        </p:txBody>
      </p:sp>
      <p:sp>
        <p:nvSpPr>
          <p:cNvPr id="71" name="Oval 70"/>
          <p:cNvSpPr/>
          <p:nvPr/>
        </p:nvSpPr>
        <p:spPr bwMode="auto">
          <a:xfrm>
            <a:off x="7042061" y="4267853"/>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3</a:t>
            </a:r>
            <a:endParaRPr kumimoji="0" lang="en-US" sz="1200" b="1" i="0" u="none" strike="noStrike" cap="none" normalizeH="0" baseline="0" dirty="0">
              <a:ln>
                <a:noFill/>
              </a:ln>
              <a:solidFill>
                <a:srgbClr val="FFFFFF"/>
              </a:solidFill>
              <a:effectLst/>
              <a:latin typeface="Arial" charset="0"/>
            </a:endParaRPr>
          </a:p>
        </p:txBody>
      </p:sp>
      <p:sp>
        <p:nvSpPr>
          <p:cNvPr id="72" name="Oval 71"/>
          <p:cNvSpPr/>
          <p:nvPr/>
        </p:nvSpPr>
        <p:spPr bwMode="auto">
          <a:xfrm>
            <a:off x="4355786" y="3005641"/>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4</a:t>
            </a:r>
            <a:endParaRPr kumimoji="0" lang="en-US" sz="1200" b="1" i="0" u="none" strike="noStrike" cap="none" normalizeH="0" baseline="0" dirty="0">
              <a:ln>
                <a:noFill/>
              </a:ln>
              <a:solidFill>
                <a:srgbClr val="FFFFFF"/>
              </a:solidFill>
              <a:effectLst/>
              <a:latin typeface="Arial" charset="0"/>
            </a:endParaRPr>
          </a:p>
        </p:txBody>
      </p:sp>
      <p:sp>
        <p:nvSpPr>
          <p:cNvPr id="73" name="TextBox 72"/>
          <p:cNvSpPr txBox="1"/>
          <p:nvPr/>
        </p:nvSpPr>
        <p:spPr>
          <a:xfrm>
            <a:off x="6451285" y="5621840"/>
            <a:ext cx="2216727" cy="307777"/>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Centralized File Analysis</a:t>
            </a:r>
          </a:p>
        </p:txBody>
      </p:sp>
      <p:sp>
        <p:nvSpPr>
          <p:cNvPr id="74" name="Oval 73"/>
          <p:cNvSpPr/>
          <p:nvPr/>
        </p:nvSpPr>
        <p:spPr bwMode="auto">
          <a:xfrm>
            <a:off x="4317685" y="5621840"/>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200" b="1" i="0" u="none" strike="noStrike" cap="none" normalizeH="0" baseline="0" dirty="0" smtClean="0">
                <a:ln>
                  <a:noFill/>
                </a:ln>
                <a:solidFill>
                  <a:srgbClr val="FFFFFF"/>
                </a:solidFill>
                <a:effectLst/>
                <a:latin typeface="Arial" charset="0"/>
              </a:rPr>
              <a:t>1</a:t>
            </a:r>
            <a:endParaRPr kumimoji="0" lang="en-US" sz="1200" b="1" i="0" u="none" strike="noStrike" cap="none" normalizeH="0" baseline="0" dirty="0">
              <a:ln>
                <a:noFill/>
              </a:ln>
              <a:solidFill>
                <a:srgbClr val="FFFFFF"/>
              </a:solidFill>
              <a:effectLst/>
              <a:latin typeface="Arial" charset="0"/>
            </a:endParaRPr>
          </a:p>
        </p:txBody>
      </p:sp>
      <p:pic>
        <p:nvPicPr>
          <p:cNvPr id="75" name="Picture 74"/>
          <p:cNvPicPr>
            <a:picLocks noChangeAspect="1"/>
          </p:cNvPicPr>
          <p:nvPr/>
        </p:nvPicPr>
        <p:blipFill>
          <a:blip r:embed="rId10"/>
          <a:stretch>
            <a:fillRect/>
          </a:stretch>
        </p:blipFill>
        <p:spPr>
          <a:xfrm>
            <a:off x="4497793" y="4972989"/>
            <a:ext cx="443345" cy="443345"/>
          </a:xfrm>
          <a:prstGeom prst="rect">
            <a:avLst/>
          </a:prstGeom>
        </p:spPr>
      </p:pic>
      <p:sp>
        <p:nvSpPr>
          <p:cNvPr id="76" name="TextBox 75"/>
          <p:cNvSpPr txBox="1"/>
          <p:nvPr/>
        </p:nvSpPr>
        <p:spPr>
          <a:xfrm>
            <a:off x="4546285" y="4936040"/>
            <a:ext cx="357909" cy="461665"/>
          </a:xfrm>
          <a:prstGeom prst="rect">
            <a:avLst/>
          </a:prstGeom>
          <a:noFill/>
        </p:spPr>
        <p:txBody>
          <a:bodyPr wrap="square" rtlCol="0">
            <a:spAutoFit/>
          </a:bodyPr>
          <a:lstStyle/>
          <a:p>
            <a:r>
              <a:rPr lang="en-US" b="1" dirty="0" smtClean="0">
                <a:solidFill>
                  <a:srgbClr val="404040"/>
                </a:solidFill>
                <a:latin typeface="Helvetica 55 Roman"/>
                <a:cs typeface="Helvetica 55 Roman"/>
              </a:rPr>
              <a:t>?</a:t>
            </a:r>
          </a:p>
        </p:txBody>
      </p:sp>
      <p:sp>
        <p:nvSpPr>
          <p:cNvPr id="28" name="Rectangle 2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Advanced Threat Protection solution designed to identify </a:t>
            </a:r>
            <a:r>
              <a:rPr lang="en-US" sz="2000" b="1" dirty="0" smtClean="0">
                <a:solidFill>
                  <a:schemeClr val="bg1"/>
                </a:solidFill>
                <a:cs typeface="Arial Narrow"/>
              </a:rPr>
              <a:t>and </a:t>
            </a:r>
            <a:r>
              <a:rPr lang="en-US" sz="2000" b="1" dirty="0">
                <a:solidFill>
                  <a:schemeClr val="bg1"/>
                </a:solidFill>
                <a:cs typeface="Arial Narrow"/>
              </a:rPr>
              <a:t>thwart the highly targeted and tailored attacks </a:t>
            </a:r>
          </a:p>
        </p:txBody>
      </p:sp>
      <p:pic>
        <p:nvPicPr>
          <p:cNvPr id="31" name="Picture 30"/>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48103" y="1179181"/>
            <a:ext cx="735263" cy="736858"/>
          </a:xfrm>
          <a:prstGeom prst="rect">
            <a:avLst/>
          </a:prstGeom>
        </p:spPr>
      </p:pic>
    </p:spTree>
    <p:extLst>
      <p:ext uri="{BB962C8B-B14F-4D97-AF65-F5344CB8AC3E}">
        <p14:creationId xmlns:p14="http://schemas.microsoft.com/office/powerpoint/2010/main" val="227569823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FortiSandbox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07166312"/>
              </p:ext>
            </p:extLst>
          </p:nvPr>
        </p:nvGraphicFramePr>
        <p:xfrm>
          <a:off x="252001" y="1260000"/>
          <a:ext cx="8639999" cy="2737701"/>
        </p:xfrm>
        <a:graphic>
          <a:graphicData uri="http://schemas.openxmlformats.org/drawingml/2006/table">
            <a:tbl>
              <a:tblPr firstRow="1" bandRow="1">
                <a:effectLst/>
                <a:tableStyleId>{073A0DAA-6AF3-43AB-8588-CEC1D06C72B9}</a:tableStyleId>
              </a:tblPr>
              <a:tblGrid>
                <a:gridCol w="1897373"/>
                <a:gridCol w="2247542"/>
                <a:gridCol w="2247542"/>
                <a:gridCol w="2247542"/>
              </a:tblGrid>
              <a:tr h="29930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noProof="0" dirty="0" smtClean="0"/>
                        <a:t>FortiSandbox</a:t>
                      </a:r>
                      <a:endParaRPr kumimoji="0" lang="en-US" sz="1300" b="1" i="0" u="none" strike="noStrike" cap="none" normalizeH="0" baseline="0" noProof="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FSA-1000D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FSA-3000D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FSA-VM</a:t>
                      </a:r>
                      <a:endParaRPr lang="en-US" sz="1300" noProof="0" dirty="0" smtClean="0">
                        <a:latin typeface="+mn-lt"/>
                        <a:cs typeface="Arial"/>
                      </a:endParaRPr>
                    </a:p>
                  </a:txBody>
                  <a:tcPr marL="87087" marR="87087" marT="48984" marB="48984" horzOverflow="overflow">
                    <a:solidFill>
                      <a:srgbClr val="3C3C3C"/>
                    </a:solidFill>
                  </a:tcPr>
                </a:tc>
              </a:tr>
              <a:tr h="338385">
                <a:tc>
                  <a:txBody>
                    <a:bodyPr/>
                    <a:lstStyle/>
                    <a:p>
                      <a:r>
                        <a:rPr kumimoji="0" lang="en-US" sz="1300" b="1" u="none" strike="noStrike" cap="none" normalizeH="0" baseline="0" noProof="0" smtClean="0">
                          <a:ln>
                            <a:noFill/>
                          </a:ln>
                          <a:solidFill>
                            <a:srgbClr val="FFFFFF"/>
                          </a:solidFill>
                          <a:effectLst/>
                        </a:rPr>
                        <a:t>VM Sandboxing (Files/Hour)</a:t>
                      </a:r>
                    </a:p>
                  </a:txBody>
                  <a:tcPr anchor="ctr">
                    <a:solidFill>
                      <a:schemeClr val="accent4"/>
                    </a:solidFill>
                  </a:tcPr>
                </a:tc>
                <a:tc>
                  <a:txBody>
                    <a:bodyPr/>
                    <a:lstStyle/>
                    <a:p>
                      <a:pPr algn="ctr"/>
                      <a:r>
                        <a:rPr lang="en-US" sz="1300" noProof="0" smtClean="0"/>
                        <a:t>160</a:t>
                      </a:r>
                    </a:p>
                  </a:txBody>
                  <a:tcPr anchor="ctr">
                    <a:solidFill>
                      <a:srgbClr val="C9C9C9"/>
                    </a:solidFill>
                  </a:tcPr>
                </a:tc>
                <a:tc>
                  <a:txBody>
                    <a:bodyPr/>
                    <a:lstStyle/>
                    <a:p>
                      <a:pPr algn="ctr"/>
                      <a:r>
                        <a:rPr lang="en-US" sz="1300" noProof="0" smtClean="0"/>
                        <a:t>560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smtClean="0"/>
                        <a:t>Hardware Dependent</a:t>
                      </a:r>
                    </a:p>
                  </a:txBody>
                  <a:tcPr anchor="ctr">
                    <a:solidFill>
                      <a:srgbClr val="C9C9C9"/>
                    </a:solidFill>
                  </a:tcPr>
                </a:tc>
              </a:tr>
              <a:tr h="338385">
                <a:tc>
                  <a:txBody>
                    <a:bodyPr/>
                    <a:lstStyle/>
                    <a:p>
                      <a:r>
                        <a:rPr lang="en-US" sz="1300" b="1" noProof="0" smtClean="0">
                          <a:solidFill>
                            <a:srgbClr val="FFFFFF"/>
                          </a:solidFill>
                          <a:latin typeface="+mn-lt"/>
                          <a:cs typeface="Arial"/>
                        </a:rPr>
                        <a:t>AV Scanning (Files/Hour)</a:t>
                      </a:r>
                      <a:endParaRPr lang="en-US" sz="1300" b="1" noProof="0">
                        <a:solidFill>
                          <a:srgbClr val="FFFFFF"/>
                        </a:solidFill>
                        <a:latin typeface="+mn-lt"/>
                        <a:cs typeface="Arial"/>
                      </a:endParaRPr>
                    </a:p>
                  </a:txBody>
                  <a:tcPr anchor="ctr">
                    <a:solidFill>
                      <a:schemeClr val="accent4"/>
                    </a:solidFill>
                  </a:tcPr>
                </a:tc>
                <a:tc>
                  <a:txBody>
                    <a:bodyPr/>
                    <a:lstStyle/>
                    <a:p>
                      <a:pPr algn="ctr"/>
                      <a:r>
                        <a:rPr lang="en-US" sz="1300" noProof="0" smtClean="0"/>
                        <a:t>6,000</a:t>
                      </a:r>
                    </a:p>
                  </a:txBody>
                  <a:tcPr anchor="ctr">
                    <a:solidFill>
                      <a:schemeClr val="accent4">
                        <a:lumMod val="20000"/>
                        <a:lumOff val="80000"/>
                      </a:schemeClr>
                    </a:solidFill>
                  </a:tcPr>
                </a:tc>
                <a:tc>
                  <a:txBody>
                    <a:bodyPr/>
                    <a:lstStyle/>
                    <a:p>
                      <a:pPr algn="ctr"/>
                      <a:r>
                        <a:rPr lang="en-US" sz="1300" noProof="0" smtClean="0"/>
                        <a:t>15,000</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smtClean="0"/>
                        <a:t>Hardware Dependent</a:t>
                      </a:r>
                    </a:p>
                  </a:txBody>
                  <a:tcPr anchor="ctr">
                    <a:solidFill>
                      <a:schemeClr val="accent4">
                        <a:lumMod val="20000"/>
                        <a:lumOff val="80000"/>
                      </a:schemeClr>
                    </a:solidFill>
                  </a:tcPr>
                </a:tc>
              </a:tr>
              <a:tr h="3383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noProof="0" smtClean="0">
                          <a:solidFill>
                            <a:srgbClr val="FFFFFF"/>
                          </a:solidFill>
                          <a:latin typeface="+mn-lt"/>
                          <a:cs typeface="Arial"/>
                        </a:rPr>
                        <a:t>Number of VMs</a:t>
                      </a:r>
                      <a:r>
                        <a:rPr lang="en-US" sz="1300" b="1" baseline="0" noProof="0" smtClean="0">
                          <a:solidFill>
                            <a:srgbClr val="FFFFFF"/>
                          </a:solidFill>
                          <a:latin typeface="+mn-lt"/>
                          <a:cs typeface="Arial"/>
                        </a:rPr>
                        <a:t> (WinXP, 32-bit)</a:t>
                      </a:r>
                      <a:endParaRPr lang="en-US" sz="1300" b="1" noProof="0" smtClean="0">
                        <a:solidFill>
                          <a:srgbClr val="FFFFFF"/>
                        </a:solidFill>
                        <a:latin typeface="+mn-lt"/>
                        <a:cs typeface="Arial"/>
                      </a:endParaRPr>
                    </a:p>
                  </a:txBody>
                  <a:tcPr anchor="ctr">
                    <a:solidFill>
                      <a:schemeClr val="accent4"/>
                    </a:solidFill>
                  </a:tcPr>
                </a:tc>
                <a:tc>
                  <a:txBody>
                    <a:bodyPr/>
                    <a:lstStyle/>
                    <a:p>
                      <a:pPr algn="ctr"/>
                      <a:r>
                        <a:rPr lang="en-US" sz="1300" noProof="0" smtClean="0"/>
                        <a:t>6</a:t>
                      </a:r>
                    </a:p>
                  </a:txBody>
                  <a:tcPr anchor="ctr">
                    <a:solidFill>
                      <a:srgbClr val="C9C9C9"/>
                    </a:solidFill>
                  </a:tcPr>
                </a:tc>
                <a:tc>
                  <a:txBody>
                    <a:bodyPr/>
                    <a:lstStyle/>
                    <a:p>
                      <a:pPr algn="ctr"/>
                      <a:r>
                        <a:rPr lang="en-US" sz="1300" noProof="0" smtClean="0"/>
                        <a:t>22</a:t>
                      </a:r>
                      <a:endParaRPr lang="en-US" sz="1300" noProof="0"/>
                    </a:p>
                  </a:txBody>
                  <a:tcPr anchor="ctr">
                    <a:solidFill>
                      <a:srgbClr val="C9C9C9"/>
                    </a:solid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noProof="0" dirty="0" smtClean="0"/>
                        <a:t>Total: 2 to 52 </a:t>
                      </a:r>
                    </a:p>
                  </a:txBody>
                  <a:tcPr anchor="ctr">
                    <a:solidFill>
                      <a:srgbClr val="C9C9C9"/>
                    </a:solidFill>
                  </a:tcPr>
                </a:tc>
              </a:tr>
              <a:tr h="3383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noProof="0" smtClean="0">
                          <a:solidFill>
                            <a:srgbClr val="FFFFFF"/>
                          </a:solidFill>
                          <a:latin typeface="+mn-lt"/>
                          <a:cs typeface="Arial"/>
                        </a:rPr>
                        <a:t>Number of VMs </a:t>
                      </a:r>
                      <a:r>
                        <a:rPr lang="en-US" sz="1300" b="1" baseline="0" noProof="0" smtClean="0">
                          <a:solidFill>
                            <a:srgbClr val="FFFFFF"/>
                          </a:solidFill>
                          <a:latin typeface="+mn-lt"/>
                          <a:cs typeface="Arial"/>
                        </a:rPr>
                        <a:t>(Win7, 64-bit)</a:t>
                      </a:r>
                      <a:endParaRPr lang="en-US" sz="1300" b="1" noProof="0" smtClean="0">
                        <a:solidFill>
                          <a:srgbClr val="FFFFFF"/>
                        </a:solidFill>
                        <a:latin typeface="+mn-lt"/>
                        <a:cs typeface="Arial"/>
                      </a:endParaRPr>
                    </a:p>
                  </a:txBody>
                  <a:tcPr anchor="ctr">
                    <a:solidFill>
                      <a:schemeClr val="accent4"/>
                    </a:solidFill>
                  </a:tcPr>
                </a:tc>
                <a:tc>
                  <a:txBody>
                    <a:bodyPr/>
                    <a:lstStyle/>
                    <a:p>
                      <a:pPr algn="ctr"/>
                      <a:r>
                        <a:rPr lang="en-US" sz="1300" noProof="0" smtClean="0"/>
                        <a:t>2</a:t>
                      </a:r>
                    </a:p>
                  </a:txBody>
                  <a:tcPr anchor="ctr">
                    <a:solidFill>
                      <a:srgbClr val="E4E4E4"/>
                    </a:solidFill>
                  </a:tcPr>
                </a:tc>
                <a:tc>
                  <a:txBody>
                    <a:bodyPr/>
                    <a:lstStyle/>
                    <a:p>
                      <a:pPr algn="ctr"/>
                      <a:r>
                        <a:rPr lang="en-US" sz="1300" noProof="0" smtClean="0"/>
                        <a:t>6</a:t>
                      </a:r>
                      <a:endParaRPr lang="en-US" sz="1300" noProof="0"/>
                    </a:p>
                  </a:txBody>
                  <a:tcPr anchor="ctr">
                    <a:solidFill>
                      <a:srgbClr val="E4E4E4"/>
                    </a:solidFill>
                  </a:tcPr>
                </a:tc>
                <a:tc vMerge="1">
                  <a:txBody>
                    <a:bodyPr/>
                    <a:lstStyle/>
                    <a:p>
                      <a:pPr algn="ctr"/>
                      <a:endParaRPr lang="en-US" sz="1300" noProof="0" dirty="0"/>
                    </a:p>
                  </a:txBody>
                  <a:tcPr anchor="ctr">
                    <a:solidFill>
                      <a:srgbClr val="E4E4E4"/>
                    </a:solidFill>
                  </a:tcPr>
                </a:tc>
              </a:tr>
              <a:tr h="338385">
                <a:tc>
                  <a:txBody>
                    <a:bodyPr/>
                    <a:lstStyle/>
                    <a:p>
                      <a:r>
                        <a:rPr lang="en-US" sz="1300" b="1" noProof="0" smtClean="0">
                          <a:solidFill>
                            <a:srgbClr val="FFFFFF"/>
                          </a:solidFill>
                          <a:latin typeface="+mn-lt"/>
                          <a:cs typeface="Arial"/>
                        </a:rPr>
                        <a:t>Interfaces</a:t>
                      </a:r>
                    </a:p>
                  </a:txBody>
                  <a:tcPr anchor="ctr">
                    <a:solidFill>
                      <a:schemeClr val="accent4"/>
                    </a:solidFill>
                  </a:tcPr>
                </a:tc>
                <a:tc>
                  <a:txBody>
                    <a:bodyPr/>
                    <a:lstStyle/>
                    <a:p>
                      <a:pPr algn="ctr"/>
                      <a:r>
                        <a:rPr lang="en-US" sz="1300" noProof="0" smtClean="0"/>
                        <a:t>6x GE RJ45 ports, 2x 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smtClean="0"/>
                        <a:t>4x GE RJ45 ports, 2x GE SFP, 2x 10GE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smtClean="0"/>
                        <a:t>Hardware Dependent</a:t>
                      </a:r>
                    </a:p>
                  </a:txBody>
                  <a:tcPr anchor="ctr">
                    <a:solidFill>
                      <a:srgbClr val="C9C9C9"/>
                    </a:solidFill>
                  </a:tcPr>
                </a:tc>
              </a:tr>
            </a:tbl>
          </a:graphicData>
        </a:graphic>
      </p:graphicFrame>
    </p:spTree>
    <p:extLst>
      <p:ext uri="{BB962C8B-B14F-4D97-AF65-F5344CB8AC3E}">
        <p14:creationId xmlns:p14="http://schemas.microsoft.com/office/powerpoint/2010/main" val="2604511043"/>
      </p:ext>
    </p:extLst>
  </p:cSld>
  <p:clrMapOvr>
    <a:masterClrMapping/>
  </p:clrMapOvr>
  <p:transition xmlns:p14="http://schemas.microsoft.com/office/powerpoint/2010/main" spd="slow">
    <p:wipe/>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a:solidFill>
                  <a:srgbClr val="FFFFFF"/>
                </a:solidFill>
              </a:rPr>
              <a:t>FortiAuthenticator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68540"/>
            <a:ext cx="729142" cy="729142"/>
          </a:xfrm>
          <a:prstGeom prst="rect">
            <a:avLst/>
          </a:prstGeom>
        </p:spPr>
      </p:pic>
    </p:spTree>
    <p:extLst>
      <p:ext uri="{BB962C8B-B14F-4D97-AF65-F5344CB8AC3E}">
        <p14:creationId xmlns:p14="http://schemas.microsoft.com/office/powerpoint/2010/main" val="290444911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4097214549"/>
              </p:ext>
            </p:extLst>
          </p:nvPr>
        </p:nvGraphicFramePr>
        <p:xfrm>
          <a:off x="454526" y="2223277"/>
          <a:ext cx="3650536" cy="3131647"/>
        </p:xfrm>
        <a:graphic>
          <a:graphicData uri="http://schemas.openxmlformats.org/drawingml/2006/table">
            <a:tbl>
              <a:tblPr bandRow="1">
                <a:tableStyleId>{073A0DAA-6AF3-43AB-8588-CEC1D06C72B9}</a:tableStyleId>
              </a:tblPr>
              <a:tblGrid>
                <a:gridCol w="3650536"/>
              </a:tblGrid>
              <a:tr h="52058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t>Authentication and Authorization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t>RADIUS, LDAP, 802.1X</a:t>
                      </a:r>
                      <a:endParaRPr lang="en-US" sz="1200" dirty="0" smtClean="0">
                        <a:latin typeface="+mn-lt"/>
                        <a:cs typeface="Arial Narrow" pitchFamily="34" charset="0"/>
                      </a:endParaRP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Two Factor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FortiToken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err="1" smtClean="0">
                          <a:ln>
                            <a:noFill/>
                          </a:ln>
                          <a:effectLst/>
                          <a:uLnTx/>
                          <a:uFillTx/>
                        </a:rPr>
                        <a:t>Tokenless</a:t>
                      </a:r>
                      <a:r>
                        <a:rPr kumimoji="0" lang="en-US" sz="1200" u="none" strike="noStrike" kern="1200" cap="none" spc="0" normalizeH="0" baseline="0" noProof="0" dirty="0" smtClean="0">
                          <a:ln>
                            <a:noFill/>
                          </a:ln>
                          <a:effectLst/>
                          <a:uLnTx/>
                          <a:uFillTx/>
                        </a:rPr>
                        <a:t>, via SMS and email</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100800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Certificate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X.509 Certificate Signing, Certificate Revocation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Remote Device / Unattended Authentication</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Fortinet Single Sign 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Active Directory Polling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RADIUS Integration</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0" name="Freeform 9"/>
          <p:cNvSpPr/>
          <p:nvPr/>
        </p:nvSpPr>
        <p:spPr bwMode="auto">
          <a:xfrm rot="17703980">
            <a:off x="7133680" y="2918701"/>
            <a:ext cx="118223"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22" name="Picture 24" descr="User-Green-Male_Lt-s.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461429" y="2989015"/>
            <a:ext cx="52387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Laptop-Wireless_L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99567" y="3203327"/>
            <a:ext cx="928687" cy="722313"/>
          </a:xfrm>
          <a:prstGeom prst="rect">
            <a:avLst/>
          </a:prstGeom>
          <a:effectLst>
            <a:outerShdw blurRad="50800" dist="25400" dir="5400000">
              <a:srgbClr val="000000">
                <a:alpha val="30000"/>
              </a:srgbClr>
            </a:outerShdw>
          </a:effectLst>
        </p:spPr>
      </p:pic>
      <p:pic>
        <p:nvPicPr>
          <p:cNvPr id="38924"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98304" y="3360490"/>
            <a:ext cx="1066800"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eeform 15"/>
          <p:cNvSpPr/>
          <p:nvPr/>
        </p:nvSpPr>
        <p:spPr bwMode="auto">
          <a:xfrm flipH="1">
            <a:off x="6540833" y="3360890"/>
            <a:ext cx="154235"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sp>
        <p:nvSpPr>
          <p:cNvPr id="17" name="Freeform 16"/>
          <p:cNvSpPr/>
          <p:nvPr/>
        </p:nvSpPr>
        <p:spPr bwMode="auto">
          <a:xfrm rot="1102773">
            <a:off x="5026453" y="4060293"/>
            <a:ext cx="648745" cy="667916"/>
          </a:xfrm>
          <a:custGeom>
            <a:avLst/>
            <a:gdLst>
              <a:gd name="connsiteX0" fmla="*/ 0 w 1097280"/>
              <a:gd name="connsiteY0" fmla="*/ 0 h 388620"/>
              <a:gd name="connsiteX1" fmla="*/ 674370 w 1097280"/>
              <a:gd name="connsiteY1" fmla="*/ 91440 h 388620"/>
              <a:gd name="connsiteX2" fmla="*/ 1097280 w 1097280"/>
              <a:gd name="connsiteY2" fmla="*/ 388620 h 388620"/>
            </a:gdLst>
            <a:ahLst/>
            <a:cxnLst>
              <a:cxn ang="0">
                <a:pos x="connsiteX0" y="connsiteY0"/>
              </a:cxn>
              <a:cxn ang="0">
                <a:pos x="connsiteX1" y="connsiteY1"/>
              </a:cxn>
              <a:cxn ang="0">
                <a:pos x="connsiteX2" y="connsiteY2"/>
              </a:cxn>
            </a:cxnLst>
            <a:rect l="l" t="t" r="r" b="b"/>
            <a:pathLst>
              <a:path w="1097280" h="388620">
                <a:moveTo>
                  <a:pt x="0" y="0"/>
                </a:moveTo>
                <a:cubicBezTo>
                  <a:pt x="245745" y="13335"/>
                  <a:pt x="491490" y="26670"/>
                  <a:pt x="674370" y="91440"/>
                </a:cubicBezTo>
                <a:cubicBezTo>
                  <a:pt x="857250" y="156210"/>
                  <a:pt x="977265" y="272415"/>
                  <a:pt x="1097280" y="38862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18" name="Picture 17"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41104" y="3589090"/>
            <a:ext cx="677863" cy="800100"/>
          </a:xfrm>
          <a:prstGeom prst="rect">
            <a:avLst/>
          </a:prstGeom>
          <a:effectLst>
            <a:outerShdw blurRad="50800" dist="25400" dir="5400000">
              <a:srgbClr val="000000">
                <a:alpha val="30000"/>
              </a:srgbClr>
            </a:outerShdw>
          </a:effectLst>
        </p:spPr>
      </p:pic>
      <p:pic>
        <p:nvPicPr>
          <p:cNvPr id="19" name="Picture 18" descr="Router_Lt.png"/>
          <p:cNvPicPr>
            <a:picLocks noChangeAspect="1"/>
          </p:cNvPicPr>
          <p:nvPr/>
        </p:nvPicPr>
        <p:blipFill>
          <a:blip r:embed="rId7"/>
          <a:stretch>
            <a:fillRect/>
          </a:stretch>
        </p:blipFill>
        <p:spPr>
          <a:xfrm>
            <a:off x="6331504" y="4274890"/>
            <a:ext cx="779463" cy="538162"/>
          </a:xfrm>
          <a:prstGeom prst="rect">
            <a:avLst/>
          </a:prstGeom>
          <a:effectLst>
            <a:outerShdw blurRad="50800" dist="25400" dir="5400000">
              <a:srgbClr val="000000">
                <a:alpha val="30000"/>
              </a:srgbClr>
            </a:outerShdw>
          </a:effectLst>
        </p:spPr>
      </p:pic>
      <p:pic>
        <p:nvPicPr>
          <p:cNvPr id="38933" name="Picture 35"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264704" y="4808290"/>
            <a:ext cx="407988"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Server_Lt.png"/>
          <p:cNvPicPr>
            <a:picLocks noChangeAspect="1"/>
          </p:cNvPicPr>
          <p:nvPr/>
        </p:nvPicPr>
        <p:blipFill>
          <a:blip r:embed="rId9"/>
          <a:stretch>
            <a:fillRect/>
          </a:stretch>
        </p:blipFill>
        <p:spPr>
          <a:xfrm>
            <a:off x="5874304" y="4503490"/>
            <a:ext cx="533400" cy="692150"/>
          </a:xfrm>
          <a:prstGeom prst="rect">
            <a:avLst/>
          </a:prstGeom>
          <a:effectLst>
            <a:outerShdw blurRad="50800" dist="25400" dir="5400000">
              <a:srgbClr val="000000">
                <a:alpha val="30000"/>
              </a:srgbClr>
            </a:outerShdw>
          </a:effectLst>
        </p:spPr>
      </p:pic>
      <p:sp>
        <p:nvSpPr>
          <p:cNvPr id="25" name="Right Arrow 24"/>
          <p:cNvSpPr/>
          <p:nvPr/>
        </p:nvSpPr>
        <p:spPr bwMode="auto">
          <a:xfrm rot="3372343">
            <a:off x="7176540" y="4229308"/>
            <a:ext cx="655694" cy="1335266"/>
          </a:xfrm>
          <a:prstGeom prst="rightArrow">
            <a:avLst/>
          </a:prstGeom>
          <a:gradFill flip="none" rotWithShape="1">
            <a:gsLst>
              <a:gs pos="0">
                <a:srgbClr val="8488C4"/>
              </a:gs>
              <a:gs pos="0">
                <a:srgbClr val="8488C4"/>
              </a:gs>
              <a:gs pos="53000">
                <a:srgbClr val="D4DEFF"/>
              </a:gs>
              <a:gs pos="53000">
                <a:srgbClr val="D4DEFF"/>
              </a:gs>
              <a:gs pos="83000">
                <a:srgbClr val="D4DEFF"/>
              </a:gs>
              <a:gs pos="100000">
                <a:srgbClr val="96AB94"/>
              </a:gs>
            </a:gsLst>
            <a:lin ang="5400000" scaled="0"/>
            <a:tileRect/>
          </a:gradFill>
          <a:ln w="9525" cap="flat" cmpd="sng" algn="ctr">
            <a:noFill/>
            <a:prstDash val="solid"/>
            <a:round/>
            <a:headEnd type="none" w="med" len="med"/>
            <a:tailEnd type="none" w="med" len="med"/>
          </a:ln>
          <a:effectLst/>
          <a:scene3d>
            <a:camera prst="isometricRightUp"/>
            <a:lightRig rig="threePt" dir="t"/>
          </a:scene3d>
        </p:spPr>
        <p:txBody>
          <a:bodyPr lIns="0" tIns="0" rIns="0" bIns="0" anchor="ctr"/>
          <a:lstStyle/>
          <a:p>
            <a:pPr algn="ctr" eaLnBrk="0" hangingPunct="0">
              <a:spcBef>
                <a:spcPct val="20000"/>
              </a:spcBef>
              <a:buClr>
                <a:schemeClr val="accent1"/>
              </a:buClr>
              <a:buSzPct val="90000"/>
              <a:buFont typeface="Wingdings" charset="2"/>
              <a:buNone/>
              <a:defRPr/>
            </a:pPr>
            <a:endParaRPr lang="en-GB" sz="2000" dirty="0">
              <a:solidFill>
                <a:schemeClr val="accent2"/>
              </a:solidFill>
              <a:ea typeface="ＭＳ Ｐゴシック" pitchFamily="-65" charset="-128"/>
              <a:cs typeface="ＭＳ Ｐゴシック" pitchFamily="-65" charset="-128"/>
            </a:endParaRPr>
          </a:p>
        </p:txBody>
      </p:sp>
      <p:pic>
        <p:nvPicPr>
          <p:cNvPr id="38936" name="Picture 2"/>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045504" y="3270002"/>
            <a:ext cx="1146175"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4" descr="Server_Lt.png"/>
          <p:cNvPicPr>
            <a:picLocks noChangeAspect="1"/>
          </p:cNvPicPr>
          <p:nvPr/>
        </p:nvPicPr>
        <p:blipFill>
          <a:blip r:embed="rId9"/>
          <a:stretch>
            <a:fillRect/>
          </a:stretch>
        </p:blipFill>
        <p:spPr>
          <a:xfrm>
            <a:off x="6571217" y="5190877"/>
            <a:ext cx="533400" cy="690563"/>
          </a:xfrm>
          <a:prstGeom prst="rect">
            <a:avLst/>
          </a:prstGeom>
          <a:effectLst>
            <a:outerShdw blurRad="50800" dist="25400" dir="5400000">
              <a:srgbClr val="000000">
                <a:alpha val="30000"/>
              </a:srgbClr>
            </a:outerShdw>
          </a:effectLst>
        </p:spPr>
      </p:pic>
      <p:sp>
        <p:nvSpPr>
          <p:cNvPr id="28" name="Freeform 27"/>
          <p:cNvSpPr/>
          <p:nvPr/>
        </p:nvSpPr>
        <p:spPr bwMode="auto">
          <a:xfrm rot="11861005" flipV="1">
            <a:off x="7084518" y="5134166"/>
            <a:ext cx="854012" cy="600874"/>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41" name="Picture 37"/>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947579" y="3128715"/>
            <a:ext cx="5810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2" name="Picture 38"/>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376204" y="4876552"/>
            <a:ext cx="581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3"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417229" y="2400052"/>
            <a:ext cx="581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63242" y="2666752"/>
            <a:ext cx="677862" cy="800100"/>
          </a:xfrm>
          <a:prstGeom prst="rect">
            <a:avLst/>
          </a:prstGeom>
          <a:effectLst>
            <a:outerShdw blurRad="50800" dist="25400" dir="5400000">
              <a:srgbClr val="000000">
                <a:alpha val="30000"/>
              </a:srgbClr>
            </a:outerShdw>
          </a:effectLst>
        </p:spPr>
      </p:pic>
      <p:sp>
        <p:nvSpPr>
          <p:cNvPr id="38945" name="Text Box 28"/>
          <p:cNvSpPr txBox="1">
            <a:spLocks noChangeArrowheads="1"/>
          </p:cNvSpPr>
          <p:nvPr/>
        </p:nvSpPr>
        <p:spPr bwMode="auto">
          <a:xfrm>
            <a:off x="5965982" y="5708753"/>
            <a:ext cx="10400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000" dirty="0">
                <a:cs typeface="HelveticaNeue Condensed" charset="0"/>
              </a:rPr>
              <a:t>LDAP</a:t>
            </a:r>
            <a:br>
              <a:rPr lang="en-GB" sz="1000" dirty="0">
                <a:cs typeface="HelveticaNeue Condensed" charset="0"/>
              </a:rPr>
            </a:br>
            <a:r>
              <a:rPr lang="en-GB" sz="1000" dirty="0">
                <a:cs typeface="HelveticaNeue Condensed" charset="0"/>
              </a:rPr>
              <a:t>User Database</a:t>
            </a:r>
          </a:p>
        </p:txBody>
      </p:sp>
      <p:sp>
        <p:nvSpPr>
          <p:cNvPr id="37" name="TextBox 36"/>
          <p:cNvSpPr txBox="1"/>
          <p:nvPr/>
        </p:nvSpPr>
        <p:spPr bwMode="auto">
          <a:xfrm>
            <a:off x="8068229" y="4571752"/>
            <a:ext cx="829929" cy="246221"/>
          </a:xfrm>
          <a:prstGeom prst="rect">
            <a:avLst/>
          </a:prstGeom>
          <a:noFill/>
        </p:spPr>
        <p:txBody>
          <a:bodyPr wrap="none">
            <a:spAutoFit/>
          </a:bodyPr>
          <a:lstStyle/>
          <a:p>
            <a:pPr>
              <a:defRPr/>
            </a:pPr>
            <a:r>
              <a:rPr lang="en-US" sz="1000" i="1" dirty="0">
                <a:solidFill>
                  <a:schemeClr val="tx1">
                    <a:lumMod val="65000"/>
                    <a:lumOff val="35000"/>
                  </a:schemeClr>
                </a:solidFill>
                <a:latin typeface="Arial" pitchFamily="-65" charset="0"/>
                <a:ea typeface="ＭＳ Ｐゴシック" pitchFamily="-65" charset="-128"/>
                <a:cs typeface="ＭＳ Ｐゴシック" pitchFamily="-65" charset="-128"/>
              </a:rPr>
              <a:t>Issuing CA</a:t>
            </a:r>
          </a:p>
        </p:txBody>
      </p:sp>
      <p:sp>
        <p:nvSpPr>
          <p:cNvPr id="38" name="TextBox 37"/>
          <p:cNvSpPr txBox="1"/>
          <p:nvPr/>
        </p:nvSpPr>
        <p:spPr bwMode="auto">
          <a:xfrm>
            <a:off x="4220129" y="4190237"/>
            <a:ext cx="1033613"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FortiToken</a:t>
            </a:r>
          </a:p>
        </p:txBody>
      </p:sp>
      <p:sp>
        <p:nvSpPr>
          <p:cNvPr id="39" name="TextBox 38"/>
          <p:cNvSpPr txBox="1"/>
          <p:nvPr/>
        </p:nvSpPr>
        <p:spPr bwMode="auto">
          <a:xfrm>
            <a:off x="7505323" y="5682135"/>
            <a:ext cx="1638677"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FortiAuthenticator</a:t>
            </a:r>
          </a:p>
        </p:txBody>
      </p:sp>
      <p:grpSp>
        <p:nvGrpSpPr>
          <p:cNvPr id="38949" name="Group 65"/>
          <p:cNvGrpSpPr>
            <a:grpSpLocks/>
          </p:cNvGrpSpPr>
          <p:nvPr/>
        </p:nvGrpSpPr>
        <p:grpSpPr bwMode="auto">
          <a:xfrm>
            <a:off x="7703104" y="4987677"/>
            <a:ext cx="1066800" cy="741363"/>
            <a:chOff x="7980814" y="4559438"/>
            <a:chExt cx="1066800" cy="741363"/>
          </a:xfrm>
        </p:grpSpPr>
        <p:pic>
          <p:nvPicPr>
            <p:cNvPr id="38951"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980814" y="4559438"/>
              <a:ext cx="10668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C:\Users\cwindsor\Desktop\FortiAuthenticator.pn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218200" y="4606093"/>
              <a:ext cx="601058" cy="441803"/>
            </a:xfrm>
            <a:prstGeom prst="rect">
              <a:avLst/>
            </a:prstGeom>
            <a:noFill/>
            <a:scene3d>
              <a:camera prst="isometricBottomDown"/>
              <a:lightRig rig="threePt" dir="t"/>
            </a:scene3d>
          </p:spPr>
        </p:pic>
      </p:grpSp>
      <p:pic>
        <p:nvPicPr>
          <p:cNvPr id="41" name="Picture 40" descr="MobilePhone_Lt.png"/>
          <p:cNvPicPr>
            <a:picLocks noChangeAspect="1"/>
          </p:cNvPicPr>
          <p:nvPr/>
        </p:nvPicPr>
        <p:blipFill>
          <a:blip r:embed="rId13"/>
          <a:stretch>
            <a:fillRect/>
          </a:stretch>
        </p:blipFill>
        <p:spPr>
          <a:xfrm>
            <a:off x="3969304" y="3463677"/>
            <a:ext cx="369888" cy="768350"/>
          </a:xfrm>
          <a:prstGeom prst="rect">
            <a:avLst/>
          </a:prstGeom>
          <a:effectLst>
            <a:outerShdw blurRad="50800" dist="38100" dir="5400000">
              <a:srgbClr val="000000">
                <a:alpha val="43000"/>
              </a:srgbClr>
            </a:outerShdw>
          </a:effectLst>
        </p:spPr>
      </p:pic>
      <p:sp>
        <p:nvSpPr>
          <p:cNvPr id="32"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FortiAuthenticator </a:t>
            </a:r>
            <a:endParaRPr lang="en-US" b="0" i="0" dirty="0"/>
          </a:p>
        </p:txBody>
      </p:sp>
      <p:pic>
        <p:nvPicPr>
          <p:cNvPr id="33" name="Picture 32"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347836" y="5756296"/>
            <a:ext cx="213020" cy="151969"/>
          </a:xfrm>
          <a:prstGeom prst="rect">
            <a:avLst/>
          </a:prstGeom>
        </p:spPr>
      </p:pic>
      <p:pic>
        <p:nvPicPr>
          <p:cNvPr id="34" name="Picture 33"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65307" y="4271159"/>
            <a:ext cx="213020" cy="151969"/>
          </a:xfrm>
          <a:prstGeom prst="rect">
            <a:avLst/>
          </a:prstGeom>
        </p:spPr>
      </p:pic>
      <p:sp>
        <p:nvSpPr>
          <p:cNvPr id="42" name="Rectangle 41"/>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Identity Management, User Access Control and multi-factor identification</a:t>
            </a:r>
          </a:p>
        </p:txBody>
      </p:sp>
      <p:pic>
        <p:nvPicPr>
          <p:cNvPr id="44" name="Picture 43"/>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48103" y="1184119"/>
            <a:ext cx="729142" cy="729142"/>
          </a:xfrm>
          <a:prstGeom prst="rect">
            <a:avLst/>
          </a:prstGeom>
        </p:spPr>
      </p:pic>
    </p:spTree>
    <p:extLst>
      <p:ext uri="{BB962C8B-B14F-4D97-AF65-F5344CB8AC3E}">
        <p14:creationId xmlns:p14="http://schemas.microsoft.com/office/powerpoint/2010/main" val="218158195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47449311"/>
              </p:ext>
            </p:extLst>
          </p:nvPr>
        </p:nvGraphicFramePr>
        <p:xfrm>
          <a:off x="252000" y="1260000"/>
          <a:ext cx="8640001" cy="3418480"/>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FAC-400C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kern="1200" cap="none" spc="0" normalizeH="0" baseline="0" noProof="0" dirty="0" smtClean="0">
                          <a:ln>
                            <a:noFill/>
                          </a:ln>
                          <a:effectLst/>
                          <a:uLnTx/>
                          <a:uFillTx/>
                          <a:latin typeface="Arial"/>
                          <a:cs typeface="Arial"/>
                        </a:rPr>
                        <a:t>FAC-1000D</a:t>
                      </a:r>
                      <a:endParaRPr kumimoji="0" lang="en-US" sz="1300" b="1" i="0" u="none" strike="noStrike" kern="1200" cap="none" spc="0" normalizeH="0" baseline="0" noProof="0" dirty="0" smtClean="0">
                        <a:ln>
                          <a:noFill/>
                        </a:ln>
                        <a:solidFill>
                          <a:srgbClr val="FFFFFF"/>
                        </a:solidFill>
                        <a:effectLst/>
                        <a:uLnTx/>
                        <a:uFillTx/>
                        <a:latin typeface="Arial"/>
                        <a:ea typeface="+mn-ea"/>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b="1" i="0" u="none" strike="noStrike" kern="1200" cap="none" spc="0" normalizeH="0" baseline="0" noProof="0" dirty="0" smtClean="0">
                          <a:ln>
                            <a:noFill/>
                          </a:ln>
                          <a:solidFill>
                            <a:srgbClr val="FFFFFF"/>
                          </a:solidFill>
                          <a:effectLst/>
                          <a:uLnTx/>
                          <a:uFillTx/>
                          <a:latin typeface="Arial"/>
                          <a:ea typeface="+mn-ea"/>
                          <a:cs typeface="Arial"/>
                        </a:rPr>
                        <a:t>FAC-3000D</a:t>
                      </a: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Max. Local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40,000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Remote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40,000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FortiTokens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2,000</a:t>
                      </a: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40,000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NAS Devices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200</a:t>
                      </a:r>
                    </a:p>
                  </a:txBody>
                  <a:tcPr anchor="ctr">
                    <a:solidFill>
                      <a:srgbClr val="E4E4E4"/>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User Groups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25</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a:t>
                      </a: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CA Certificates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User Certificates</a:t>
                      </a:r>
                      <a:endParaRPr lang="en-US" sz="1300" b="1" dirty="0" smtClean="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2,500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10,000</a:t>
                      </a:r>
                    </a:p>
                  </a:txBody>
                  <a:tcPr anchor="ctr">
                    <a:solidFill>
                      <a:srgbClr val="C9C9C9"/>
                    </a:solidFill>
                  </a:tcPr>
                </a:tc>
                <a:tc>
                  <a:txBody>
                    <a:bodyPr/>
                    <a:lstStyle/>
                    <a:p>
                      <a:pPr algn="ctr"/>
                      <a:r>
                        <a:rPr lang="en-US" sz="1300" dirty="0" smtClean="0">
                          <a:latin typeface="Arial"/>
                          <a:cs typeface="Arial"/>
                        </a:rPr>
                        <a:t>50,000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Interfaces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 2x GE SPF</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a:t>
                      </a: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baseline="0" dirty="0" smtClean="0">
                          <a:latin typeface="Arial"/>
                          <a:cs typeface="Arial"/>
                        </a:rPr>
                        <a:t>1 x 1 TB</a:t>
                      </a:r>
                      <a:endParaRPr lang="en-US" sz="1300" baseline="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baseline="0" dirty="0" smtClean="0">
                          <a:latin typeface="Arial"/>
                          <a:cs typeface="Arial"/>
                        </a:rPr>
                        <a:t>1 x 1 TB</a:t>
                      </a:r>
                      <a:endParaRPr lang="en-US" sz="1300" baseline="0" dirty="0" smtClean="0">
                        <a:latin typeface="Arial"/>
                        <a:cs typeface="Arial"/>
                      </a:endParaRPr>
                    </a:p>
                  </a:txBody>
                  <a:tcPr anchor="ctr">
                    <a:solidFill>
                      <a:srgbClr val="C9C9C9"/>
                    </a:solidFill>
                  </a:tcPr>
                </a:tc>
                <a:tc>
                  <a:txBody>
                    <a:bodyPr/>
                    <a:lstStyle/>
                    <a:p>
                      <a:pPr algn="ctr"/>
                      <a:r>
                        <a:rPr lang="fr-FR" sz="1300" dirty="0" smtClean="0">
                          <a:latin typeface="Arial"/>
                          <a:cs typeface="Arial"/>
                        </a:rPr>
                        <a:t>2 x 2 TB</a:t>
                      </a:r>
                      <a:endParaRPr lang="en-US" sz="1300" dirty="0">
                        <a:latin typeface="Arial"/>
                        <a:cs typeface="Arial"/>
                      </a:endParaRPr>
                    </a:p>
                  </a:txBody>
                  <a:tcPr anchor="ctr">
                    <a:solidFill>
                      <a:srgbClr val="C9C9C9"/>
                    </a:solidFill>
                  </a:tcPr>
                </a:tc>
                <a:tc>
                  <a:txBody>
                    <a:bodyPr/>
                    <a:lstStyle/>
                    <a:p>
                      <a:pPr algn="ctr"/>
                      <a:r>
                        <a:rPr lang="fr-FR" sz="1300" dirty="0" smtClean="0">
                          <a:latin typeface="Arial"/>
                          <a:cs typeface="Arial"/>
                        </a:rPr>
                        <a:t>2 x 2 TB</a:t>
                      </a:r>
                      <a:endParaRPr lang="en-US" sz="1300" dirty="0">
                        <a:latin typeface="Arial"/>
                        <a:cs typeface="Arial"/>
                      </a:endParaRPr>
                    </a:p>
                  </a:txBody>
                  <a:tcPr anchor="ctr">
                    <a:solidFill>
                      <a:srgbClr val="C9C9C9"/>
                    </a:solidFill>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 Series</a:t>
            </a:r>
            <a:endParaRPr lang="en-US" b="0" i="0" dirty="0"/>
          </a:p>
        </p:txBody>
      </p:sp>
    </p:spTree>
    <p:extLst>
      <p:ext uri="{BB962C8B-B14F-4D97-AF65-F5344CB8AC3E}">
        <p14:creationId xmlns:p14="http://schemas.microsoft.com/office/powerpoint/2010/main" val="265915911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143816914"/>
              </p:ext>
            </p:extLst>
          </p:nvPr>
        </p:nvGraphicFramePr>
        <p:xfrm>
          <a:off x="252000" y="1260000"/>
          <a:ext cx="8640000" cy="3973061"/>
        </p:xfrm>
        <a:graphic>
          <a:graphicData uri="http://schemas.openxmlformats.org/drawingml/2006/table">
            <a:tbl>
              <a:tblPr firstRow="1" bandRow="1">
                <a:effectLst/>
                <a:tableStyleId>{073A0DAA-6AF3-43AB-8588-CEC1D06C72B9}</a:tableStyleId>
              </a:tblPr>
              <a:tblGrid>
                <a:gridCol w="2014915"/>
                <a:gridCol w="1325017"/>
                <a:gridCol w="1325017"/>
                <a:gridCol w="1325017"/>
                <a:gridCol w="1325017"/>
                <a:gridCol w="1325017"/>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FAC-VM Base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FAC-VM-100-UG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FAC-VM-1000-UG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FAC-VM-10000-UG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FAC-VM-100000-UG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Max. Local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Max. Remote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+100,000</a:t>
                      </a:r>
                    </a:p>
                  </a:txBody>
                  <a:tcPr>
                    <a:solidFill>
                      <a:schemeClr val="accent4">
                        <a:lumMod val="20000"/>
                        <a:lumOff val="80000"/>
                      </a:schemeClr>
                    </a:solidFill>
                  </a:tcPr>
                </a:tc>
              </a:tr>
              <a:tr h="329339">
                <a:tc>
                  <a:txBody>
                    <a:bodyPr/>
                    <a:lstStyle/>
                    <a:p>
                      <a:r>
                        <a:rPr lang="en-US" sz="1300" b="1" dirty="0" smtClean="0">
                          <a:solidFill>
                            <a:srgbClr val="FFFFFF"/>
                          </a:solidFill>
                          <a:latin typeface="Arial"/>
                          <a:cs typeface="Arial"/>
                        </a:rPr>
                        <a:t>Max. FortiTokens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a:t>
                      </a:r>
                    </a:p>
                  </a:txBody>
                  <a:tcPr anchor="ctr">
                    <a:solidFill>
                      <a:srgbClr val="C9C9C9"/>
                    </a:solidFill>
                  </a:tcPr>
                </a:tc>
                <a:tc>
                  <a:txBody>
                    <a:bodyPr/>
                    <a:lstStyle/>
                    <a:p>
                      <a:pPr algn="ctr"/>
                      <a:r>
                        <a:rPr lang="en-US" sz="1300" dirty="0" smtClean="0">
                          <a:latin typeface="Arial"/>
                          <a:cs typeface="Arial"/>
                        </a:rPr>
                        <a:t>+200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+20,000</a:t>
                      </a:r>
                    </a:p>
                  </a:txBody>
                  <a:tcPr anchor="ctr">
                    <a:solidFill>
                      <a:srgbClr val="C9C9C9"/>
                    </a:solidFill>
                  </a:tcPr>
                </a:tc>
                <a:tc>
                  <a:txBody>
                    <a:bodyPr/>
                    <a:lstStyle/>
                    <a:p>
                      <a:pPr algn="ctr"/>
                      <a:r>
                        <a:rPr lang="en-US" sz="1300" dirty="0" smtClean="0">
                          <a:latin typeface="Arial"/>
                          <a:cs typeface="Arial"/>
                        </a:rPr>
                        <a:t>+200,000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Max. NAS Devices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E4E4E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solidFill>
                      <a:srgbClr val="E4E4E4"/>
                    </a:solidFill>
                  </a:tcPr>
                </a:tc>
              </a:tr>
              <a:tr h="329339">
                <a:tc>
                  <a:txBody>
                    <a:bodyPr/>
                    <a:lstStyle/>
                    <a:p>
                      <a:r>
                        <a:rPr lang="en-US" sz="1300" b="1" dirty="0" smtClean="0">
                          <a:solidFill>
                            <a:srgbClr val="FFFFFF"/>
                          </a:solidFill>
                          <a:latin typeface="Arial"/>
                          <a:cs typeface="Arial"/>
                        </a:rPr>
                        <a:t>Max. User Groups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C9C9C9"/>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Max. CA Certificates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a:t>
                      </a:r>
                    </a:p>
                  </a:txBody>
                  <a:tcPr anchor="ctr">
                    <a:solidFill>
                      <a:srgbClr val="E4E4E4"/>
                    </a:solidFill>
                  </a:tcPr>
                </a:tc>
                <a:tc>
                  <a:txBody>
                    <a:bodyPr/>
                    <a:lstStyle/>
                    <a:p>
                      <a:pPr algn="ctr"/>
                      <a:r>
                        <a:rPr lang="en-US" sz="1300" dirty="0" smtClean="0">
                          <a:latin typeface="Arial"/>
                          <a:cs typeface="Arial"/>
                        </a:rPr>
                        <a:t>+5</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a:t>
                      </a:r>
                      <a:endParaRPr lang="en-US" sz="1300" dirty="0">
                        <a:latin typeface="Arial"/>
                        <a:cs typeface="Arial"/>
                      </a:endParaRPr>
                    </a:p>
                  </a:txBody>
                  <a:tcPr>
                    <a:solidFill>
                      <a:srgbClr val="E4E4E4"/>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User Certificates</a:t>
                      </a:r>
                      <a:endParaRPr lang="en-US" sz="1300" b="1" dirty="0" smtClean="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100</a:t>
                      </a: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a:t>
                      </a:r>
                    </a:p>
                    <a:p>
                      <a:pPr algn="ct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Interfaces (Min/Max)</a:t>
                      </a:r>
                    </a:p>
                  </a:txBody>
                  <a:tcPr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 4</a:t>
                      </a:r>
                    </a:p>
                  </a:txBody>
                  <a:tcPr anchor="ctr">
                    <a:solidFill>
                      <a:schemeClr val="accent4">
                        <a:lumMod val="20000"/>
                        <a:lumOff val="8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r>
              <a:tr h="329339">
                <a:tc>
                  <a:txBody>
                    <a:bodyPr/>
                    <a:lstStyle/>
                    <a:p>
                      <a:r>
                        <a:rPr lang="en-US" sz="1300" b="1" dirty="0" smtClean="0">
                          <a:solidFill>
                            <a:srgbClr val="FFFFFF"/>
                          </a:solidFill>
                          <a:latin typeface="Arial"/>
                          <a:cs typeface="Arial"/>
                        </a:rPr>
                        <a:t>Storage Capacity (Min Max)</a:t>
                      </a:r>
                    </a:p>
                  </a:txBody>
                  <a:tcPr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baseline="0" dirty="0" smtClean="0">
                          <a:latin typeface="Arial"/>
                          <a:cs typeface="Arial"/>
                        </a:rPr>
                        <a:t>60 GB / 2 TB</a:t>
                      </a:r>
                      <a:endParaRPr lang="en-US" sz="1300" baseline="0" dirty="0" smtClean="0">
                        <a:latin typeface="Arial"/>
                        <a:cs typeface="Arial"/>
                      </a:endParaRPr>
                    </a:p>
                  </a:txBody>
                  <a:tcPr anchor="ctr">
                    <a:solidFill>
                      <a:schemeClr val="accent4">
                        <a:lumMod val="40000"/>
                        <a:lumOff val="6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FortiAuthenticator-VM Series</a:t>
            </a:r>
            <a:endParaRPr lang="en-US" b="0" i="0" dirty="0"/>
          </a:p>
        </p:txBody>
      </p:sp>
    </p:spTree>
    <p:extLst>
      <p:ext uri="{BB962C8B-B14F-4D97-AF65-F5344CB8AC3E}">
        <p14:creationId xmlns:p14="http://schemas.microsoft.com/office/powerpoint/2010/main" val="270826194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FortiDDoS</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877" y="2877715"/>
            <a:ext cx="729142" cy="729142"/>
          </a:xfrm>
          <a:prstGeom prst="rect">
            <a:avLst/>
          </a:prstGeom>
        </p:spPr>
      </p:pic>
    </p:spTree>
    <p:extLst>
      <p:ext uri="{BB962C8B-B14F-4D97-AF65-F5344CB8AC3E}">
        <p14:creationId xmlns:p14="http://schemas.microsoft.com/office/powerpoint/2010/main" val="43067656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119262754"/>
              </p:ext>
            </p:extLst>
          </p:nvPr>
        </p:nvGraphicFramePr>
        <p:xfrm>
          <a:off x="454526" y="2187288"/>
          <a:ext cx="3399692" cy="3295560"/>
        </p:xfrm>
        <a:graphic>
          <a:graphicData uri="http://schemas.openxmlformats.org/drawingml/2006/table">
            <a:tbl>
              <a:tblPr bandRow="1">
                <a:tableStyleId>{073A0DAA-6AF3-43AB-8588-CEC1D06C72B9}</a:tableStyleId>
              </a:tblPr>
              <a:tblGrid>
                <a:gridCol w="3399692"/>
              </a:tblGrid>
              <a:tr h="52058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latin typeface="+mn-lt"/>
                          <a:cs typeface="Arial Narrow" pitchFamily="34" charset="0"/>
                        </a:rPr>
                        <a:t>Rate Based Detection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High performance protection using ASIC</a:t>
                      </a: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61521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Self Learning Baseline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Ease Maintenance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Maintain appropriate protection dynamically</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33757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Signature Free Defense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Hardware based protection</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1591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Inline Full Transparent Mode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No MAC address changes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400" b="1" u="none" strike="noStrike" kern="1200" cap="none" spc="0" normalizeH="0" baseline="0" noProof="0" dirty="0" smtClean="0">
                          <a:ln>
                            <a:noFill/>
                          </a:ln>
                          <a:effectLst/>
                          <a:uLnTx/>
                          <a:uFillTx/>
                        </a:rPr>
                        <a:t>Granular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Multiple thresholds to detect subtle changes and provide rapid mitigation</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FortiDDoS</a:t>
            </a:r>
            <a:endParaRPr lang="en-US" b="0" i="0" dirty="0"/>
          </a:p>
        </p:txBody>
      </p:sp>
      <p:cxnSp>
        <p:nvCxnSpPr>
          <p:cNvPr id="34" name="Straight Connector 33"/>
          <p:cNvCxnSpPr/>
          <p:nvPr/>
        </p:nvCxnSpPr>
        <p:spPr>
          <a:xfrm>
            <a:off x="6725994" y="3751018"/>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43" name="Straight Connector 42"/>
          <p:cNvCxnSpPr/>
          <p:nvPr/>
        </p:nvCxnSpPr>
        <p:spPr>
          <a:xfrm>
            <a:off x="6725994" y="4151068"/>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pic>
        <p:nvPicPr>
          <p:cNvPr id="44" name="Picture 43" descr="Cloud-Teal.png"/>
          <p:cNvPicPr>
            <a:picLocks noChangeAspect="1"/>
          </p:cNvPicPr>
          <p:nvPr/>
        </p:nvPicPr>
        <p:blipFill>
          <a:blip r:embed="rId3"/>
          <a:srcRect/>
          <a:stretch>
            <a:fillRect/>
          </a:stretch>
        </p:blipFill>
        <p:spPr bwMode="auto">
          <a:xfrm>
            <a:off x="7265744" y="3260480"/>
            <a:ext cx="1665287" cy="1290638"/>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45" name="TextBox 61"/>
          <p:cNvSpPr txBox="1">
            <a:spLocks noChangeArrowheads="1"/>
          </p:cNvSpPr>
          <p:nvPr/>
        </p:nvSpPr>
        <p:spPr bwMode="auto">
          <a:xfrm>
            <a:off x="5587159" y="3231905"/>
            <a:ext cx="1238250" cy="292388"/>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00" b="1" dirty="0" smtClean="0">
                <a:solidFill>
                  <a:srgbClr val="595959"/>
                </a:solidFill>
              </a:rPr>
              <a:t>FortiDDoS</a:t>
            </a:r>
            <a:endParaRPr lang="en-US" sz="1300" b="1" dirty="0">
              <a:solidFill>
                <a:srgbClr val="595959"/>
              </a:solidFill>
            </a:endParaRPr>
          </a:p>
        </p:txBody>
      </p:sp>
      <p:sp>
        <p:nvSpPr>
          <p:cNvPr id="46" name="TextBox 45"/>
          <p:cNvSpPr txBox="1"/>
          <p:nvPr/>
        </p:nvSpPr>
        <p:spPr>
          <a:xfrm>
            <a:off x="7137156" y="3008068"/>
            <a:ext cx="1866900" cy="277812"/>
          </a:xfrm>
          <a:prstGeom prst="rect">
            <a:avLst/>
          </a:prstGeom>
          <a:noFill/>
        </p:spPr>
        <p:txBody>
          <a:bodyPr>
            <a:spAutoFit/>
          </a:bodyPr>
          <a:lstStyle/>
          <a:p>
            <a:pPr algn="ctr">
              <a:defRPr/>
            </a:pPr>
            <a:r>
              <a:rPr lang="en-US" sz="1200" dirty="0">
                <a:solidFill>
                  <a:schemeClr val="tx1">
                    <a:lumMod val="65000"/>
                    <a:lumOff val="35000"/>
                  </a:schemeClr>
                </a:solidFill>
                <a:latin typeface="Arial" pitchFamily="34" charset="0"/>
                <a:ea typeface="MS PGothic" pitchFamily="34" charset="-128"/>
                <a:cs typeface="Arial" pitchFamily="34" charset="0"/>
              </a:rPr>
              <a:t>Web Hosting Center</a:t>
            </a:r>
          </a:p>
        </p:txBody>
      </p:sp>
      <p:pic>
        <p:nvPicPr>
          <p:cNvPr id="47" name="Picture 46"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07131" y="3930405"/>
            <a:ext cx="268288"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48" name="Picture 47"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97619" y="4033593"/>
            <a:ext cx="268287"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49" name="Picture 48"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591181" y="3751018"/>
            <a:ext cx="268288"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50" name="Picture 49"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80081" y="3854205"/>
            <a:ext cx="268288"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51" name="Picture 50"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27744" y="3414468"/>
            <a:ext cx="269875"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52" name="Picture 51"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6644" y="3519243"/>
            <a:ext cx="269875" cy="346075"/>
          </a:xfrm>
          <a:prstGeom prst="rect">
            <a:avLst/>
          </a:prstGeom>
          <a:noFill/>
          <a:ln w="9525">
            <a:noFill/>
            <a:miter lim="800000"/>
            <a:headEnd/>
            <a:tailEnd/>
          </a:ln>
          <a:effectLst>
            <a:outerShdw blurRad="63500" dist="26940" dir="5400000" rotWithShape="0">
              <a:srgbClr val="000000">
                <a:alpha val="29999"/>
              </a:srgbClr>
            </a:outerShdw>
          </a:effectLst>
        </p:spPr>
      </p:pic>
      <p:sp>
        <p:nvSpPr>
          <p:cNvPr id="53" name="TextBox 72"/>
          <p:cNvSpPr txBox="1">
            <a:spLocks noChangeArrowheads="1"/>
          </p:cNvSpPr>
          <p:nvPr/>
        </p:nvSpPr>
        <p:spPr bwMode="auto">
          <a:xfrm>
            <a:off x="6357694" y="4355855"/>
            <a:ext cx="819150" cy="277813"/>
          </a:xfrm>
          <a:prstGeom prst="rect">
            <a:avLst/>
          </a:prstGeom>
          <a:noFill/>
          <a:ln w="9525">
            <a:noFill/>
            <a:miter lim="800000"/>
            <a:headEnd/>
            <a:tailEnd/>
          </a:ln>
        </p:spPr>
        <p:txBody>
          <a:bodyPr>
            <a:spAutoFit/>
          </a:bodyPr>
          <a:lstStyle/>
          <a:p>
            <a:pPr algn="ctr">
              <a:defRPr/>
            </a:pPr>
            <a:r>
              <a:rPr lang="en-US" sz="1200">
                <a:solidFill>
                  <a:schemeClr val="tx1">
                    <a:lumMod val="65000"/>
                    <a:lumOff val="35000"/>
                  </a:schemeClr>
                </a:solidFill>
                <a:latin typeface="Arial" pitchFamily="-84" charset="0"/>
                <a:ea typeface="ＭＳ Ｐゴシック" pitchFamily="-84" charset="-128"/>
                <a:cs typeface="ＭＳ Ｐゴシック" pitchFamily="-84" charset="-128"/>
              </a:rPr>
              <a:t>Firewall</a:t>
            </a:r>
          </a:p>
        </p:txBody>
      </p:sp>
      <p:sp>
        <p:nvSpPr>
          <p:cNvPr id="54" name="Explosion 1 53"/>
          <p:cNvSpPr/>
          <p:nvPr/>
        </p:nvSpPr>
        <p:spPr>
          <a:xfrm>
            <a:off x="5281942" y="3751018"/>
            <a:ext cx="407988" cy="403225"/>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Connector 82"/>
          <p:cNvCxnSpPr>
            <a:cxnSpLocks noChangeShapeType="1"/>
          </p:cNvCxnSpPr>
          <p:nvPr/>
        </p:nvCxnSpPr>
        <p:spPr bwMode="auto">
          <a:xfrm>
            <a:off x="6826494" y="5491773"/>
            <a:ext cx="536575" cy="0"/>
          </a:xfrm>
          <a:prstGeom prst="line">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sp>
        <p:nvSpPr>
          <p:cNvPr id="56" name="TextBox 83"/>
          <p:cNvSpPr txBox="1">
            <a:spLocks noChangeArrowheads="1"/>
          </p:cNvSpPr>
          <p:nvPr/>
        </p:nvSpPr>
        <p:spPr bwMode="auto">
          <a:xfrm>
            <a:off x="7323382" y="5193323"/>
            <a:ext cx="1420812" cy="460375"/>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a:solidFill>
                  <a:srgbClr val="595959"/>
                </a:solidFill>
              </a:rPr>
              <a:t>Legitimate Traffic</a:t>
            </a:r>
          </a:p>
          <a:p>
            <a:pPr eaLnBrk="1" hangingPunct="1"/>
            <a:r>
              <a:rPr lang="en-US" sz="1200">
                <a:solidFill>
                  <a:srgbClr val="595959"/>
                </a:solidFill>
              </a:rPr>
              <a:t>Malicious Traffic</a:t>
            </a:r>
          </a:p>
        </p:txBody>
      </p:sp>
      <p:cxnSp>
        <p:nvCxnSpPr>
          <p:cNvPr id="57" name="Straight Connector 56"/>
          <p:cNvCxnSpPr/>
          <p:nvPr/>
        </p:nvCxnSpPr>
        <p:spPr>
          <a:xfrm>
            <a:off x="6826494" y="5337786"/>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grpSp>
        <p:nvGrpSpPr>
          <p:cNvPr id="58" name="Group 48"/>
          <p:cNvGrpSpPr>
            <a:grpSpLocks/>
          </p:cNvGrpSpPr>
          <p:nvPr/>
        </p:nvGrpSpPr>
        <p:grpSpPr bwMode="auto">
          <a:xfrm>
            <a:off x="3683568" y="2463555"/>
            <a:ext cx="1679575" cy="1004888"/>
            <a:chOff x="1257418" y="2104006"/>
            <a:chExt cx="1825087" cy="1227035"/>
          </a:xfrm>
        </p:grpSpPr>
        <p:pic>
          <p:nvPicPr>
            <p:cNvPr id="59" name="Picture 58" descr="Cloud-White.png"/>
            <p:cNvPicPr>
              <a:picLocks noChangeAspect="1"/>
            </p:cNvPicPr>
            <p:nvPr/>
          </p:nvPicPr>
          <p:blipFill>
            <a:blip r:embed="rId5"/>
            <a:srcRect/>
            <a:stretch>
              <a:fillRect/>
            </a:stretch>
          </p:blipFill>
          <p:spPr bwMode="auto">
            <a:xfrm>
              <a:off x="1257418" y="2104006"/>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0" name="TextBox 59"/>
            <p:cNvSpPr txBox="1"/>
            <p:nvPr/>
          </p:nvSpPr>
          <p:spPr>
            <a:xfrm>
              <a:off x="1728352" y="2516895"/>
              <a:ext cx="883218" cy="488488"/>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1</a:t>
              </a:r>
            </a:p>
          </p:txBody>
        </p:sp>
      </p:grpSp>
      <p:cxnSp>
        <p:nvCxnSpPr>
          <p:cNvPr id="61" name="Shape 64"/>
          <p:cNvCxnSpPr/>
          <p:nvPr/>
        </p:nvCxnSpPr>
        <p:spPr bwMode="auto">
          <a:xfrm flipV="1">
            <a:off x="4258924" y="4184316"/>
            <a:ext cx="3227395" cy="446177"/>
          </a:xfrm>
          <a:prstGeom prst="bentConnector3">
            <a:avLst>
              <a:gd name="adj1" fmla="val 708"/>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2" name="Shape 65"/>
          <p:cNvCxnSpPr/>
          <p:nvPr/>
        </p:nvCxnSpPr>
        <p:spPr bwMode="auto">
          <a:xfrm rot="16200000" flipH="1">
            <a:off x="5454563" y="2196855"/>
            <a:ext cx="333375" cy="2778125"/>
          </a:xfrm>
          <a:prstGeom prst="bentConnector2">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3" name="Shape 92"/>
          <p:cNvCxnSpPr>
            <a:cxnSpLocks noChangeShapeType="1"/>
          </p:cNvCxnSpPr>
          <p:nvPr/>
        </p:nvCxnSpPr>
        <p:spPr bwMode="auto">
          <a:xfrm flipV="1">
            <a:off x="4110367" y="4024068"/>
            <a:ext cx="1239838" cy="466725"/>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grpSp>
        <p:nvGrpSpPr>
          <p:cNvPr id="64" name="Group 47"/>
          <p:cNvGrpSpPr>
            <a:grpSpLocks/>
          </p:cNvGrpSpPr>
          <p:nvPr/>
        </p:nvGrpSpPr>
        <p:grpSpPr bwMode="auto">
          <a:xfrm>
            <a:off x="3742182" y="4305055"/>
            <a:ext cx="1679575" cy="1006475"/>
            <a:chOff x="1349434" y="4438889"/>
            <a:chExt cx="1825087" cy="1227035"/>
          </a:xfrm>
        </p:grpSpPr>
        <p:pic>
          <p:nvPicPr>
            <p:cNvPr id="65" name="Picture 64" descr="Cloud-White.png"/>
            <p:cNvPicPr>
              <a:picLocks noChangeAspect="1"/>
            </p:cNvPicPr>
            <p:nvPr/>
          </p:nvPicPr>
          <p:blipFill>
            <a:blip r:embed="rId5"/>
            <a:srcRect/>
            <a:stretch>
              <a:fillRect/>
            </a:stretch>
          </p:blipFill>
          <p:spPr bwMode="auto">
            <a:xfrm>
              <a:off x="1349434" y="4438889"/>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6" name="TextBox 65"/>
            <p:cNvSpPr txBox="1"/>
            <p:nvPr/>
          </p:nvSpPr>
          <p:spPr>
            <a:xfrm>
              <a:off x="1820368" y="4851127"/>
              <a:ext cx="883218" cy="487717"/>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2</a:t>
              </a:r>
            </a:p>
          </p:txBody>
        </p:sp>
      </p:grpSp>
      <p:cxnSp>
        <p:nvCxnSpPr>
          <p:cNvPr id="67" name="Shape 92"/>
          <p:cNvCxnSpPr>
            <a:cxnSpLocks noChangeShapeType="1"/>
          </p:cNvCxnSpPr>
          <p:nvPr/>
        </p:nvCxnSpPr>
        <p:spPr bwMode="auto">
          <a:xfrm>
            <a:off x="4108780" y="3406530"/>
            <a:ext cx="1238250" cy="466725"/>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pic>
        <p:nvPicPr>
          <p:cNvPr id="68" name="Picture 4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192469" y="3517655"/>
            <a:ext cx="1385887" cy="8636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69" name="Picture 68" descr="FortiGate_Icon_1U_Lt.png"/>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402144" y="3643068"/>
            <a:ext cx="116205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69"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6516444" y="3593855"/>
            <a:ext cx="504825" cy="735013"/>
          </a:xfrm>
          <a:prstGeom prst="rect">
            <a:avLst/>
          </a:prstGeom>
          <a:noFill/>
          <a:ln w="9525">
            <a:noFill/>
            <a:miter lim="800000"/>
            <a:headEnd/>
            <a:tailEnd/>
          </a:ln>
          <a:effectLst>
            <a:outerShdw blurRad="63500" dist="38100" dir="5400000" rotWithShape="0">
              <a:srgbClr val="000000">
                <a:alpha val="42999"/>
              </a:srgbClr>
            </a:outerShdw>
          </a:effectLst>
        </p:spPr>
      </p:pic>
      <p:pic>
        <p:nvPicPr>
          <p:cNvPr id="35" name="Picture 34"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513245" y="3302591"/>
            <a:ext cx="213020" cy="151969"/>
          </a:xfrm>
          <a:prstGeom prst="rect">
            <a:avLst/>
          </a:prstGeom>
        </p:spPr>
      </p:pic>
      <p:sp>
        <p:nvSpPr>
          <p:cNvPr id="37" name="Rectangle 36"/>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Hardware Accelerated DDoS Intent Based Defense</a:t>
            </a:r>
          </a:p>
        </p:txBody>
      </p:sp>
      <p:pic>
        <p:nvPicPr>
          <p:cNvPr id="39" name="Picture 3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64508" y="1193295"/>
            <a:ext cx="729142" cy="729142"/>
          </a:xfrm>
          <a:prstGeom prst="rect">
            <a:avLst/>
          </a:prstGeom>
        </p:spPr>
      </p:pic>
    </p:spTree>
    <p:extLst>
      <p:ext uri="{BB962C8B-B14F-4D97-AF65-F5344CB8AC3E}">
        <p14:creationId xmlns:p14="http://schemas.microsoft.com/office/powerpoint/2010/main" val="84143768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nodeType="clickEffect">
                                  <p:stCondLst>
                                    <p:cond delay="0"/>
                                  </p:stCondLst>
                                  <p:childTnLst>
                                    <p:animEffect transition="out" filter="box(in)">
                                      <p:cBhvr>
                                        <p:cTn id="6" dur="1000"/>
                                        <p:tgtEl>
                                          <p:spTgt spid="70"/>
                                        </p:tgtEl>
                                      </p:cBhvr>
                                    </p:animEffect>
                                    <p:set>
                                      <p:cBhvr>
                                        <p:cTn id="7" dur="1" fill="hold">
                                          <p:stCondLst>
                                            <p:cond delay="999"/>
                                          </p:stCondLst>
                                        </p:cTn>
                                        <p:tgtEl>
                                          <p:spTgt spid="70"/>
                                        </p:tgtEl>
                                        <p:attrNameLst>
                                          <p:attrName>style.visibility</p:attrName>
                                        </p:attrNameLst>
                                      </p:cBhvr>
                                      <p:to>
                                        <p:strVal val="hidden"/>
                                      </p:to>
                                    </p:set>
                                  </p:childTnLst>
                                </p:cTn>
                              </p:par>
                              <p:par>
                                <p:cTn id="8" presetID="4" presetClass="entr" presetSubtype="16" fill="hold"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box(in)">
                                      <p:cBhvr>
                                        <p:cTn id="10" dur="1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047909099"/>
              </p:ext>
            </p:extLst>
          </p:nvPr>
        </p:nvGraphicFramePr>
        <p:xfrm>
          <a:off x="252000" y="1260000"/>
          <a:ext cx="8640000" cy="3170506"/>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FDD-200B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FDD-400B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FDD-800B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FDD-1000B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FDD-2000B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mn-lt"/>
                          <a:cs typeface="Arial"/>
                        </a:rPr>
                        <a:t>Throughput (Full Duplex)</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 Gbps</a:t>
                      </a:r>
                    </a:p>
                  </a:txBody>
                  <a:tcPr anchor="ctr">
                    <a:solidFill>
                      <a:schemeClr val="accent4">
                        <a:lumMod val="40000"/>
                        <a:lumOff val="60000"/>
                      </a:schemeClr>
                    </a:solidFill>
                  </a:tcPr>
                </a:tc>
                <a:tc>
                  <a:txBody>
                    <a:bodyPr/>
                    <a:lstStyle/>
                    <a:p>
                      <a:pPr algn="ctr"/>
                      <a:r>
                        <a:rPr lang="en-US" sz="1300" dirty="0" smtClean="0"/>
                        <a:t>4 Gbps</a:t>
                      </a:r>
                      <a:endParaRPr lang="en-US" sz="1300" dirty="0"/>
                    </a:p>
                  </a:txBody>
                  <a:tcPr anchor="ctr">
                    <a:solidFill>
                      <a:schemeClr val="accent4">
                        <a:lumMod val="40000"/>
                        <a:lumOff val="60000"/>
                      </a:schemeClr>
                    </a:solidFill>
                  </a:tcPr>
                </a:tc>
                <a:tc>
                  <a:txBody>
                    <a:bodyPr/>
                    <a:lstStyle/>
                    <a:p>
                      <a:pPr algn="ctr"/>
                      <a:r>
                        <a:rPr lang="en-US" sz="1300" dirty="0" smtClean="0"/>
                        <a:t>8 Gbps</a:t>
                      </a:r>
                      <a:endParaRPr lang="en-US" sz="1300" dirty="0"/>
                    </a:p>
                  </a:txBody>
                  <a:tcPr anchor="ctr">
                    <a:solidFill>
                      <a:schemeClr val="accent4">
                        <a:lumMod val="40000"/>
                        <a:lumOff val="60000"/>
                      </a:schemeClr>
                    </a:solidFill>
                  </a:tcPr>
                </a:tc>
                <a:tc>
                  <a:txBody>
                    <a:bodyPr/>
                    <a:lstStyle/>
                    <a:p>
                      <a:pPr algn="ctr"/>
                      <a:r>
                        <a:rPr lang="en-US" sz="1300" dirty="0" smtClean="0"/>
                        <a:t>12 Gbps</a:t>
                      </a:r>
                      <a:endParaRPr lang="en-US" sz="1300" dirty="0"/>
                    </a:p>
                  </a:txBody>
                  <a:tcPr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24 Gbps</a:t>
                      </a:r>
                    </a:p>
                  </a:txBody>
                  <a:tcPr anchor="ctr">
                    <a:solidFill>
                      <a:schemeClr val="accent4">
                        <a:lumMod val="40000"/>
                        <a:lumOff val="60000"/>
                      </a:schemeClr>
                    </a:solidFill>
                  </a:tcPr>
                </a:tc>
              </a:tr>
              <a:tr h="329339">
                <a:tc>
                  <a:txBody>
                    <a:bodyPr/>
                    <a:lstStyle/>
                    <a:p>
                      <a:r>
                        <a:rPr lang="en-US" sz="1300" b="1" dirty="0" smtClean="0">
                          <a:solidFill>
                            <a:srgbClr val="FFFFFF"/>
                          </a:solidFill>
                          <a:latin typeface="+mn-lt"/>
                          <a:cs typeface="Arial"/>
                        </a:rPr>
                        <a:t>Simultaneous Connections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3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Mil</a:t>
                      </a:r>
                    </a:p>
                  </a:txBody>
                  <a:tcPr anchor="ctr">
                    <a:solidFill>
                      <a:srgbClr val="E4E4E4"/>
                    </a:solidFill>
                  </a:tcPr>
                </a:tc>
              </a:tr>
              <a:tr h="329339">
                <a:tc>
                  <a:txBody>
                    <a:bodyPr/>
                    <a:lstStyle/>
                    <a:p>
                      <a:r>
                        <a:rPr lang="en-US" sz="1300" b="1" dirty="0" smtClean="0">
                          <a:solidFill>
                            <a:srgbClr val="FFFFFF"/>
                          </a:solidFill>
                          <a:latin typeface="+mn-lt"/>
                          <a:cs typeface="Arial"/>
                        </a:rPr>
                        <a:t>Session Setup/Teardown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100,000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100,000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200,000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300,000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600,000 / Second</a:t>
                      </a:r>
                    </a:p>
                  </a:txBody>
                  <a:tcPr anchor="ctr">
                    <a:solidFill>
                      <a:srgbClr val="C9C9C9"/>
                    </a:solidFill>
                  </a:tcPr>
                </a:tc>
              </a:tr>
              <a:tr h="329339">
                <a:tc>
                  <a:txBody>
                    <a:bodyPr/>
                    <a:lstStyle/>
                    <a:p>
                      <a:r>
                        <a:rPr lang="en-US" sz="1300" b="1" dirty="0" smtClean="0">
                          <a:solidFill>
                            <a:srgbClr val="FFFFFF"/>
                          </a:solidFill>
                          <a:latin typeface="+mn-lt"/>
                          <a:cs typeface="Arial"/>
                        </a:rPr>
                        <a:t>Latency</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r>
              <a:tr h="329339">
                <a:tc>
                  <a:txBody>
                    <a:bodyPr/>
                    <a:lstStyle/>
                    <a:p>
                      <a:r>
                        <a:rPr lang="en-US" sz="1300" b="1" dirty="0" smtClean="0">
                          <a:solidFill>
                            <a:srgbClr val="FFFFFF"/>
                          </a:solidFill>
                        </a:rPr>
                        <a:t>Interfaces</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WAN Interfaces (Copper/SFP)</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8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8 WAN Interfaces (Copper/SFP)</a:t>
                      </a:r>
                      <a:endParaRPr lang="en-US" sz="1300" dirty="0"/>
                    </a:p>
                  </a:txBody>
                  <a:tcPr anchor="ctr">
                    <a:solidFill>
                      <a:srgbClr val="C9C9C9"/>
                    </a:solidFill>
                  </a:tcPr>
                </a:tc>
                <a:tc>
                  <a:txBody>
                    <a:bodyPr/>
                    <a:lstStyle/>
                    <a:p>
                      <a:pPr algn="ctr"/>
                      <a:r>
                        <a:rPr lang="en-US" sz="1300" dirty="0" smtClean="0"/>
                        <a:t>8 LAN Interfaces (Copper/SFP), </a:t>
                      </a:r>
                    </a:p>
                    <a:p>
                      <a:pPr algn="ctr"/>
                      <a:r>
                        <a:rPr lang="en-US" sz="1300" dirty="0" smtClean="0"/>
                        <a:t>8 WAN Interfaces (Copper/SFP)</a:t>
                      </a:r>
                      <a:endParaRPr lang="en-US" sz="1300"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16x LAN &amp; WAN 10GE SFP/+</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16x LAN &amp; WAN 10GE 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LAN</a:t>
                      </a:r>
                      <a:r>
                        <a:rPr lang="en-US" sz="1300" baseline="0" dirty="0" smtClean="0"/>
                        <a:t> &amp; </a:t>
                      </a:r>
                      <a:r>
                        <a:rPr lang="en-US" sz="1300" dirty="0" smtClean="0"/>
                        <a:t>WAN bypass 10GE SFP/+ </a:t>
                      </a:r>
                    </a:p>
                  </a:txBody>
                  <a:tcPr anchor="ctr">
                    <a:solidFill>
                      <a:srgbClr val="C9C9C9"/>
                    </a:solidFill>
                  </a:tcPr>
                </a:tc>
              </a:tr>
            </a:tbl>
          </a:graphicData>
        </a:graphic>
      </p:graphicFrame>
      <p:sp>
        <p:nvSpPr>
          <p:cNvPr id="3" name="Title 2"/>
          <p:cNvSpPr>
            <a:spLocks noGrp="1"/>
          </p:cNvSpPr>
          <p:nvPr>
            <p:ph type="title"/>
          </p:nvPr>
        </p:nvSpPr>
        <p:spPr/>
        <p:txBody>
          <a:bodyPr/>
          <a:lstStyle/>
          <a:p>
            <a:r>
              <a:rPr lang="en-US" b="0" i="0" dirty="0">
                <a:latin typeface="Arial" charset="0"/>
                <a:ea typeface="ＭＳ Ｐゴシック" charset="0"/>
              </a:rPr>
              <a:t>FortiDDoS Series</a:t>
            </a:r>
            <a:endParaRPr lang="en-US" b="0" i="0" dirty="0"/>
          </a:p>
        </p:txBody>
      </p:sp>
    </p:spTree>
    <p:extLst>
      <p:ext uri="{BB962C8B-B14F-4D97-AF65-F5344CB8AC3E}">
        <p14:creationId xmlns:p14="http://schemas.microsoft.com/office/powerpoint/2010/main" val="260702122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FortiMail</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79967"/>
            <a:ext cx="729142" cy="729142"/>
          </a:xfrm>
          <a:prstGeom prst="rect">
            <a:avLst/>
          </a:prstGeom>
        </p:spPr>
      </p:pic>
    </p:spTree>
    <p:extLst>
      <p:ext uri="{BB962C8B-B14F-4D97-AF65-F5344CB8AC3E}">
        <p14:creationId xmlns:p14="http://schemas.microsoft.com/office/powerpoint/2010/main" val="409596763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20C-ADSL</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775704098"/>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20/20/20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IPS Throughput </a:t>
                      </a:r>
                      <a:endParaRPr lang="en-US" sz="1000" b="1" i="0" dirty="0" smtClean="0">
                        <a:solidFill>
                          <a:schemeClr val="tx1"/>
                        </a:solidFill>
                        <a:latin typeface="+mn-lt"/>
                      </a:endParaRPr>
                    </a:p>
                  </a:txBody>
                  <a:tcPr marL="61703" marR="61703" marT="34706" marB="34706" anchor="ctr" horzOverflow="overflow">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20 Mbps</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solidFill>
                      <a:srgbClr val="E4E4E4"/>
                    </a:solidFill>
                  </a:tcPr>
                </a:tc>
                <a:tc>
                  <a:txBody>
                    <a:bodyPr/>
                    <a:lstStyle/>
                    <a:p>
                      <a:pPr algn="ctr"/>
                      <a:r>
                        <a:rPr lang="en-US" sz="1000" dirty="0" smtClean="0">
                          <a:solidFill>
                            <a:srgbClr val="36424A"/>
                          </a:solidFill>
                        </a:rPr>
                        <a:t>6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solidFill>
                      <a:srgbClr val="E4E4E4"/>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 Flow Based) </a:t>
                      </a:r>
                      <a:endParaRPr lang="en-US" sz="1000" b="1" i="0" dirty="0" smtClean="0">
                        <a:solidFill>
                          <a:schemeClr val="tx1"/>
                        </a:solidFill>
                        <a:latin typeface="+mn-lt"/>
                      </a:endParaRPr>
                    </a:p>
                  </a:txBody>
                  <a:tcPr marL="61703" marR="61703" marT="34706" marB="34706" anchor="ctr" horzOverflow="overflow">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12 / 20 Mbps </a:t>
                      </a:r>
                      <a:endParaRPr lang="en-US" sz="1000" b="0" i="0" dirty="0">
                        <a:solidFill>
                          <a:srgbClr val="36424A"/>
                        </a:solidFill>
                        <a:latin typeface="+mn-lt"/>
                      </a:endParaRPr>
                    </a:p>
                  </a:txBody>
                  <a:tcPr marL="61703" marR="61703" marT="34706" marB="34706" anchor="ctr" horzOverflow="overflow">
                    <a:solidFill>
                      <a:srgbClr val="E4E4E4"/>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10,000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solidFill>
                      <a:srgbClr val="C9C9C9"/>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Virtual Domains (Default / Max) </a:t>
                      </a:r>
                      <a:endParaRPr lang="en-US" sz="1000" b="1" i="0" dirty="0" smtClean="0">
                        <a:solidFill>
                          <a:schemeClr val="tx1"/>
                        </a:solidFill>
                        <a:latin typeface="+mn-lt"/>
                      </a:endParaRPr>
                    </a:p>
                  </a:txBody>
                  <a:tcPr marL="61703" marR="61703" marT="34706" marB="34706" anchor="ctr" horzOverflow="overflow">
                    <a:solidFill>
                      <a:srgbClr val="C9C9C9"/>
                    </a:solidFill>
                  </a:tcPr>
                </a:tc>
                <a:tc>
                  <a:txBody>
                    <a:bodyPr/>
                    <a:lstStyle/>
                    <a:p>
                      <a:pPr algn="ctr"/>
                      <a:r>
                        <a:rPr lang="en-US" sz="1000" b="0" i="0" dirty="0" smtClean="0">
                          <a:solidFill>
                            <a:srgbClr val="36424A"/>
                          </a:solidFill>
                          <a:latin typeface="+mn-lt"/>
                        </a:rPr>
                        <a:t>NA</a:t>
                      </a:r>
                      <a:endParaRPr lang="en-US" sz="1000" b="0" i="0" dirty="0">
                        <a:solidFill>
                          <a:srgbClr val="36424A"/>
                        </a:solidFill>
                        <a:latin typeface="+mn-lt"/>
                      </a:endParaRPr>
                    </a:p>
                  </a:txBody>
                  <a:tcPr marL="61703" marR="61703" marT="34706" marB="34706" anchor="ctr" horzOverflow="overflow">
                    <a:solidFill>
                      <a:srgbClr val="C9C9C9"/>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solidFill>
                      <a:srgbClr val="E4E4E4"/>
                    </a:solidFill>
                  </a:tcPr>
                </a:tc>
                <a:tc>
                  <a:txBody>
                    <a:bodyPr/>
                    <a:lstStyle/>
                    <a:p>
                      <a:r>
                        <a:rPr lang="en-US" sz="1000" b="1" kern="1200" dirty="0" smtClean="0">
                          <a:solidFill>
                            <a:schemeClr val="tx1"/>
                          </a:solidFill>
                          <a:effectLst/>
                        </a:rPr>
                        <a:t>Max Number of FortiAPs (Total/Tunnel)</a:t>
                      </a:r>
                      <a:endParaRPr lang="en-US" sz="1000" b="1" i="0" dirty="0">
                        <a:solidFill>
                          <a:schemeClr val="tx1"/>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NA</a:t>
                      </a:r>
                      <a:endParaRPr lang="en-US" sz="1000" b="0" i="0" dirty="0">
                        <a:solidFill>
                          <a:srgbClr val="36424A"/>
                        </a:solidFill>
                        <a:latin typeface="+mn-lt"/>
                      </a:endParaRPr>
                    </a:p>
                  </a:txBody>
                  <a:tcPr marL="61703" marR="61703" marT="34706" marB="34706" anchor="ctr" horzOverflow="overflow">
                    <a:solidFill>
                      <a:srgbClr val="E4E4E4"/>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C9C9C9"/>
                    </a:solidFill>
                  </a:tcPr>
                </a:tc>
                <a:tc>
                  <a:txBody>
                    <a:bodyPr/>
                    <a:lstStyle/>
                    <a:p>
                      <a:r>
                        <a:rPr lang="en-US" sz="1000" b="1" kern="1200" dirty="0" smtClean="0">
                          <a:solidFill>
                            <a:schemeClr val="tx1"/>
                          </a:solidFill>
                          <a:effectLst/>
                        </a:rPr>
                        <a:t>Max Number of FortiTokens </a:t>
                      </a:r>
                      <a:endParaRPr lang="en-US" sz="1000" b="1" i="0" dirty="0">
                        <a:solidFill>
                          <a:schemeClr val="tx1"/>
                        </a:solidFill>
                        <a:latin typeface="+mn-lt"/>
                      </a:endParaRPr>
                    </a:p>
                  </a:txBody>
                  <a:tcPr marL="61703" marR="61703" marT="34706" marB="34706" anchor="ctr" horzOverflow="overflow">
                    <a:solidFill>
                      <a:srgbClr val="C9C9C9"/>
                    </a:solidFill>
                  </a:tcPr>
                </a:tc>
                <a:tc>
                  <a:txBody>
                    <a:bodyPr/>
                    <a:lstStyle/>
                    <a:p>
                      <a:pPr algn="ctr"/>
                      <a:r>
                        <a:rPr lang="en-US" sz="1000" b="0" i="0" dirty="0" smtClean="0">
                          <a:solidFill>
                            <a:srgbClr val="36424A"/>
                          </a:solidFill>
                          <a:latin typeface="+mn-lt"/>
                        </a:rPr>
                        <a:t>20</a:t>
                      </a:r>
                      <a:endParaRPr lang="en-US" sz="1000" b="0" i="0" dirty="0">
                        <a:solidFill>
                          <a:srgbClr val="36424A"/>
                        </a:solidFill>
                        <a:latin typeface="+mn-lt"/>
                      </a:endParaRPr>
                    </a:p>
                  </a:txBody>
                  <a:tcPr marL="61703" marR="61703" marT="34706" marB="34706" anchor="ctr" horzOverflow="overflow">
                    <a:solidFill>
                      <a:srgbClr val="C9C9C9"/>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20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E4E4E4"/>
                    </a:solidFill>
                  </a:tcPr>
                </a:tc>
                <a:tc>
                  <a:txBody>
                    <a:bodyPr/>
                    <a:lstStyle/>
                    <a:p>
                      <a:r>
                        <a:rPr lang="en-US" sz="1000" b="1" kern="1200" dirty="0" smtClean="0">
                          <a:solidFill>
                            <a:schemeClr val="tx1"/>
                          </a:solidFill>
                          <a:effectLst/>
                        </a:rPr>
                        <a:t>Client-to-Gateway IPSec VPN Tunnels </a:t>
                      </a:r>
                      <a:endParaRPr lang="en-US" sz="1000" b="1" i="0" dirty="0">
                        <a:solidFill>
                          <a:schemeClr val="tx1"/>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5</a:t>
                      </a:r>
                      <a:endParaRPr lang="en-US" sz="1000" b="0" i="0" dirty="0">
                        <a:solidFill>
                          <a:srgbClr val="36424A"/>
                        </a:solidFill>
                        <a:latin typeface="+mn-lt"/>
                      </a:endParaRPr>
                    </a:p>
                  </a:txBody>
                  <a:tcPr marL="61703" marR="61703" marT="34706" marB="34706" anchor="ctr" horzOverflow="overflow">
                    <a:solidFill>
                      <a:srgbClr val="E4E4E4"/>
                    </a:solidFill>
                  </a:tcPr>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C9C9C9"/>
                    </a:solidFill>
                  </a:tcPr>
                </a:tc>
                <a:tc>
                  <a:txBody>
                    <a:bodyPr/>
                    <a:lstStyle/>
                    <a:p>
                      <a:r>
                        <a:rPr lang="en-US" sz="1000" b="1" kern="1200" dirty="0" smtClean="0">
                          <a:solidFill>
                            <a:schemeClr val="tx1"/>
                          </a:solidFill>
                          <a:effectLst/>
                        </a:rPr>
                        <a:t>Concurrent SSL-VPN Users (Recommended Max) </a:t>
                      </a:r>
                      <a:endParaRPr lang="en-US" sz="1000" b="1" i="0" dirty="0">
                        <a:solidFill>
                          <a:schemeClr val="tx1"/>
                        </a:solidFill>
                        <a:latin typeface="+mn-lt"/>
                      </a:endParaRPr>
                    </a:p>
                  </a:txBody>
                  <a:tcPr marL="61703" marR="61703" marT="34706" marB="34706" anchor="ctr" horzOverflow="overflow">
                    <a:solidFill>
                      <a:srgbClr val="C9C9C9"/>
                    </a:solidFill>
                  </a:tcPr>
                </a:tc>
                <a:tc>
                  <a:txBody>
                    <a:bodyPr/>
                    <a:lstStyle/>
                    <a:p>
                      <a:pPr algn="ctr"/>
                      <a:r>
                        <a:rPr lang="en-US" sz="1000" b="0" i="0" dirty="0" smtClean="0">
                          <a:solidFill>
                            <a:srgbClr val="36424A"/>
                          </a:solidFill>
                          <a:latin typeface="+mn-lt"/>
                        </a:rPr>
                        <a:t>50</a:t>
                      </a:r>
                      <a:endParaRPr lang="en-US" sz="1000" b="0" i="0" dirty="0">
                        <a:solidFill>
                          <a:srgbClr val="36424A"/>
                        </a:solidFill>
                        <a:latin typeface="+mn-lt"/>
                      </a:endParaRPr>
                    </a:p>
                  </a:txBody>
                  <a:tcPr marL="61703" marR="61703" marT="34706" marB="34706" anchor="ctr" horzOverflow="overflow">
                    <a:solidFill>
                      <a:srgbClr val="C9C9C9"/>
                    </a:solidFill>
                  </a:tcPr>
                </a:tc>
              </a:tr>
            </a:tbl>
          </a:graphicData>
        </a:graphic>
      </p:graphicFrame>
      <p:sp>
        <p:nvSpPr>
          <p:cNvPr id="9" name="Rectangle 47"/>
          <p:cNvSpPr>
            <a:spLocks noChangeArrowheads="1"/>
          </p:cNvSpPr>
          <p:nvPr/>
        </p:nvSpPr>
        <p:spPr bwMode="auto">
          <a:xfrm>
            <a:off x="5867400" y="1175574"/>
            <a:ext cx="2861874"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1x </a:t>
            </a:r>
            <a:r>
              <a:rPr lang="en-US" sz="1200" dirty="0" smtClean="0"/>
              <a:t>ADSL Ports </a:t>
            </a:r>
            <a:endParaRPr lang="en-US" sz="1200" dirty="0"/>
          </a:p>
          <a:p>
            <a:pPr marL="343047" indent="-343047" defTabSz="914417">
              <a:spcBef>
                <a:spcPct val="20000"/>
              </a:spcBef>
              <a:buFontTx/>
              <a:buChar char="•"/>
            </a:pPr>
            <a:r>
              <a:rPr lang="en-US" sz="1200" dirty="0"/>
              <a:t>4x </a:t>
            </a:r>
            <a:r>
              <a:rPr lang="en-US" sz="1200" dirty="0" smtClean="0"/>
              <a:t>GE RJ45 </a:t>
            </a:r>
            <a:r>
              <a:rPr lang="en-US" sz="1200" dirty="0"/>
              <a:t>Switch Ports</a:t>
            </a:r>
            <a:endParaRPr lang="en-US" sz="2000" dirty="0"/>
          </a:p>
        </p:txBody>
      </p:sp>
      <p:pic>
        <p:nvPicPr>
          <p:cNvPr id="10" name="Picture 9"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5568" y="3112024"/>
            <a:ext cx="569690" cy="312735"/>
          </a:xfrm>
          <a:prstGeom prst="rect">
            <a:avLst/>
          </a:prstGeom>
          <a:effectLst/>
        </p:spPr>
      </p:pic>
      <p:pic>
        <p:nvPicPr>
          <p:cNvPr id="11" name="Picture 10" descr="dark_FortiASICS_SOC1.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6591" y="3092845"/>
            <a:ext cx="673935" cy="346569"/>
          </a:xfrm>
          <a:prstGeom prst="rect">
            <a:avLst/>
          </a:prstGeom>
          <a:effectLst/>
        </p:spPr>
      </p:pic>
      <p:pic>
        <p:nvPicPr>
          <p:cNvPr id="13" name="Picture 12" descr="dark_port_ads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91400" y="3120004"/>
            <a:ext cx="571330" cy="313636"/>
          </a:xfrm>
          <a:prstGeom prst="rect">
            <a:avLst/>
          </a:prstGeom>
        </p:spPr>
      </p:pic>
      <p:pic>
        <p:nvPicPr>
          <p:cNvPr id="12" name="Picture 11" descr="dark_usb_console.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39761" y="3106058"/>
            <a:ext cx="570839" cy="313871"/>
          </a:xfrm>
          <a:prstGeom prst="rect">
            <a:avLst/>
          </a:prstGeom>
        </p:spPr>
      </p:pic>
      <p:pic>
        <p:nvPicPr>
          <p:cNvPr id="14" name="Picture 13"/>
          <p:cNvPicPr>
            <a:picLocks noChangeAspect="1"/>
          </p:cNvPicPr>
          <p:nvPr/>
        </p:nvPicPr>
        <p:blipFill>
          <a:blip r:embed="rId6"/>
          <a:stretch>
            <a:fillRect/>
          </a:stretch>
        </p:blipFill>
        <p:spPr>
          <a:xfrm>
            <a:off x="989553" y="1426651"/>
            <a:ext cx="4021780" cy="901316"/>
          </a:xfrm>
          <a:prstGeom prst="rect">
            <a:avLst/>
          </a:prstGeom>
        </p:spPr>
      </p:pic>
      <p:pic>
        <p:nvPicPr>
          <p:cNvPr id="15" name="Picture 14"/>
          <p:cNvPicPr>
            <a:picLocks noChangeAspect="1"/>
          </p:cNvPicPr>
          <p:nvPr/>
        </p:nvPicPr>
        <p:blipFill>
          <a:blip r:embed="rId7"/>
          <a:stretch>
            <a:fillRect/>
          </a:stretch>
        </p:blipFill>
        <p:spPr>
          <a:xfrm>
            <a:off x="1003300" y="2463800"/>
            <a:ext cx="3984729" cy="1189979"/>
          </a:xfrm>
          <a:prstGeom prst="rect">
            <a:avLst/>
          </a:prstGeom>
        </p:spPr>
      </p:pic>
    </p:spTree>
    <p:extLst>
      <p:ext uri="{BB962C8B-B14F-4D97-AF65-F5344CB8AC3E}">
        <p14:creationId xmlns:p14="http://schemas.microsoft.com/office/powerpoint/2010/main" val="373050196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Cloud-White.png"/>
          <p:cNvPicPr>
            <a:picLocks noChangeAspect="1"/>
          </p:cNvPicPr>
          <p:nvPr/>
        </p:nvPicPr>
        <p:blipFill>
          <a:blip r:embed="rId3"/>
          <a:stretch>
            <a:fillRect/>
          </a:stretch>
        </p:blipFill>
        <p:spPr>
          <a:xfrm>
            <a:off x="6069669" y="2703109"/>
            <a:ext cx="2338762" cy="1572387"/>
          </a:xfrm>
          <a:prstGeom prst="rect">
            <a:avLst/>
          </a:prstGeom>
          <a:effectLst>
            <a:outerShdw blurRad="152400" dist="114300" dir="5400000" sx="90000" sy="-19000">
              <a:srgbClr val="000000">
                <a:alpha val="20000"/>
              </a:srgbClr>
            </a:outerShdw>
          </a:effectLst>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563830" y="5453250"/>
            <a:ext cx="990470" cy="756345"/>
          </a:xfrm>
          <a:prstGeom prst="rect">
            <a:avLst/>
          </a:prstGeom>
        </p:spPr>
      </p:pic>
      <p:graphicFrame>
        <p:nvGraphicFramePr>
          <p:cNvPr id="40" name="Content Placeholder 4"/>
          <p:cNvGraphicFramePr>
            <a:graphicFrameLocks/>
          </p:cNvGraphicFramePr>
          <p:nvPr>
            <p:extLst>
              <p:ext uri="{D42A27DB-BD31-4B8C-83A1-F6EECF244321}">
                <p14:modId xmlns:p14="http://schemas.microsoft.com/office/powerpoint/2010/main" val="3103752787"/>
              </p:ext>
            </p:extLst>
          </p:nvPr>
        </p:nvGraphicFramePr>
        <p:xfrm>
          <a:off x="454527" y="2199717"/>
          <a:ext cx="3650536" cy="3240849"/>
        </p:xfrm>
        <a:graphic>
          <a:graphicData uri="http://schemas.openxmlformats.org/drawingml/2006/table">
            <a:tbl>
              <a:tblPr bandRow="1">
                <a:tableStyleId>{073A0DAA-6AF3-43AB-8588-CEC1D06C72B9}</a:tableStyleId>
              </a:tblPr>
              <a:tblGrid>
                <a:gridCol w="3650536"/>
              </a:tblGrid>
              <a:tr h="103807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Specialized messaging security system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Advanced, bi-directional filtering prevents spread of spam, viruses, phishing, worms, and spyware</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4797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Flexible deployment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Transparent, Gateway, and Server modes that adapts to organizational needs and budget</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2208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Identity based encryption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Secure, encrypted communication</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502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36424A"/>
                          </a:solidFill>
                          <a:effectLst/>
                          <a:uLnTx/>
                          <a:uFillTx/>
                          <a:latin typeface="+mn-lt"/>
                          <a:ea typeface="+mn-ea"/>
                          <a:cs typeface="+mn-cs"/>
                        </a:rPr>
                        <a:t>Email archiving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On-box archiving facilitates policy and regulatory compliance requirements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FortiMail</a:t>
            </a:r>
          </a:p>
        </p:txBody>
      </p:sp>
      <p:pic>
        <p:nvPicPr>
          <p:cNvPr id="9" name="Picture 10" descr="TollyUpToSpec-hiResolution"/>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635759" y="5489309"/>
            <a:ext cx="543662" cy="59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C:\Documents and Settings\pbedwell\My Documents\Marketing_Team\Logos\ICSA_Cert_Anti-Virus_2C_300DPI_825x563.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704972" y="5482420"/>
            <a:ext cx="839467" cy="71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descr="C:\Documents and Settings\pbedwell\My Documents\Marketing_Team\Logos\VB100-August09.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46856" y="5415902"/>
            <a:ext cx="438397" cy="646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490824" y="4566027"/>
            <a:ext cx="885825" cy="650875"/>
          </a:xfrm>
          <a:prstGeom prst="rect">
            <a:avLst/>
          </a:prstGeom>
          <a:noFill/>
          <a:ln w="9525">
            <a:noFill/>
            <a:miter lim="800000"/>
            <a:headEnd/>
            <a:tailEnd/>
          </a:ln>
        </p:spPr>
      </p:pic>
      <p:sp>
        <p:nvSpPr>
          <p:cNvPr id="16" name="Line 113"/>
          <p:cNvSpPr>
            <a:spLocks noChangeShapeType="1"/>
          </p:cNvSpPr>
          <p:nvPr/>
        </p:nvSpPr>
        <p:spPr bwMode="auto">
          <a:xfrm flipV="1">
            <a:off x="5297993" y="4366414"/>
            <a:ext cx="595312" cy="353126"/>
          </a:xfrm>
          <a:prstGeom prst="line">
            <a:avLst/>
          </a:prstGeom>
          <a:noFill/>
          <a:ln w="25400">
            <a:solidFill>
              <a:srgbClr val="3D4144"/>
            </a:solidFill>
            <a:round/>
            <a:headEnd/>
            <a:tailEnd type="triangle" w="med" len="med"/>
          </a:ln>
        </p:spPr>
        <p:txBody>
          <a:bodyPr wrap="square" anchor="ctr">
            <a:spAutoFit/>
          </a:bodyPr>
          <a:lstStyle/>
          <a:p>
            <a:endParaRPr lang="en-US"/>
          </a:p>
        </p:txBody>
      </p:sp>
      <p:pic>
        <p:nvPicPr>
          <p:cNvPr id="18" name="Picture 17" descr="FortiMail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03104" y="3974165"/>
            <a:ext cx="927572" cy="578628"/>
          </a:xfrm>
          <a:prstGeom prst="rect">
            <a:avLst/>
          </a:prstGeom>
        </p:spPr>
      </p:pic>
      <p:cxnSp>
        <p:nvCxnSpPr>
          <p:cNvPr id="21" name="Straight Connector 26"/>
          <p:cNvCxnSpPr>
            <a:cxnSpLocks noChangeShapeType="1"/>
          </p:cNvCxnSpPr>
          <p:nvPr/>
        </p:nvCxnSpPr>
        <p:spPr bwMode="auto">
          <a:xfrm>
            <a:off x="7094655" y="3865470"/>
            <a:ext cx="673134" cy="388503"/>
          </a:xfrm>
          <a:prstGeom prst="line">
            <a:avLst/>
          </a:prstGeom>
          <a:noFill/>
          <a:ln w="25400">
            <a:solidFill>
              <a:srgbClr val="444F51"/>
            </a:solidFill>
            <a:round/>
            <a:headEnd type="none"/>
            <a:tailEnd type="triangle"/>
          </a:ln>
        </p:spPr>
      </p:cxnSp>
      <p:pic>
        <p:nvPicPr>
          <p:cNvPr id="23" name="Picture 30" descr="WebAppServer_Lt_vF.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323205" y="2975263"/>
            <a:ext cx="509158" cy="659359"/>
          </a:xfrm>
          <a:prstGeom prst="rect">
            <a:avLst/>
          </a:prstGeom>
          <a:noFill/>
          <a:ln w="9525">
            <a:noFill/>
            <a:miter lim="800000"/>
            <a:headEnd/>
            <a:tailEnd/>
          </a:ln>
        </p:spPr>
      </p:pic>
      <p:pic>
        <p:nvPicPr>
          <p:cNvPr id="26" name="Picture 51" descr="Router_Lt_vF.png"/>
          <p:cNvPicPr>
            <a:picLocks noChangeAspect="1"/>
          </p:cNvPicPr>
          <p:nvPr/>
        </p:nvPicPr>
        <p:blipFill>
          <a:blip r:embed="rId11"/>
          <a:srcRect/>
          <a:stretch>
            <a:fillRect/>
          </a:stretch>
        </p:blipFill>
        <p:spPr bwMode="auto">
          <a:xfrm>
            <a:off x="6559082" y="3481510"/>
            <a:ext cx="725487" cy="533400"/>
          </a:xfrm>
          <a:prstGeom prst="rect">
            <a:avLst/>
          </a:prstGeom>
          <a:noFill/>
          <a:ln w="9525">
            <a:noFill/>
            <a:miter lim="800000"/>
            <a:headEnd/>
            <a:tailEnd/>
          </a:ln>
        </p:spPr>
      </p:pic>
      <p:sp>
        <p:nvSpPr>
          <p:cNvPr id="27" name="Line 113"/>
          <p:cNvSpPr>
            <a:spLocks noChangeShapeType="1"/>
          </p:cNvSpPr>
          <p:nvPr/>
        </p:nvSpPr>
        <p:spPr bwMode="auto">
          <a:xfrm flipV="1">
            <a:off x="6326651" y="3893195"/>
            <a:ext cx="381000" cy="22860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9" name="Line 113"/>
          <p:cNvSpPr>
            <a:spLocks noChangeShapeType="1"/>
          </p:cNvSpPr>
          <p:nvPr/>
        </p:nvSpPr>
        <p:spPr bwMode="auto">
          <a:xfrm flipV="1">
            <a:off x="7116889" y="3434869"/>
            <a:ext cx="304800" cy="152400"/>
          </a:xfrm>
          <a:prstGeom prst="line">
            <a:avLst/>
          </a:prstGeom>
          <a:noFill/>
          <a:ln w="25400">
            <a:solidFill>
              <a:srgbClr val="3D4144"/>
            </a:solidFill>
            <a:round/>
            <a:headEnd/>
            <a:tailEnd type="triangle" w="med" len="med"/>
          </a:ln>
        </p:spPr>
        <p:txBody>
          <a:bodyPr anchor="ctr">
            <a:spAutoFit/>
          </a:bodyPr>
          <a:lstStyle/>
          <a:p>
            <a:endParaRPr lang="en-US"/>
          </a:p>
        </p:txBody>
      </p:sp>
      <p:grpSp>
        <p:nvGrpSpPr>
          <p:cNvPr id="35" name="Group 35"/>
          <p:cNvGrpSpPr/>
          <p:nvPr/>
        </p:nvGrpSpPr>
        <p:grpSpPr>
          <a:xfrm flipH="1">
            <a:off x="7194715" y="4201930"/>
            <a:ext cx="1310797" cy="745888"/>
            <a:chOff x="2627557" y="3610654"/>
            <a:chExt cx="1753736" cy="1189229"/>
          </a:xfrm>
        </p:grpSpPr>
        <p:pic>
          <p:nvPicPr>
            <p:cNvPr id="37" name="Picture 36" descr="LAN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38" name="Picture 37" descr="User-Exec-Fe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39" name="Picture 38"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41" name="TextBox 67"/>
          <p:cNvSpPr txBox="1">
            <a:spLocks noChangeArrowheads="1"/>
          </p:cNvSpPr>
          <p:nvPr/>
        </p:nvSpPr>
        <p:spPr bwMode="auto">
          <a:xfrm>
            <a:off x="6598135" y="2962065"/>
            <a:ext cx="626494" cy="400110"/>
          </a:xfrm>
          <a:prstGeom prst="rect">
            <a:avLst/>
          </a:prstGeom>
          <a:noFill/>
          <a:ln w="9525">
            <a:noFill/>
            <a:miter lim="800000"/>
            <a:headEnd/>
            <a:tailEnd/>
          </a:ln>
        </p:spPr>
        <p:txBody>
          <a:bodyPr wrap="none">
            <a:spAutoFit/>
          </a:bodyPr>
          <a:lstStyle/>
          <a:p>
            <a:pPr algn="ctr"/>
            <a:r>
              <a:rPr lang="en-US" sz="1000" dirty="0" smtClean="0">
                <a:solidFill>
                  <a:srgbClr val="36424A"/>
                </a:solidFill>
                <a:latin typeface="Helvetica" charset="0"/>
              </a:rPr>
              <a:t>Mail</a:t>
            </a:r>
            <a:endParaRPr lang="en-US" sz="1000" dirty="0">
              <a:solidFill>
                <a:srgbClr val="36424A"/>
              </a:solidFill>
              <a:latin typeface="Helvetica" charset="0"/>
            </a:endParaRPr>
          </a:p>
          <a:p>
            <a:pPr algn="ctr"/>
            <a:r>
              <a:rPr lang="en-US" sz="1000" dirty="0">
                <a:solidFill>
                  <a:srgbClr val="36424A"/>
                </a:solidFill>
                <a:latin typeface="Helvetica" charset="0"/>
              </a:rPr>
              <a:t>Servers</a:t>
            </a:r>
          </a:p>
        </p:txBody>
      </p:sp>
      <p:sp>
        <p:nvSpPr>
          <p:cNvPr id="42" name="TextBox 62"/>
          <p:cNvSpPr txBox="1">
            <a:spLocks noChangeArrowheads="1"/>
          </p:cNvSpPr>
          <p:nvPr/>
        </p:nvSpPr>
        <p:spPr bwMode="auto">
          <a:xfrm>
            <a:off x="4905547" y="3858683"/>
            <a:ext cx="825842" cy="276999"/>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FortiMail</a:t>
            </a:r>
            <a:endParaRPr lang="en-US" sz="1200" b="1" dirty="0">
              <a:solidFill>
                <a:srgbClr val="444F51"/>
              </a:solidFill>
              <a:latin typeface="Helvetica" charset="0"/>
            </a:endParaRPr>
          </a:p>
        </p:txBody>
      </p:sp>
      <p:pic>
        <p:nvPicPr>
          <p:cNvPr id="44" name="Picture 43"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751441" y="3929814"/>
            <a:ext cx="213020" cy="151969"/>
          </a:xfrm>
          <a:prstGeom prst="rect">
            <a:avLst/>
          </a:prstGeom>
        </p:spPr>
      </p:pic>
      <p:sp>
        <p:nvSpPr>
          <p:cNvPr id="28" name="Rectangle 2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Advanced </a:t>
            </a:r>
            <a:r>
              <a:rPr lang="en-US" sz="2000" b="1" dirty="0" smtClean="0">
                <a:solidFill>
                  <a:schemeClr val="bg1"/>
                </a:solidFill>
                <a:cs typeface="Arial Narrow"/>
              </a:rPr>
              <a:t>anti-spam </a:t>
            </a:r>
            <a:r>
              <a:rPr lang="en-US" sz="2000" b="1" dirty="0">
                <a:solidFill>
                  <a:schemeClr val="bg1"/>
                </a:solidFill>
                <a:cs typeface="Arial Narrow"/>
              </a:rPr>
              <a:t>and antivirus filtering </a:t>
            </a:r>
            <a:r>
              <a:rPr lang="en-US" sz="2000" b="1" dirty="0" smtClean="0">
                <a:solidFill>
                  <a:schemeClr val="bg1"/>
                </a:solidFill>
                <a:cs typeface="Arial Narrow"/>
              </a:rPr>
              <a:t>solution, </a:t>
            </a:r>
            <a:r>
              <a:rPr lang="en-US" sz="2000" b="1" dirty="0">
                <a:solidFill>
                  <a:schemeClr val="bg1"/>
                </a:solidFill>
                <a:cs typeface="Arial Narrow"/>
              </a:rPr>
              <a:t>with extensive quarantine and archiving capabilities.</a:t>
            </a:r>
          </a:p>
        </p:txBody>
      </p:sp>
      <p:pic>
        <p:nvPicPr>
          <p:cNvPr id="32" name="Picture 31"/>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34735" y="1195546"/>
            <a:ext cx="729142" cy="729142"/>
          </a:xfrm>
          <a:prstGeom prst="rect">
            <a:avLst/>
          </a:prstGeom>
        </p:spPr>
      </p:pic>
    </p:spTree>
    <p:extLst>
      <p:ext uri="{BB962C8B-B14F-4D97-AF65-F5344CB8AC3E}">
        <p14:creationId xmlns:p14="http://schemas.microsoft.com/office/powerpoint/2010/main" val="107359072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FortiMail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910541120"/>
              </p:ext>
            </p:extLst>
          </p:nvPr>
        </p:nvGraphicFramePr>
        <p:xfrm>
          <a:off x="252000" y="1260000"/>
          <a:ext cx="8639999" cy="3603943"/>
        </p:xfrm>
        <a:graphic>
          <a:graphicData uri="http://schemas.openxmlformats.org/drawingml/2006/table">
            <a:tbl>
              <a:tblPr firstRow="1" bandRow="1">
                <a:effectLst/>
                <a:tableStyleId>{073A0DAA-6AF3-43AB-8588-CEC1D06C72B9}</a:tableStyleId>
              </a:tblPr>
              <a:tblGrid>
                <a:gridCol w="1628703"/>
                <a:gridCol w="1752824"/>
                <a:gridCol w="1752824"/>
                <a:gridCol w="1752824"/>
                <a:gridCol w="1752824"/>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FortiMail</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FML-3000D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Email Domains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Server Mode Mailboxes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150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400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1,500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3,000</a:t>
                      </a:r>
                      <a:endParaRPr lang="en-US" sz="1300" dirty="0">
                        <a:latin typeface="Arial"/>
                        <a:cs typeface="Arial"/>
                      </a:endParaRPr>
                    </a:p>
                  </a:txBody>
                  <a:tcPr anchor="ctr">
                    <a:solidFill>
                      <a:schemeClr val="accent4">
                        <a:lumMod val="20000"/>
                        <a:lumOff val="80000"/>
                      </a:schemeClr>
                    </a:solidFill>
                  </a:tcPr>
                </a:tc>
              </a:tr>
              <a:tr h="329339">
                <a:tc>
                  <a:txBody>
                    <a:bodyPr/>
                    <a:lstStyle/>
                    <a:p>
                      <a:r>
                        <a:rPr lang="en-US" sz="1300" b="1" dirty="0" smtClean="0">
                          <a:solidFill>
                            <a:srgbClr val="FFFFFF"/>
                          </a:solidFill>
                          <a:latin typeface="Arial"/>
                          <a:cs typeface="Arial"/>
                        </a:rPr>
                        <a:t>Email Routing*</a:t>
                      </a:r>
                    </a:p>
                    <a:p>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76,000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150,000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680,000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1.5</a:t>
                      </a:r>
                      <a:r>
                        <a:rPr lang="en-US" sz="1300" baseline="0" dirty="0" smtClean="0">
                          <a:latin typeface="Arial"/>
                          <a:cs typeface="Arial"/>
                        </a:rPr>
                        <a:t> Mil</a:t>
                      </a:r>
                      <a:endParaRPr lang="en-US" sz="1300" dirty="0">
                        <a:latin typeface="Arial"/>
                        <a:cs typeface="Arial"/>
                      </a:endParaRPr>
                    </a:p>
                  </a:txBody>
                  <a:tcPr anchor="ctr">
                    <a:solidFill>
                      <a:srgbClr val="C9C9C9"/>
                    </a:solidFill>
                  </a:tcPr>
                </a:tc>
              </a:tr>
              <a:tr h="3293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FortiGuard </a:t>
                      </a:r>
                      <a:r>
                        <a:rPr lang="en-US" sz="1300" b="1" dirty="0" err="1" smtClean="0">
                          <a:solidFill>
                            <a:srgbClr val="FFFFFF"/>
                          </a:solidFill>
                          <a:latin typeface="Arial"/>
                          <a:cs typeface="Arial"/>
                        </a:rPr>
                        <a:t>Antispam+AV</a:t>
                      </a:r>
                      <a:r>
                        <a:rPr lang="en-US" sz="1300" b="1" dirty="0" smtClean="0">
                          <a:solidFill>
                            <a:srgbClr val="FFFFFF"/>
                          </a:solidFill>
                          <a:latin typeface="Arial"/>
                          <a:cs typeface="Arial"/>
                        </a:rPr>
                        <a:t>*</a:t>
                      </a:r>
                      <a:r>
                        <a:rPr lang="en-US" sz="13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smtClean="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58,000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120,000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1.3 Mil</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GE RJ45 ports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GE SFP Slots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a:t>
                      </a: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1TB</a:t>
                      </a:r>
                    </a:p>
                  </a:txBody>
                  <a:tcPr anchor="ctr">
                    <a:solidFill>
                      <a:srgbClr val="C9C9C9"/>
                    </a:solidFill>
                  </a:tcPr>
                </a:tc>
                <a:tc>
                  <a:txBody>
                    <a:bodyPr/>
                    <a:lstStyle/>
                    <a:p>
                      <a:pPr algn="ctr"/>
                      <a:r>
                        <a:rPr lang="en-US" sz="1300" dirty="0" smtClean="0">
                          <a:latin typeface="Arial"/>
                          <a:cs typeface="Arial"/>
                        </a:rPr>
                        <a:t>2x 1</a:t>
                      </a:r>
                      <a:r>
                        <a:rPr lang="en-US" sz="1300" baseline="0" dirty="0" smtClean="0">
                          <a:latin typeface="Arial"/>
                          <a:cs typeface="Arial"/>
                        </a:rPr>
                        <a:t>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2x 2TB</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2TB (Opt. 12TB)</a:t>
                      </a:r>
                    </a:p>
                  </a:txBody>
                  <a:tcPr anchor="ctr">
                    <a:solidFill>
                      <a:srgbClr val="C9C9C9"/>
                    </a:solidFill>
                  </a:tcPr>
                </a:tc>
              </a:tr>
              <a:tr h="329339">
                <a:tc>
                  <a:txBody>
                    <a:bodyPr/>
                    <a:lstStyle/>
                    <a:p>
                      <a:r>
                        <a:rPr lang="en-US" sz="1300" b="1" dirty="0" smtClean="0">
                          <a:solidFill>
                            <a:srgbClr val="FFFFFF"/>
                          </a:solidFill>
                          <a:latin typeface="Arial"/>
                          <a:cs typeface="Arial"/>
                        </a:rPr>
                        <a:t>Form Factor</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Desktop</a:t>
                      </a:r>
                    </a:p>
                  </a:txBody>
                  <a:tcPr anchor="ctr">
                    <a:solidFill>
                      <a:srgbClr val="E4E4E4"/>
                    </a:solidFill>
                  </a:tcPr>
                </a:tc>
                <a:tc>
                  <a:txBody>
                    <a:bodyPr/>
                    <a:lstStyle/>
                    <a:p>
                      <a:pPr algn="ctr"/>
                      <a:r>
                        <a:rPr lang="en-US" sz="1300" dirty="0" smtClean="0">
                          <a:latin typeface="Arial"/>
                          <a:cs typeface="Arial"/>
                        </a:rPr>
                        <a:t>Rack mount, 1RU</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Rack</a:t>
                      </a:r>
                      <a:r>
                        <a:rPr lang="en-US" sz="1300" baseline="0" dirty="0" smtClean="0">
                          <a:latin typeface="Arial"/>
                          <a:cs typeface="Arial"/>
                        </a:rPr>
                        <a:t> Mount, 2RU </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E4E4E4"/>
                    </a:solidFill>
                  </a:tcPr>
                </a:tc>
              </a:tr>
            </a:tbl>
          </a:graphicData>
        </a:graphic>
      </p:graphicFrame>
      <p:sp>
        <p:nvSpPr>
          <p:cNvPr id="3" name="TextBox 2"/>
          <p:cNvSpPr txBox="1"/>
          <p:nvPr/>
        </p:nvSpPr>
        <p:spPr>
          <a:xfrm>
            <a:off x="256078" y="6059841"/>
            <a:ext cx="30480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829463932"/>
      </p:ext>
    </p:extLst>
  </p:cSld>
  <p:clrMapOvr>
    <a:masterClrMapping/>
  </p:clrMapOvr>
  <p:transition xmlns:p14="http://schemas.microsoft.com/office/powerpoint/2010/main" spd="slow">
    <p:wipe/>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FortiMail-VM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405668394"/>
              </p:ext>
            </p:extLst>
          </p:nvPr>
        </p:nvGraphicFramePr>
        <p:xfrm>
          <a:off x="252000" y="1260000"/>
          <a:ext cx="8640000" cy="4078966"/>
        </p:xfrm>
        <a:graphic>
          <a:graphicData uri="http://schemas.openxmlformats.org/drawingml/2006/table">
            <a:tbl>
              <a:tblPr firstRow="1" bandRow="1">
                <a:effectLst/>
                <a:tableStyleId>{073A0DAA-6AF3-43AB-8588-CEC1D06C72B9}</a:tableStyleId>
              </a:tblPr>
              <a:tblGrid>
                <a:gridCol w="1636660"/>
                <a:gridCol w="1400668"/>
                <a:gridCol w="1400668"/>
                <a:gridCol w="1400668"/>
                <a:gridCol w="1400668"/>
                <a:gridCol w="1400668"/>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FortiMail</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FML-VM00</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FML-VM01</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FML-VM02</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FML-VM04</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FMG-VM08</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Email Domains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20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800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Server Mode Mailboxes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Email Routing*</a:t>
                      </a:r>
                    </a:p>
                    <a:p>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3,600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34,000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67,000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306,000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675,000</a:t>
                      </a:r>
                      <a:endParaRPr lang="en-US" sz="1300" dirty="0">
                        <a:latin typeface="Arial"/>
                        <a:cs typeface="Arial"/>
                      </a:endParaRPr>
                    </a:p>
                  </a:txBody>
                  <a:tcPr anchor="ctr">
                    <a:solidFill>
                      <a:srgbClr val="C9C9C9"/>
                    </a:solidFill>
                  </a:tcPr>
                </a:tc>
              </a:tr>
              <a:tr h="3293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FortiGuard </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err="1" smtClean="0">
                          <a:solidFill>
                            <a:srgbClr val="FFFFFF"/>
                          </a:solidFill>
                          <a:latin typeface="Arial"/>
                          <a:cs typeface="Arial"/>
                        </a:rPr>
                        <a:t>Antispam+AV</a:t>
                      </a:r>
                      <a:r>
                        <a:rPr lang="en-US" sz="1300" b="1" dirty="0" smtClean="0">
                          <a:solidFill>
                            <a:srgbClr val="FFFFFF"/>
                          </a:solidFill>
                          <a:latin typeface="Arial"/>
                          <a:cs typeface="Arial"/>
                        </a:rPr>
                        <a:t>*</a:t>
                      </a:r>
                      <a:r>
                        <a:rPr lang="en-US" sz="13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smtClean="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2,700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52,000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225,000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585,000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a:t>
                      </a:r>
                      <a:r>
                        <a:rPr lang="en-US" sz="1300" b="1" dirty="0" err="1" smtClean="0">
                          <a:solidFill>
                            <a:srgbClr val="FFFFFF"/>
                          </a:solidFill>
                          <a:latin typeface="Arial"/>
                          <a:cs typeface="Arial"/>
                        </a:rPr>
                        <a:t>vCPU</a:t>
                      </a:r>
                      <a:r>
                        <a:rPr lang="en-US" sz="1300" b="1" baseline="0" dirty="0" smtClean="0">
                          <a:solidFill>
                            <a:srgbClr val="FFFFFF"/>
                          </a:solidFill>
                          <a:latin typeface="Arial"/>
                          <a:cs typeface="Arial"/>
                        </a:rPr>
                        <a:t> supported</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a:t>
                      </a:r>
                      <a:r>
                        <a:rPr lang="en-US" sz="1300" b="1" dirty="0" err="1" smtClean="0">
                          <a:solidFill>
                            <a:srgbClr val="FFFFFF"/>
                          </a:solidFill>
                          <a:latin typeface="Arial"/>
                          <a:cs typeface="Arial"/>
                        </a:rPr>
                        <a:t>vNICs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Storage capacity </a:t>
                      </a:r>
                    </a:p>
                    <a:p>
                      <a:r>
                        <a:rPr lang="en-US" sz="1300" b="1" dirty="0" smtClean="0">
                          <a:solidFill>
                            <a:srgbClr val="FFFFFF"/>
                          </a:solidFill>
                          <a:latin typeface="Arial"/>
                          <a:cs typeface="Arial"/>
                        </a:rPr>
                        <a:t>(Min/Max)</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1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1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2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4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8 TB</a:t>
                      </a:r>
                    </a:p>
                  </a:txBody>
                  <a:tcPr anchor="ctr">
                    <a:solidFill>
                      <a:srgbClr val="C9C9C9"/>
                    </a:solidFill>
                  </a:tcPr>
                </a:tc>
              </a:tr>
              <a:tr h="329339">
                <a:tc>
                  <a:txBody>
                    <a:bodyPr/>
                    <a:lstStyle/>
                    <a:p>
                      <a:r>
                        <a:rPr lang="en-US" sz="1300" b="1" dirty="0" smtClean="0">
                          <a:solidFill>
                            <a:srgbClr val="FFFFFF"/>
                          </a:solidFill>
                          <a:latin typeface="Arial"/>
                          <a:cs typeface="Arial"/>
                        </a:rPr>
                        <a:t>Memory required</a:t>
                      </a:r>
                    </a:p>
                    <a:p>
                      <a:r>
                        <a:rPr lang="en-US" sz="1300" b="1" dirty="0" smtClean="0">
                          <a:solidFill>
                            <a:srgbClr val="FFFFFF"/>
                          </a:solidFill>
                          <a:latin typeface="Arial"/>
                          <a:cs typeface="Arial"/>
                        </a:rPr>
                        <a:t>(Min/Max)</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2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2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4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8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16 GB</a:t>
                      </a:r>
                    </a:p>
                  </a:txBody>
                  <a:tcPr anchor="ctr">
                    <a:solidFill>
                      <a:srgbClr val="E4E4E4"/>
                    </a:solidFill>
                  </a:tcPr>
                </a:tc>
              </a:tr>
            </a:tbl>
          </a:graphicData>
        </a:graphic>
      </p:graphicFrame>
      <p:sp>
        <p:nvSpPr>
          <p:cNvPr id="6" name="TextBox 5"/>
          <p:cNvSpPr txBox="1"/>
          <p:nvPr/>
        </p:nvSpPr>
        <p:spPr>
          <a:xfrm>
            <a:off x="256078" y="6059841"/>
            <a:ext cx="30480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2145252224"/>
      </p:ext>
    </p:extLst>
  </p:cSld>
  <p:clrMapOvr>
    <a:masterClrMapping/>
  </p:clrMapOvr>
  <p:transition xmlns:p14="http://schemas.microsoft.com/office/powerpoint/2010/main" spd="slow">
    <p:wipe/>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FortiWeb</a:t>
            </a:r>
            <a:endParaRPr lang="en-US" sz="3600" b="1" dirty="0">
              <a:solidFill>
                <a:srgbClr val="FFFFFF"/>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42" y="2873478"/>
            <a:ext cx="730800" cy="730800"/>
          </a:xfrm>
          <a:prstGeom prst="rect">
            <a:avLst/>
          </a:prstGeom>
        </p:spPr>
      </p:pic>
    </p:spTree>
    <p:extLst>
      <p:ext uri="{BB962C8B-B14F-4D97-AF65-F5344CB8AC3E}">
        <p14:creationId xmlns:p14="http://schemas.microsoft.com/office/powerpoint/2010/main" val="244269282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641921328"/>
              </p:ext>
            </p:extLst>
          </p:nvPr>
        </p:nvGraphicFramePr>
        <p:xfrm>
          <a:off x="481263" y="2196540"/>
          <a:ext cx="3650536" cy="285516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Application Firewall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Aids in PCI DSS 6.6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Protection against OWASP Top 10</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Application layer </a:t>
                      </a:r>
                      <a:r>
                        <a:rPr kumimoji="0" lang="en-US" sz="1200" u="none" strike="noStrike" kern="1200" cap="none" spc="0" normalizeH="0" baseline="0" noProof="0" dirty="0" err="1" smtClean="0">
                          <a:ln>
                            <a:noFill/>
                          </a:ln>
                          <a:effectLst/>
                          <a:uLnTx/>
                          <a:uFillTx/>
                        </a:rPr>
                        <a:t>DDoS</a:t>
                      </a:r>
                      <a:r>
                        <a:rPr kumimoji="0" lang="en-US" sz="1200" u="none" strike="noStrike" kern="1200" cap="none" spc="0" normalizeH="0" baseline="0" noProof="0" dirty="0" smtClean="0">
                          <a:ln>
                            <a:noFill/>
                          </a:ln>
                          <a:effectLst/>
                          <a:uLnTx/>
                          <a:uFillTx/>
                        </a:rPr>
                        <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Auto Learn security profiles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Geo IP data analysis and security</a:t>
                      </a:r>
                      <a:endParaRPr kumimoji="0" lang="en-US" sz="1400" u="none" strike="noStrike" kern="1200" cap="none" spc="0" normalizeH="0" baseline="0" noProof="0" dirty="0" smtClean="0">
                        <a:ln>
                          <a:noFill/>
                        </a:ln>
                        <a:effectLst/>
                        <a:uLnTx/>
                        <a:uFillTx/>
                      </a:endParaRP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Vulnerability Scanner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Scans, analyzes and detects web application vulnerabilities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Application Delivery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Assures availability and accelerates performance of critical web applications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FortiWeb</a:t>
            </a:r>
          </a:p>
        </p:txBody>
      </p:sp>
      <p:pic>
        <p:nvPicPr>
          <p:cNvPr id="8" name="Picture 7" descr="ICSA_Labs_WebAppFirewall_Logo.png"/>
          <p:cNvPicPr>
            <a:picLocks noChangeAspect="1"/>
          </p:cNvPicPr>
          <p:nvPr/>
        </p:nvPicPr>
        <p:blipFill>
          <a:blip r:embed="rId3"/>
          <a:stretch>
            <a:fillRect/>
          </a:stretch>
        </p:blipFill>
        <p:spPr>
          <a:xfrm>
            <a:off x="7533677" y="5538632"/>
            <a:ext cx="1300992" cy="524011"/>
          </a:xfrm>
          <a:prstGeom prst="rect">
            <a:avLst/>
          </a:prstGeom>
        </p:spPr>
      </p:pic>
      <p:pic>
        <p:nvPicPr>
          <p:cNvPr id="9" name="Picture 8" descr="Cloud-Teal.png"/>
          <p:cNvPicPr>
            <a:picLocks noChangeAspect="1"/>
          </p:cNvPicPr>
          <p:nvPr/>
        </p:nvPicPr>
        <p:blipFill>
          <a:blip r:embed="rId4"/>
          <a:stretch>
            <a:fillRect/>
          </a:stretch>
        </p:blipFill>
        <p:spPr>
          <a:xfrm>
            <a:off x="6544929" y="2252909"/>
            <a:ext cx="2362867" cy="1588594"/>
          </a:xfrm>
          <a:prstGeom prst="rect">
            <a:avLst/>
          </a:prstGeom>
          <a:effectLst>
            <a:outerShdw blurRad="152400" dist="114300" dir="5400000" sx="90000" sy="-19000">
              <a:srgbClr val="000000">
                <a:alpha val="20000"/>
              </a:srgbClr>
            </a:outerShdw>
          </a:effectLst>
        </p:spPr>
      </p:pic>
      <p:pic>
        <p:nvPicPr>
          <p:cNvPr id="10" name="Picture 11"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408863" y="2413000"/>
            <a:ext cx="317500" cy="411163"/>
          </a:xfrm>
          <a:prstGeom prst="rect">
            <a:avLst/>
          </a:prstGeom>
          <a:noFill/>
          <a:ln w="9525">
            <a:noFill/>
            <a:miter lim="800000"/>
            <a:headEnd/>
            <a:tailEnd/>
          </a:ln>
        </p:spPr>
      </p:pic>
      <p:cxnSp>
        <p:nvCxnSpPr>
          <p:cNvPr id="11" name="Straight Connector 26"/>
          <p:cNvCxnSpPr>
            <a:cxnSpLocks noChangeShapeType="1"/>
          </p:cNvCxnSpPr>
          <p:nvPr/>
        </p:nvCxnSpPr>
        <p:spPr bwMode="auto">
          <a:xfrm>
            <a:off x="7280275" y="2743200"/>
            <a:ext cx="1025525" cy="609600"/>
          </a:xfrm>
          <a:prstGeom prst="line">
            <a:avLst/>
          </a:prstGeom>
          <a:noFill/>
          <a:ln w="25400">
            <a:solidFill>
              <a:srgbClr val="444F51"/>
            </a:solidFill>
            <a:round/>
            <a:headEnd/>
            <a:tailEnd/>
          </a:ln>
        </p:spPr>
      </p:cxnSp>
      <p:pic>
        <p:nvPicPr>
          <p:cNvPr id="12" name="Picture 29"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556500" y="2495550"/>
            <a:ext cx="315913" cy="411163"/>
          </a:xfrm>
          <a:prstGeom prst="rect">
            <a:avLst/>
          </a:prstGeom>
          <a:noFill/>
          <a:ln w="9525">
            <a:noFill/>
            <a:miter lim="800000"/>
            <a:headEnd/>
            <a:tailEnd/>
          </a:ln>
        </p:spPr>
      </p:pic>
      <p:pic>
        <p:nvPicPr>
          <p:cNvPr id="13" name="Picture 30"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702550" y="2595563"/>
            <a:ext cx="317500" cy="411162"/>
          </a:xfrm>
          <a:prstGeom prst="rect">
            <a:avLst/>
          </a:prstGeom>
          <a:noFill/>
          <a:ln w="9525">
            <a:noFill/>
            <a:miter lim="800000"/>
            <a:headEnd/>
            <a:tailEnd/>
          </a:ln>
        </p:spPr>
      </p:pic>
      <p:pic>
        <p:nvPicPr>
          <p:cNvPr id="14" name="Picture 31" descr="WebAppServer_Lt_vF.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991475" y="2749550"/>
            <a:ext cx="319088" cy="411163"/>
          </a:xfrm>
          <a:prstGeom prst="rect">
            <a:avLst/>
          </a:prstGeom>
          <a:noFill/>
          <a:ln w="9525">
            <a:noFill/>
            <a:miter lim="800000"/>
            <a:headEnd/>
            <a:tailEnd/>
          </a:ln>
        </p:spPr>
      </p:pic>
      <p:pic>
        <p:nvPicPr>
          <p:cNvPr id="15" name="Picture 32"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39113" y="2841625"/>
            <a:ext cx="317500" cy="411163"/>
          </a:xfrm>
          <a:prstGeom prst="rect">
            <a:avLst/>
          </a:prstGeom>
          <a:noFill/>
          <a:ln w="9525">
            <a:noFill/>
            <a:miter lim="800000"/>
            <a:headEnd/>
            <a:tailEnd/>
          </a:ln>
        </p:spPr>
      </p:pic>
      <p:pic>
        <p:nvPicPr>
          <p:cNvPr id="16" name="Picture 51" descr="Router_Lt_vF.png"/>
          <p:cNvPicPr>
            <a:picLocks noChangeAspect="1"/>
          </p:cNvPicPr>
          <p:nvPr/>
        </p:nvPicPr>
        <p:blipFill>
          <a:blip r:embed="rId7"/>
          <a:srcRect/>
          <a:stretch>
            <a:fillRect/>
          </a:stretch>
        </p:blipFill>
        <p:spPr bwMode="auto">
          <a:xfrm>
            <a:off x="6970713" y="3048000"/>
            <a:ext cx="725487" cy="533400"/>
          </a:xfrm>
          <a:prstGeom prst="rect">
            <a:avLst/>
          </a:prstGeom>
          <a:noFill/>
          <a:ln w="9525">
            <a:noFill/>
            <a:miter lim="800000"/>
            <a:headEnd/>
            <a:tailEnd/>
          </a:ln>
        </p:spPr>
      </p:pic>
      <p:pic>
        <p:nvPicPr>
          <p:cNvPr id="17"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902455" y="4132517"/>
            <a:ext cx="885825" cy="650875"/>
          </a:xfrm>
          <a:prstGeom prst="rect">
            <a:avLst/>
          </a:prstGeom>
          <a:noFill/>
          <a:ln w="9525">
            <a:noFill/>
            <a:miter lim="800000"/>
            <a:headEnd/>
            <a:tailEnd/>
          </a:ln>
        </p:spPr>
      </p:pic>
      <p:sp>
        <p:nvSpPr>
          <p:cNvPr id="18" name="Line 113"/>
          <p:cNvSpPr>
            <a:spLocks noChangeShapeType="1"/>
          </p:cNvSpPr>
          <p:nvPr/>
        </p:nvSpPr>
        <p:spPr bwMode="auto">
          <a:xfrm flipV="1">
            <a:off x="5709624" y="3932904"/>
            <a:ext cx="595312" cy="353126"/>
          </a:xfrm>
          <a:prstGeom prst="line">
            <a:avLst/>
          </a:prstGeom>
          <a:noFill/>
          <a:ln w="25400">
            <a:solidFill>
              <a:srgbClr val="3D4144"/>
            </a:solidFill>
            <a:round/>
            <a:headEnd/>
            <a:tailEnd type="triangle" w="med" len="med"/>
          </a:ln>
        </p:spPr>
        <p:txBody>
          <a:bodyPr wrap="square" anchor="ctr">
            <a:spAutoFit/>
          </a:bodyPr>
          <a:lstStyle/>
          <a:p>
            <a:endParaRPr lang="en-US"/>
          </a:p>
        </p:txBody>
      </p:sp>
      <p:sp>
        <p:nvSpPr>
          <p:cNvPr id="19" name="Line 113"/>
          <p:cNvSpPr>
            <a:spLocks noChangeShapeType="1"/>
          </p:cNvSpPr>
          <p:nvPr/>
        </p:nvSpPr>
        <p:spPr bwMode="auto">
          <a:xfrm flipV="1">
            <a:off x="6738282" y="3459685"/>
            <a:ext cx="381000" cy="22860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0" name="Line 113"/>
          <p:cNvSpPr>
            <a:spLocks noChangeShapeType="1"/>
          </p:cNvSpPr>
          <p:nvPr/>
        </p:nvSpPr>
        <p:spPr bwMode="auto">
          <a:xfrm flipV="1">
            <a:off x="7676536" y="3057832"/>
            <a:ext cx="304800" cy="152400"/>
          </a:xfrm>
          <a:prstGeom prst="line">
            <a:avLst/>
          </a:prstGeom>
          <a:noFill/>
          <a:ln w="25400">
            <a:solidFill>
              <a:srgbClr val="3D4144"/>
            </a:solidFill>
            <a:round/>
            <a:headEnd/>
            <a:tailEnd type="triangle" w="med" len="med"/>
          </a:ln>
          <a:scene3d>
            <a:camera prst="orthographicFront">
              <a:rot lat="900000" lon="0" rev="300000"/>
            </a:camera>
            <a:lightRig rig="threePt" dir="t"/>
          </a:scene3d>
        </p:spPr>
        <p:txBody>
          <a:bodyPr anchor="ctr">
            <a:spAutoFit/>
          </a:bodyPr>
          <a:lstStyle/>
          <a:p>
            <a:pPr>
              <a:defRPr/>
            </a:pPr>
            <a:endParaRPr lang="en-US"/>
          </a:p>
        </p:txBody>
      </p:sp>
      <p:sp>
        <p:nvSpPr>
          <p:cNvPr id="21" name="Line 113"/>
          <p:cNvSpPr>
            <a:spLocks noChangeShapeType="1"/>
          </p:cNvSpPr>
          <p:nvPr/>
        </p:nvSpPr>
        <p:spPr bwMode="auto">
          <a:xfrm flipV="1">
            <a:off x="7420896" y="2915264"/>
            <a:ext cx="304800" cy="152400"/>
          </a:xfrm>
          <a:prstGeom prst="line">
            <a:avLst/>
          </a:prstGeom>
          <a:noFill/>
          <a:ln w="25400">
            <a:solidFill>
              <a:srgbClr val="3D4144"/>
            </a:solidFill>
            <a:round/>
            <a:headEnd/>
            <a:tailEnd type="triangle" w="med" len="med"/>
          </a:ln>
        </p:spPr>
        <p:txBody>
          <a:bodyPr anchor="ctr">
            <a:spAutoFit/>
          </a:bodyPr>
          <a:lstStyle/>
          <a:p>
            <a:endParaRPr lang="en-US"/>
          </a:p>
        </p:txBody>
      </p:sp>
      <p:pic>
        <p:nvPicPr>
          <p:cNvPr id="22" name="Picture 21" descr="FortiWeb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96876" y="3518719"/>
            <a:ext cx="981875" cy="609600"/>
          </a:xfrm>
          <a:prstGeom prst="rect">
            <a:avLst/>
          </a:prstGeom>
        </p:spPr>
      </p:pic>
      <p:sp>
        <p:nvSpPr>
          <p:cNvPr id="23" name="TextBox 62"/>
          <p:cNvSpPr txBox="1">
            <a:spLocks noChangeArrowheads="1"/>
          </p:cNvSpPr>
          <p:nvPr/>
        </p:nvSpPr>
        <p:spPr bwMode="auto">
          <a:xfrm>
            <a:off x="6716289" y="4113933"/>
            <a:ext cx="849035" cy="276926"/>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FortiWeb</a:t>
            </a:r>
          </a:p>
        </p:txBody>
      </p:sp>
      <p:sp>
        <p:nvSpPr>
          <p:cNvPr id="24" name="TextBox 67"/>
          <p:cNvSpPr txBox="1">
            <a:spLocks noChangeArrowheads="1"/>
          </p:cNvSpPr>
          <p:nvPr/>
        </p:nvSpPr>
        <p:spPr bwMode="auto">
          <a:xfrm>
            <a:off x="5415916" y="2689983"/>
            <a:ext cx="1102072" cy="40011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Web Application</a:t>
            </a:r>
          </a:p>
          <a:p>
            <a:pPr algn="ctr"/>
            <a:r>
              <a:rPr lang="en-US" sz="1000" dirty="0">
                <a:solidFill>
                  <a:srgbClr val="36424A"/>
                </a:solidFill>
                <a:latin typeface="Helvetica" charset="0"/>
              </a:rPr>
              <a:t>Servers</a:t>
            </a:r>
          </a:p>
        </p:txBody>
      </p:sp>
      <p:cxnSp>
        <p:nvCxnSpPr>
          <p:cNvPr id="25" name="Curved Connector 24"/>
          <p:cNvCxnSpPr/>
          <p:nvPr/>
        </p:nvCxnSpPr>
        <p:spPr bwMode="auto">
          <a:xfrm rot="5400000" flipH="1" flipV="1">
            <a:off x="5266439" y="4367528"/>
            <a:ext cx="1093029" cy="712101"/>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26" name="Picture 25" descr="BadGuy_Icon_Rt.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657955" y="5516664"/>
            <a:ext cx="489000" cy="550675"/>
          </a:xfrm>
          <a:prstGeom prst="rect">
            <a:avLst/>
          </a:prstGeom>
        </p:spPr>
      </p:pic>
      <p:pic>
        <p:nvPicPr>
          <p:cNvPr id="27" name="Picture 26" descr="Laptop-Wireless_Lt.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044881" y="5126572"/>
            <a:ext cx="673047" cy="522255"/>
          </a:xfrm>
          <a:prstGeom prst="rect">
            <a:avLst/>
          </a:prstGeom>
          <a:effectLst>
            <a:outerShdw blurRad="50800" dist="25400" dir="5400000">
              <a:srgbClr val="000000">
                <a:alpha val="30000"/>
              </a:srgbClr>
            </a:outerShdw>
          </a:effectLst>
        </p:spPr>
      </p:pic>
      <p:sp>
        <p:nvSpPr>
          <p:cNvPr id="28" name="Explosion 1 27"/>
          <p:cNvSpPr/>
          <p:nvPr/>
        </p:nvSpPr>
        <p:spPr>
          <a:xfrm>
            <a:off x="6169004" y="3882805"/>
            <a:ext cx="407988" cy="403225"/>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en-US" dirty="0"/>
          </a:p>
        </p:txBody>
      </p:sp>
      <p:pic>
        <p:nvPicPr>
          <p:cNvPr id="29" name="Picture 28" descr="User-Green-Male_R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049407" y="3573985"/>
            <a:ext cx="429409" cy="471962"/>
          </a:xfrm>
          <a:prstGeom prst="rect">
            <a:avLst/>
          </a:prstGeom>
        </p:spPr>
      </p:pic>
      <p:pic>
        <p:nvPicPr>
          <p:cNvPr id="30" name="Picture 29" descr="User-Silver-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478816" y="3436806"/>
            <a:ext cx="433277" cy="475830"/>
          </a:xfrm>
          <a:prstGeom prst="rect">
            <a:avLst/>
          </a:prstGeom>
        </p:spPr>
      </p:pic>
      <p:pic>
        <p:nvPicPr>
          <p:cNvPr id="31" name="Picture 30"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117366" y="3090417"/>
            <a:ext cx="429408" cy="483568"/>
          </a:xfrm>
          <a:prstGeom prst="rect">
            <a:avLst/>
          </a:prstGeom>
        </p:spPr>
      </p:pic>
      <p:cxnSp>
        <p:nvCxnSpPr>
          <p:cNvPr id="33" name="Curved Connector 32"/>
          <p:cNvCxnSpPr>
            <a:stCxn id="30" idx="2"/>
          </p:cNvCxnSpPr>
          <p:nvPr/>
        </p:nvCxnSpPr>
        <p:spPr bwMode="auto">
          <a:xfrm rot="5400000" flipH="1" flipV="1">
            <a:off x="5500194" y="3107895"/>
            <a:ext cx="1" cy="1609481"/>
          </a:xfrm>
          <a:prstGeom prst="curvedConnector4">
            <a:avLst>
              <a:gd name="adj1" fmla="val -22860000000"/>
              <a:gd name="adj2" fmla="val 5673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sp>
        <p:nvSpPr>
          <p:cNvPr id="35" name="TextBox 67"/>
          <p:cNvSpPr txBox="1">
            <a:spLocks noChangeArrowheads="1"/>
          </p:cNvSpPr>
          <p:nvPr/>
        </p:nvSpPr>
        <p:spPr bwMode="auto">
          <a:xfrm>
            <a:off x="5795780" y="4815904"/>
            <a:ext cx="1433192" cy="246221"/>
          </a:xfrm>
          <a:prstGeom prst="rect">
            <a:avLst/>
          </a:prstGeom>
          <a:noFill/>
          <a:ln w="9525">
            <a:noFill/>
            <a:miter lim="800000"/>
            <a:headEnd/>
            <a:tailEnd/>
          </a:ln>
        </p:spPr>
        <p:txBody>
          <a:bodyPr wrap="none">
            <a:spAutoFit/>
          </a:bodyPr>
          <a:lstStyle/>
          <a:p>
            <a:pPr algn="ctr"/>
            <a:r>
              <a:rPr lang="en-US" sz="1000" i="1" dirty="0" smtClean="0">
                <a:solidFill>
                  <a:srgbClr val="FF0000"/>
                </a:solidFill>
                <a:latin typeface="Helvetica" charset="0"/>
              </a:rPr>
              <a:t>SQL Injection, XSS…</a:t>
            </a:r>
          </a:p>
        </p:txBody>
      </p:sp>
      <p:pic>
        <p:nvPicPr>
          <p:cNvPr id="37" name="Picture 36"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6562183" y="4185064"/>
            <a:ext cx="213020" cy="151969"/>
          </a:xfrm>
          <a:prstGeom prst="rect">
            <a:avLst/>
          </a:prstGeom>
        </p:spPr>
      </p:pic>
      <p:sp>
        <p:nvSpPr>
          <p:cNvPr id="34" name="Rectangle 33"/>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Web application firewall to protect, balance, and accelerate web applications.</a:t>
            </a:r>
          </a:p>
        </p:txBody>
      </p:sp>
      <p:pic>
        <p:nvPicPr>
          <p:cNvPr id="38" name="Picture 3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55586" y="1206522"/>
            <a:ext cx="730800" cy="730800"/>
          </a:xfrm>
          <a:prstGeom prst="rect">
            <a:avLst/>
          </a:prstGeom>
        </p:spPr>
      </p:pic>
    </p:spTree>
    <p:extLst>
      <p:ext uri="{BB962C8B-B14F-4D97-AF65-F5344CB8AC3E}">
        <p14:creationId xmlns:p14="http://schemas.microsoft.com/office/powerpoint/2010/main" val="386146242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265694389"/>
              </p:ext>
            </p:extLst>
          </p:nvPr>
        </p:nvGraphicFramePr>
        <p:xfrm>
          <a:off x="252001" y="1260000"/>
          <a:ext cx="8639999" cy="3095606"/>
        </p:xfrm>
        <a:graphic>
          <a:graphicData uri="http://schemas.openxmlformats.org/drawingml/2006/table">
            <a:tbl>
              <a:tblPr firstRow="1" bandRow="1">
                <a:effectLst/>
                <a:tableStyleId>{073A0DAA-6AF3-43AB-8588-CEC1D06C72B9}</a:tableStyleId>
              </a:tblPr>
              <a:tblGrid>
                <a:gridCol w="1636664"/>
                <a:gridCol w="1400667"/>
                <a:gridCol w="1400667"/>
                <a:gridCol w="1400667"/>
                <a:gridCol w="1400667"/>
                <a:gridCol w="1400667"/>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FortiWeb</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FWB-3000D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FWB-3000D</a:t>
                      </a:r>
                      <a:r>
                        <a:rPr kumimoji="0" lang="en-US" sz="1300" b="1" i="0" u="none" strike="noStrike" cap="none" normalizeH="0" baseline="0" dirty="0" smtClean="0">
                          <a:ln>
                            <a:noFill/>
                          </a:ln>
                          <a:solidFill>
                            <a:srgbClr val="FFFFFF"/>
                          </a:solidFill>
                          <a:effectLst/>
                          <a:latin typeface="Arial"/>
                          <a:cs typeface="Arial"/>
                        </a:rPr>
                        <a:t> </a:t>
                      </a:r>
                      <a:r>
                        <a:rPr kumimoji="0" lang="en-US" sz="1300" b="1" i="0" u="none" strike="noStrike" cap="none" normalizeH="0" baseline="0" dirty="0" err="1" smtClean="0">
                          <a:ln>
                            <a:noFill/>
                          </a:ln>
                          <a:solidFill>
                            <a:srgbClr val="FFFFFF"/>
                          </a:solidFill>
                          <a:effectLst/>
                          <a:latin typeface="Arial"/>
                          <a:cs typeface="Arial"/>
                        </a:rPr>
                        <a:t>Fsx</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FWB-4000D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Throughput</a:t>
                      </a:r>
                      <a:endParaRPr lang="en-US" sz="1300" b="1" dirty="0">
                        <a:solidFill>
                          <a:srgbClr val="FFFFFF"/>
                        </a:solidFill>
                        <a:latin typeface="Arial"/>
                        <a:cs typeface="Arial"/>
                      </a:endParaRPr>
                    </a:p>
                  </a:txBody>
                  <a:tcPr anchor="ctr">
                    <a:solidFill>
                      <a:schemeClr val="accent4"/>
                    </a:solidFill>
                  </a:tcPr>
                </a:tc>
                <a:tc>
                  <a:txBody>
                    <a:bodyPr/>
                    <a:lstStyle/>
                    <a:p>
                      <a:pPr algn="ctr"/>
                      <a:r>
                        <a:rPr lang="de-DE" sz="1300" dirty="0" smtClean="0">
                          <a:latin typeface="Arial"/>
                          <a:cs typeface="Arial"/>
                        </a:rPr>
                        <a:t>100 Mbps</a:t>
                      </a:r>
                      <a:endParaRPr lang="en-US" sz="1300" dirty="0">
                        <a:latin typeface="Arial"/>
                        <a:cs typeface="Arial"/>
                      </a:endParaRPr>
                    </a:p>
                  </a:txBody>
                  <a:tcPr anchor="ctr">
                    <a:solidFill>
                      <a:srgbClr val="C9C9C9"/>
                    </a:solidFill>
                  </a:tcPr>
                </a:tc>
                <a:tc>
                  <a:txBody>
                    <a:bodyPr/>
                    <a:lstStyle/>
                    <a:p>
                      <a:pPr algn="ctr"/>
                      <a:r>
                        <a:rPr lang="de-DE" sz="1300" dirty="0" smtClean="0">
                          <a:latin typeface="Arial"/>
                          <a:cs typeface="Arial"/>
                        </a:rPr>
                        <a:t>500 Mbps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1.5 Gbps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1.5 Gbps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 Gbps</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Latency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r>
              <a:tr h="308682">
                <a:tc>
                  <a:txBody>
                    <a:bodyPr/>
                    <a:lstStyle/>
                    <a:p>
                      <a:r>
                        <a:rPr lang="en-US" sz="1300" b="1" dirty="0" smtClean="0">
                          <a:solidFill>
                            <a:srgbClr val="FFFFFF"/>
                          </a:solidFill>
                          <a:latin typeface="Arial"/>
                          <a:cs typeface="Arial"/>
                        </a:rPr>
                        <a:t>GE RJ45 ports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 + 4 Bypass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 + 2 Bypass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 + 2 Bypass</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GE</a:t>
                      </a:r>
                      <a:r>
                        <a:rPr lang="en-US" sz="1300" b="1" baseline="0" dirty="0" smtClean="0">
                          <a:solidFill>
                            <a:srgbClr val="FFFFFF"/>
                          </a:solidFill>
                          <a:latin typeface="Arial"/>
                          <a:cs typeface="Arial"/>
                        </a:rPr>
                        <a:t> SX </a:t>
                      </a:r>
                      <a:r>
                        <a:rPr lang="en-US" sz="1300" b="1" dirty="0" smtClean="0">
                          <a:solidFill>
                            <a:srgbClr val="FFFFFF"/>
                          </a:solidFill>
                          <a:latin typeface="Arial"/>
                          <a:cs typeface="Arial"/>
                        </a:rPr>
                        <a:t>ports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 (FWB-3000C-FSX)</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baseline="0" dirty="0" smtClean="0">
                          <a:latin typeface="Arial"/>
                          <a:cs typeface="Arial"/>
                        </a:rPr>
                        <a:t>2 Bypass</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10GE SFP+</a:t>
                      </a: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 Bypass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 Bypass</a:t>
                      </a:r>
                    </a:p>
                  </a:txBody>
                  <a:tcPr anchor="ctr">
                    <a:solidFill>
                      <a:srgbClr val="C9C9C9"/>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algn="ctr"/>
                      <a:r>
                        <a:rPr lang="en-US" sz="1300" dirty="0" smtClean="0">
                          <a:latin typeface="Arial"/>
                          <a:cs typeface="Arial"/>
                        </a:rPr>
                        <a:t>1x 1 </a:t>
                      </a:r>
                      <a:r>
                        <a:rPr lang="en-US" sz="1300" baseline="0" dirty="0" smtClean="0">
                          <a:latin typeface="Arial"/>
                          <a:cs typeface="Arial"/>
                        </a:rPr>
                        <a:t>TB</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1x 1 TB</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 TB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 TB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 TB</a:t>
                      </a:r>
                    </a:p>
                  </a:txBody>
                  <a:tcPr anchor="ctr">
                    <a:solidFill>
                      <a:srgbClr val="E4E4E4"/>
                    </a:solidFill>
                  </a:tcPr>
                </a:tc>
              </a:tr>
              <a:tr h="329339">
                <a:tc>
                  <a:txBody>
                    <a:bodyPr/>
                    <a:lstStyle/>
                    <a:p>
                      <a:r>
                        <a:rPr lang="en-US" sz="1300" b="1" dirty="0" smtClean="0">
                          <a:solidFill>
                            <a:srgbClr val="FFFFFF"/>
                          </a:solidFill>
                          <a:latin typeface="Arial"/>
                          <a:cs typeface="Arial"/>
                        </a:rPr>
                        <a:t>Form Factor</a:t>
                      </a:r>
                    </a:p>
                  </a:txBody>
                  <a:tcPr anchor="ctr">
                    <a:solidFill>
                      <a:schemeClr val="accent4"/>
                    </a:solidFill>
                  </a:tcPr>
                </a:tc>
                <a:tc>
                  <a:txBody>
                    <a:bodyPr/>
                    <a:lstStyle/>
                    <a:p>
                      <a:pPr algn="ctr"/>
                      <a:r>
                        <a:rPr lang="en-US" sz="1300" dirty="0" smtClean="0">
                          <a:latin typeface="Arial"/>
                          <a:cs typeface="Arial"/>
                        </a:rPr>
                        <a:t>Rack mount, 1RU</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Rack</a:t>
                      </a:r>
                      <a:r>
                        <a:rPr lang="en-US" sz="1300" baseline="0" dirty="0" smtClean="0">
                          <a:latin typeface="Arial"/>
                          <a:cs typeface="Arial"/>
                        </a:rPr>
                        <a:t> Mount, 2RU </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C9C9C9"/>
                    </a:solidFill>
                  </a:tcPr>
                </a:tc>
              </a:tr>
            </a:tbl>
          </a:graphicData>
        </a:graphic>
      </p:graphicFrame>
    </p:spTree>
    <p:extLst>
      <p:ext uri="{BB962C8B-B14F-4D97-AF65-F5344CB8AC3E}">
        <p14:creationId xmlns:p14="http://schemas.microsoft.com/office/powerpoint/2010/main" val="974493682"/>
      </p:ext>
    </p:extLst>
  </p:cSld>
  <p:clrMapOvr>
    <a:masterClrMapping/>
  </p:clrMapOvr>
  <p:transition xmlns:p14="http://schemas.microsoft.com/office/powerpoint/2010/main" spd="slow">
    <p:wipe/>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397597401"/>
              </p:ext>
            </p:extLst>
          </p:nvPr>
        </p:nvGraphicFramePr>
        <p:xfrm>
          <a:off x="252000" y="1260000"/>
          <a:ext cx="8640000" cy="2101124"/>
        </p:xfrm>
        <a:graphic>
          <a:graphicData uri="http://schemas.openxmlformats.org/drawingml/2006/table">
            <a:tbl>
              <a:tblPr firstRow="1" bandRow="1">
                <a:effectLst/>
                <a:tableStyleId>{073A0DAA-6AF3-43AB-8588-CEC1D06C72B9}</a:tableStyleId>
              </a:tblPr>
              <a:tblGrid>
                <a:gridCol w="2421918"/>
                <a:gridCol w="2072694"/>
                <a:gridCol w="2072694"/>
                <a:gridCol w="2072694"/>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FortiWeb</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FWB-VM02</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FWB-VM04</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FWB-VM08</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Throughput</a:t>
                      </a:r>
                      <a:endParaRPr lang="en-US" sz="1300" b="1" dirty="0">
                        <a:solidFill>
                          <a:srgbClr val="FFFFFF"/>
                        </a:solidFill>
                        <a:latin typeface="Arial"/>
                        <a:cs typeface="Arial"/>
                      </a:endParaRPr>
                    </a:p>
                  </a:txBody>
                  <a:tcPr anchor="ctr">
                    <a:solidFill>
                      <a:schemeClr val="accent4"/>
                    </a:solidFill>
                  </a:tcPr>
                </a:tc>
                <a:tc>
                  <a:txBody>
                    <a:bodyPr/>
                    <a:lstStyle/>
                    <a:p>
                      <a:pPr algn="ctr"/>
                      <a:r>
                        <a:rPr lang="de-DE" sz="1300" dirty="0" smtClean="0">
                          <a:latin typeface="Arial"/>
                          <a:cs typeface="Arial"/>
                        </a:rPr>
                        <a:t>100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500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 Gbps</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Max HTTP transactions / Sec</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8,000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24,000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36,000</a:t>
                      </a:r>
                    </a:p>
                  </a:txBody>
                  <a:tcPr anchor="ctr">
                    <a:solidFill>
                      <a:srgbClr val="E4E4E4"/>
                    </a:solidFill>
                  </a:tcPr>
                </a:tc>
              </a:tr>
              <a:tr h="329339">
                <a:tc>
                  <a:txBody>
                    <a:bodyPr/>
                    <a:lstStyle/>
                    <a:p>
                      <a:r>
                        <a:rPr lang="en-US" sz="1300" b="1" dirty="0" smtClean="0">
                          <a:solidFill>
                            <a:srgbClr val="FFFFFF"/>
                          </a:solidFill>
                          <a:latin typeface="Arial"/>
                          <a:cs typeface="Arial"/>
                        </a:rPr>
                        <a:t>Max </a:t>
                      </a:r>
                      <a:r>
                        <a:rPr lang="en-US" sz="1300" b="1" dirty="0" err="1" smtClean="0">
                          <a:solidFill>
                            <a:srgbClr val="FFFFFF"/>
                          </a:solidFill>
                          <a:latin typeface="Arial"/>
                          <a:cs typeface="Arial"/>
                        </a:rPr>
                        <a:t>vCPU</a:t>
                      </a:r>
                      <a:r>
                        <a:rPr lang="en-US" sz="1300" b="1" baseline="0" dirty="0" smtClean="0">
                          <a:solidFill>
                            <a:srgbClr val="FFFFFF"/>
                          </a:solidFill>
                          <a:latin typeface="Arial"/>
                          <a:cs typeface="Arial"/>
                        </a:rPr>
                        <a:t> Supported</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Memory required</a:t>
                      </a:r>
                      <a:r>
                        <a:rPr lang="en-US" sz="1300" b="1" baseline="0" dirty="0" smtClean="0">
                          <a:solidFill>
                            <a:srgbClr val="FFFFFF"/>
                          </a:solidFill>
                          <a:latin typeface="Arial"/>
                          <a:cs typeface="Arial"/>
                        </a:rPr>
                        <a:t> (Min)</a:t>
                      </a:r>
                      <a:endParaRPr lang="en-US" sz="1300" b="1" dirty="0">
                        <a:solidFill>
                          <a:srgbClr val="FFFFFF"/>
                        </a:solidFill>
                        <a:latin typeface="Arial"/>
                        <a:cs typeface="Arial"/>
                      </a:endParaRPr>
                    </a:p>
                  </a:txBody>
                  <a:tcPr anchor="ctr">
                    <a:solidFill>
                      <a:schemeClr val="accent4"/>
                    </a:solidFill>
                  </a:tcPr>
                </a:tc>
                <a:tc gridSpan="3">
                  <a:txBody>
                    <a:bodyPr/>
                    <a:lstStyle/>
                    <a:p>
                      <a:pPr algn="ctr"/>
                      <a:r>
                        <a:rPr lang="en-US" sz="1300" dirty="0" smtClean="0">
                          <a:latin typeface="Arial"/>
                          <a:cs typeface="Arial"/>
                        </a:rPr>
                        <a:t>1 GB</a:t>
                      </a:r>
                      <a:endParaRPr lang="en-US" sz="1300" dirty="0">
                        <a:latin typeface="Arial"/>
                        <a:cs typeface="Arial"/>
                      </a:endParaRPr>
                    </a:p>
                  </a:txBody>
                  <a:tcPr anchor="ctr">
                    <a:solidFill>
                      <a:schemeClr val="accent4">
                        <a:lumMod val="20000"/>
                        <a:lumOff val="80000"/>
                      </a:schemeClr>
                    </a:solidFill>
                  </a:tcPr>
                </a:tc>
                <a:tc hMerge="1">
                  <a:txBody>
                    <a:bodyPr/>
                    <a:lstStyle/>
                    <a:p>
                      <a:pPr algn="ctr"/>
                      <a:endParaRPr lang="en-US" sz="1200" dirty="0"/>
                    </a:p>
                  </a:txBody>
                  <a:tcPr anchor="ctr"/>
                </a:tc>
                <a:tc hMerge="1">
                  <a:txBody>
                    <a:bodyPr/>
                    <a:lstStyle/>
                    <a:p>
                      <a:pPr algn="ctr"/>
                      <a:endParaRPr lang="en-US" sz="1200" dirty="0"/>
                    </a:p>
                  </a:txBody>
                  <a:tcPr anchor="ctr"/>
                </a:tc>
              </a:tr>
              <a:tr h="329339">
                <a:tc>
                  <a:txBody>
                    <a:bodyPr/>
                    <a:lstStyle/>
                    <a:p>
                      <a:r>
                        <a:rPr lang="en-US" sz="1300" b="1" dirty="0" smtClean="0">
                          <a:solidFill>
                            <a:srgbClr val="FFFFFF"/>
                          </a:solidFill>
                          <a:latin typeface="Arial"/>
                          <a:cs typeface="Arial"/>
                        </a:rPr>
                        <a:t>Storage capacity (Min)</a:t>
                      </a:r>
                    </a:p>
                  </a:txBody>
                  <a:tcPr anchor="ctr">
                    <a:solidFill>
                      <a:schemeClr val="accent4"/>
                    </a:solidFill>
                  </a:tcPr>
                </a:tc>
                <a:tc gridSpan="3">
                  <a:txBody>
                    <a:bodyPr/>
                    <a:lstStyle/>
                    <a:p>
                      <a:pPr algn="ctr"/>
                      <a:r>
                        <a:rPr lang="en-US" sz="1300" dirty="0" smtClean="0">
                          <a:latin typeface="Arial"/>
                          <a:cs typeface="Arial"/>
                        </a:rPr>
                        <a:t>40 GB</a:t>
                      </a:r>
                    </a:p>
                  </a:txBody>
                  <a:tcPr anchor="ctr">
                    <a:solidFill>
                      <a:schemeClr val="accent4">
                        <a:lumMod val="40000"/>
                        <a:lumOff val="60000"/>
                      </a:schemeClr>
                    </a:solidFill>
                  </a:tcPr>
                </a:tc>
                <a:tc hMerge="1">
                  <a:txBody>
                    <a:bodyPr/>
                    <a:lstStyle/>
                    <a:p>
                      <a:pPr algn="ctr"/>
                      <a:endParaRPr lang="en-US" sz="1200" dirty="0">
                        <a:latin typeface="Arial"/>
                        <a:cs typeface="Arial"/>
                      </a:endParaRPr>
                    </a:p>
                  </a:txBody>
                  <a:tcPr anchor="ct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latin typeface="+mn-lt"/>
                        <a:cs typeface="Arial"/>
                      </a:endParaRPr>
                    </a:p>
                  </a:txBody>
                  <a:tcPr anchor="ctr"/>
                </a:tc>
              </a:tr>
            </a:tbl>
          </a:graphicData>
        </a:graphic>
      </p:graphicFrame>
    </p:spTree>
    <p:extLst>
      <p:ext uri="{BB962C8B-B14F-4D97-AF65-F5344CB8AC3E}">
        <p14:creationId xmlns:p14="http://schemas.microsoft.com/office/powerpoint/2010/main" val="750882542"/>
      </p:ext>
    </p:extLst>
  </p:cSld>
  <p:clrMapOvr>
    <a:masterClrMapping/>
  </p:clrMapOvr>
  <p:transition xmlns:p14="http://schemas.microsoft.com/office/powerpoint/2010/main" spd="slow">
    <p:wipe/>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FortiDB</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79232"/>
            <a:ext cx="729142" cy="729142"/>
          </a:xfrm>
          <a:prstGeom prst="rect">
            <a:avLst/>
          </a:prstGeom>
        </p:spPr>
      </p:pic>
    </p:spTree>
    <p:extLst>
      <p:ext uri="{BB962C8B-B14F-4D97-AF65-F5344CB8AC3E}">
        <p14:creationId xmlns:p14="http://schemas.microsoft.com/office/powerpoint/2010/main" val="31168314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Cloud-Orange.png"/>
          <p:cNvPicPr>
            <a:picLocks noChangeAspect="1"/>
          </p:cNvPicPr>
          <p:nvPr/>
        </p:nvPicPr>
        <p:blipFill>
          <a:blip r:embed="rId3"/>
          <a:stretch>
            <a:fillRect/>
          </a:stretch>
        </p:blipFill>
        <p:spPr>
          <a:xfrm>
            <a:off x="6502448" y="3311203"/>
            <a:ext cx="2198114" cy="1477828"/>
          </a:xfrm>
          <a:prstGeom prst="rect">
            <a:avLst/>
          </a:prstGeom>
          <a:effectLst>
            <a:outerShdw blurRad="152400" dist="114300" dir="5400000" sx="90000" sy="-19000">
              <a:srgbClr val="000000">
                <a:alpha val="20000"/>
              </a:srgbClr>
            </a:outerShdw>
          </a:effectLst>
        </p:spPr>
      </p:pic>
      <p:graphicFrame>
        <p:nvGraphicFramePr>
          <p:cNvPr id="40" name="Content Placeholder 4"/>
          <p:cNvGraphicFramePr>
            <a:graphicFrameLocks/>
          </p:cNvGraphicFramePr>
          <p:nvPr>
            <p:extLst>
              <p:ext uri="{D42A27DB-BD31-4B8C-83A1-F6EECF244321}">
                <p14:modId xmlns:p14="http://schemas.microsoft.com/office/powerpoint/2010/main" val="2098621158"/>
              </p:ext>
            </p:extLst>
          </p:nvPr>
        </p:nvGraphicFramePr>
        <p:xfrm>
          <a:off x="467894" y="2206630"/>
          <a:ext cx="3650536" cy="3269554"/>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Database Activity Monitoring (DAM)</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dirty="0" smtClean="0">
                          <a:solidFill>
                            <a:schemeClr val="bg2">
                              <a:lumMod val="25000"/>
                            </a:schemeClr>
                          </a:solidFill>
                          <a:latin typeface="+mn-lt"/>
                          <a:ea typeface="宋体" pitchFamily="2" charset="-122"/>
                        </a:rPr>
                        <a:t>Real-time monitoring of key users and critical transactions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User Activity Base lining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Block database attacks</a:t>
                      </a:r>
                      <a:r>
                        <a:rPr lang="en-US" sz="1200" kern="0" baseline="0" dirty="0" smtClean="0">
                          <a:solidFill>
                            <a:schemeClr val="bg2">
                              <a:lumMod val="25000"/>
                            </a:schemeClr>
                          </a:solidFill>
                          <a:latin typeface="+mn-lt"/>
                          <a:cs typeface="HelveticaNeue Condensed"/>
                        </a:rPr>
                        <a:t> in real time</a:t>
                      </a:r>
                      <a:endParaRPr lang="en-US" sz="1200" kern="0" dirty="0" smtClean="0">
                        <a:solidFill>
                          <a:schemeClr val="bg2">
                            <a:lumMod val="25000"/>
                          </a:schemeClr>
                        </a:solidFill>
                        <a:latin typeface="+mn-lt"/>
                        <a:cs typeface="HelveticaNeue Condensed"/>
                      </a:endParaRP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Sensitive data discovery in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Vulnerability scanning with remediation advice</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Policy Driven Controls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Automated process of establishing IT controls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Database Audit and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 compliance and forensics analysis purpose</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FortiDB</a:t>
            </a:r>
          </a:p>
        </p:txBody>
      </p:sp>
      <p:sp>
        <p:nvSpPr>
          <p:cNvPr id="8" name="TextBox 67"/>
          <p:cNvSpPr txBox="1">
            <a:spLocks noChangeArrowheads="1"/>
          </p:cNvSpPr>
          <p:nvPr/>
        </p:nvSpPr>
        <p:spPr bwMode="auto">
          <a:xfrm>
            <a:off x="7697062" y="4754923"/>
            <a:ext cx="1211089" cy="246221"/>
          </a:xfrm>
          <a:prstGeom prst="rect">
            <a:avLst/>
          </a:prstGeom>
          <a:noFill/>
          <a:ln w="9525">
            <a:noFill/>
            <a:miter lim="800000"/>
            <a:headEnd/>
            <a:tailEnd/>
          </a:ln>
        </p:spPr>
        <p:txBody>
          <a:bodyPr wrap="none">
            <a:spAutoFit/>
          </a:bodyPr>
          <a:lstStyle/>
          <a:p>
            <a:r>
              <a:rPr lang="en-US" sz="1000" dirty="0" smtClean="0">
                <a:solidFill>
                  <a:srgbClr val="36424A"/>
                </a:solidFill>
                <a:latin typeface="Helvetica" charset="0"/>
              </a:rPr>
              <a:t>Database Servers</a:t>
            </a:r>
            <a:endParaRPr lang="en-US" sz="1000" dirty="0">
              <a:solidFill>
                <a:srgbClr val="36424A"/>
              </a:solidFill>
              <a:latin typeface="Helvetica" charset="0"/>
            </a:endParaRPr>
          </a:p>
        </p:txBody>
      </p:sp>
      <p:cxnSp>
        <p:nvCxnSpPr>
          <p:cNvPr id="10" name="Straight Connector 26"/>
          <p:cNvCxnSpPr>
            <a:cxnSpLocks noChangeShapeType="1"/>
          </p:cNvCxnSpPr>
          <p:nvPr/>
        </p:nvCxnSpPr>
        <p:spPr bwMode="auto">
          <a:xfrm>
            <a:off x="7054264" y="3794157"/>
            <a:ext cx="1025525" cy="609600"/>
          </a:xfrm>
          <a:prstGeom prst="line">
            <a:avLst/>
          </a:prstGeom>
          <a:noFill/>
          <a:ln w="25400">
            <a:solidFill>
              <a:srgbClr val="444F51"/>
            </a:solidFill>
            <a:round/>
            <a:headEnd/>
            <a:tailEnd/>
          </a:ln>
        </p:spPr>
      </p:cxnSp>
      <p:cxnSp>
        <p:nvCxnSpPr>
          <p:cNvPr id="11" name="Straight Connector 35"/>
          <p:cNvCxnSpPr>
            <a:cxnSpLocks noChangeShapeType="1"/>
          </p:cNvCxnSpPr>
          <p:nvPr/>
        </p:nvCxnSpPr>
        <p:spPr bwMode="auto">
          <a:xfrm flipV="1">
            <a:off x="6893927" y="4065620"/>
            <a:ext cx="652462" cy="338137"/>
          </a:xfrm>
          <a:prstGeom prst="line">
            <a:avLst/>
          </a:prstGeom>
          <a:noFill/>
          <a:ln w="25400">
            <a:solidFill>
              <a:srgbClr val="444F51"/>
            </a:solidFill>
            <a:round/>
            <a:headEnd/>
            <a:tailEnd/>
          </a:ln>
        </p:spPr>
      </p:cxnSp>
      <p:cxnSp>
        <p:nvCxnSpPr>
          <p:cNvPr id="12" name="Straight Connector 40"/>
          <p:cNvCxnSpPr>
            <a:cxnSpLocks noChangeShapeType="1"/>
          </p:cNvCxnSpPr>
          <p:nvPr/>
        </p:nvCxnSpPr>
        <p:spPr bwMode="auto">
          <a:xfrm flipV="1">
            <a:off x="5154027" y="4481545"/>
            <a:ext cx="1714500" cy="936625"/>
          </a:xfrm>
          <a:prstGeom prst="line">
            <a:avLst/>
          </a:prstGeom>
          <a:noFill/>
          <a:ln w="25400">
            <a:solidFill>
              <a:srgbClr val="444F51"/>
            </a:solidFill>
            <a:round/>
            <a:headEnd/>
            <a:tailEnd/>
          </a:ln>
        </p:spPr>
      </p:cxnSp>
      <p:pic>
        <p:nvPicPr>
          <p:cNvPr id="13" name="Picture 51" descr="Router_Lt_vF.png"/>
          <p:cNvPicPr>
            <a:picLocks noChangeAspect="1"/>
          </p:cNvPicPr>
          <p:nvPr/>
        </p:nvPicPr>
        <p:blipFill>
          <a:blip r:embed="rId4"/>
          <a:srcRect/>
          <a:stretch>
            <a:fillRect/>
          </a:stretch>
        </p:blipFill>
        <p:spPr bwMode="auto">
          <a:xfrm>
            <a:off x="6744702" y="4098957"/>
            <a:ext cx="725487" cy="533400"/>
          </a:xfrm>
          <a:prstGeom prst="rect">
            <a:avLst/>
          </a:prstGeom>
          <a:noFill/>
          <a:ln w="9525">
            <a:noFill/>
            <a:miter lim="800000"/>
            <a:headEnd/>
            <a:tailEnd/>
          </a:ln>
        </p:spPr>
      </p:pic>
      <p:pic>
        <p:nvPicPr>
          <p:cNvPr id="14" name="Picture 9" descr="Internet_R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617452" y="5124482"/>
            <a:ext cx="885825" cy="650875"/>
          </a:xfrm>
          <a:prstGeom prst="rect">
            <a:avLst/>
          </a:prstGeom>
          <a:noFill/>
          <a:ln w="9525">
            <a:noFill/>
            <a:miter lim="800000"/>
            <a:headEnd/>
            <a:tailEnd/>
          </a:ln>
        </p:spPr>
      </p:pic>
      <p:sp>
        <p:nvSpPr>
          <p:cNvPr id="15" name="Line 113"/>
          <p:cNvSpPr>
            <a:spLocks noChangeShapeType="1"/>
          </p:cNvSpPr>
          <p:nvPr/>
        </p:nvSpPr>
        <p:spPr bwMode="auto">
          <a:xfrm flipH="1" flipV="1">
            <a:off x="6174789" y="3641757"/>
            <a:ext cx="762000" cy="5334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6" name="Line 113"/>
          <p:cNvSpPr>
            <a:spLocks noChangeShapeType="1"/>
          </p:cNvSpPr>
          <p:nvPr/>
        </p:nvSpPr>
        <p:spPr bwMode="auto">
          <a:xfrm flipV="1">
            <a:off x="7165389" y="3946557"/>
            <a:ext cx="304800" cy="1524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7" name="Line 113"/>
          <p:cNvSpPr>
            <a:spLocks noChangeShapeType="1"/>
          </p:cNvSpPr>
          <p:nvPr/>
        </p:nvSpPr>
        <p:spPr bwMode="auto">
          <a:xfrm flipV="1">
            <a:off x="5488989" y="4556157"/>
            <a:ext cx="1447800" cy="8382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8" name="Line 75"/>
          <p:cNvSpPr>
            <a:spLocks noChangeShapeType="1"/>
          </p:cNvSpPr>
          <p:nvPr/>
        </p:nvSpPr>
        <p:spPr bwMode="auto">
          <a:xfrm flipH="1" flipV="1">
            <a:off x="6098589" y="3717957"/>
            <a:ext cx="762000" cy="533400"/>
          </a:xfrm>
          <a:prstGeom prst="line">
            <a:avLst/>
          </a:prstGeom>
          <a:noFill/>
          <a:ln w="25400">
            <a:solidFill>
              <a:srgbClr val="5182CB"/>
            </a:solidFill>
            <a:prstDash val="sysDot"/>
            <a:round/>
            <a:headEnd/>
            <a:tailEnd/>
          </a:ln>
        </p:spPr>
        <p:txBody>
          <a:bodyPr>
            <a:spAutoFit/>
          </a:bodyPr>
          <a:lstStyle/>
          <a:p>
            <a:endParaRPr lang="en-US" dirty="0"/>
          </a:p>
        </p:txBody>
      </p:sp>
      <p:sp>
        <p:nvSpPr>
          <p:cNvPr id="19" name="TextBox 62"/>
          <p:cNvSpPr txBox="1">
            <a:spLocks noChangeArrowheads="1"/>
          </p:cNvSpPr>
          <p:nvPr/>
        </p:nvSpPr>
        <p:spPr bwMode="auto">
          <a:xfrm>
            <a:off x="6075335" y="2825080"/>
            <a:ext cx="748923"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mn-lt"/>
                <a:cs typeface="Helvetica" pitchFamily="34" charset="0"/>
              </a:rPr>
              <a:t>FortiDB</a:t>
            </a:r>
            <a:br>
              <a:rPr lang="en-US" sz="1200" b="1" dirty="0" smtClean="0">
                <a:solidFill>
                  <a:srgbClr val="444F51"/>
                </a:solidFill>
                <a:latin typeface="+mn-lt"/>
                <a:cs typeface="Helvetica" pitchFamily="34" charset="0"/>
              </a:rPr>
            </a:br>
            <a:endParaRPr lang="en-US" sz="800" b="1" dirty="0">
              <a:solidFill>
                <a:srgbClr val="444F51"/>
              </a:solidFill>
              <a:latin typeface="+mn-lt"/>
              <a:cs typeface="Helvetica" pitchFamily="34" charset="0"/>
            </a:endParaRPr>
          </a:p>
        </p:txBody>
      </p:sp>
      <p:pic>
        <p:nvPicPr>
          <p:cNvPr id="20" name="Picture 19" descr="FortiDB_Icon_1U_L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84189" y="3032157"/>
            <a:ext cx="1104900" cy="694509"/>
          </a:xfrm>
          <a:prstGeom prst="rect">
            <a:avLst/>
          </a:prstGeom>
        </p:spPr>
      </p:pic>
      <p:pic>
        <p:nvPicPr>
          <p:cNvPr id="21" name="Picture 20"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241589" y="3336957"/>
            <a:ext cx="457200" cy="578112"/>
          </a:xfrm>
          <a:prstGeom prst="rect">
            <a:avLst/>
          </a:prstGeom>
          <a:effectLst>
            <a:outerShdw blurRad="50800" dist="25400" dir="5400000">
              <a:srgbClr val="000000">
                <a:alpha val="30000"/>
              </a:srgbClr>
            </a:outerShdw>
          </a:effectLst>
        </p:spPr>
      </p:pic>
      <p:pic>
        <p:nvPicPr>
          <p:cNvPr id="22" name="Picture 21"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70189" y="3489357"/>
            <a:ext cx="457200" cy="578112"/>
          </a:xfrm>
          <a:prstGeom prst="rect">
            <a:avLst/>
          </a:prstGeom>
          <a:effectLst>
            <a:outerShdw blurRad="50800" dist="25400" dir="5400000">
              <a:srgbClr val="000000">
                <a:alpha val="30000"/>
              </a:srgbClr>
            </a:outerShdw>
          </a:effectLst>
        </p:spPr>
      </p:pic>
      <p:pic>
        <p:nvPicPr>
          <p:cNvPr id="23" name="Picture 22"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98789" y="3641757"/>
            <a:ext cx="457200" cy="578112"/>
          </a:xfrm>
          <a:prstGeom prst="rect">
            <a:avLst/>
          </a:prstGeom>
          <a:effectLst>
            <a:outerShdw blurRad="50800" dist="25400" dir="5400000">
              <a:srgbClr val="000000">
                <a:alpha val="30000"/>
              </a:srgbClr>
            </a:outerShdw>
          </a:effectLst>
        </p:spPr>
      </p:pic>
      <p:pic>
        <p:nvPicPr>
          <p:cNvPr id="24" name="Picture 23"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27389" y="3794157"/>
            <a:ext cx="457200" cy="578112"/>
          </a:xfrm>
          <a:prstGeom prst="rect">
            <a:avLst/>
          </a:prstGeom>
          <a:effectLst>
            <a:outerShdw blurRad="50800" dist="25400" dir="5400000">
              <a:srgbClr val="000000">
                <a:alpha val="30000"/>
              </a:srgbClr>
            </a:outerShdw>
          </a:effectLst>
        </p:spPr>
      </p:pic>
      <p:pic>
        <p:nvPicPr>
          <p:cNvPr id="25" name="Picture 24"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65389" y="3717957"/>
            <a:ext cx="228600" cy="201011"/>
          </a:xfrm>
          <a:prstGeom prst="rect">
            <a:avLst/>
          </a:prstGeom>
        </p:spPr>
      </p:pic>
      <p:pic>
        <p:nvPicPr>
          <p:cNvPr id="26" name="Picture 25"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3989" y="3870357"/>
            <a:ext cx="228600" cy="201011"/>
          </a:xfrm>
          <a:prstGeom prst="rect">
            <a:avLst/>
          </a:prstGeom>
        </p:spPr>
      </p:pic>
      <p:pic>
        <p:nvPicPr>
          <p:cNvPr id="27" name="Picture 26"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22589" y="4022757"/>
            <a:ext cx="228600" cy="201011"/>
          </a:xfrm>
          <a:prstGeom prst="rect">
            <a:avLst/>
          </a:prstGeom>
        </p:spPr>
      </p:pic>
      <p:pic>
        <p:nvPicPr>
          <p:cNvPr id="28" name="Picture 27"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851189" y="4175157"/>
            <a:ext cx="228600" cy="201011"/>
          </a:xfrm>
          <a:prstGeom prst="rect">
            <a:avLst/>
          </a:prstGeom>
        </p:spPr>
      </p:pic>
      <p:sp>
        <p:nvSpPr>
          <p:cNvPr id="29" name="TextBox 62"/>
          <p:cNvSpPr txBox="1">
            <a:spLocks noChangeArrowheads="1"/>
          </p:cNvSpPr>
          <p:nvPr/>
        </p:nvSpPr>
        <p:spPr bwMode="auto">
          <a:xfrm>
            <a:off x="6317008" y="5193762"/>
            <a:ext cx="1755609"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Deployment options:</a:t>
            </a:r>
            <a:br>
              <a:rPr lang="en-US" sz="1200" b="1" dirty="0" smtClean="0">
                <a:solidFill>
                  <a:srgbClr val="444F51"/>
                </a:solidFill>
                <a:latin typeface="Helvetica" charset="0"/>
              </a:rPr>
            </a:br>
            <a:r>
              <a:rPr lang="en-US" sz="800" b="1" dirty="0" smtClean="0">
                <a:solidFill>
                  <a:srgbClr val="444F51"/>
                </a:solidFill>
                <a:latin typeface="Helvetica" charset="0"/>
              </a:rPr>
              <a:t>Sniffer, Native Audit and Agents</a:t>
            </a:r>
            <a:endParaRPr lang="en-US" sz="800" b="1" dirty="0">
              <a:solidFill>
                <a:srgbClr val="444F51"/>
              </a:solidFill>
              <a:latin typeface="Helvetica" charset="0"/>
            </a:endParaRPr>
          </a:p>
        </p:txBody>
      </p:sp>
      <p:pic>
        <p:nvPicPr>
          <p:cNvPr id="31" name="Picture 30"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7202" y="2882878"/>
            <a:ext cx="213020" cy="151969"/>
          </a:xfrm>
          <a:prstGeom prst="rect">
            <a:avLst/>
          </a:prstGeom>
        </p:spPr>
      </p:pic>
      <p:sp>
        <p:nvSpPr>
          <p:cNvPr id="32" name="Rectangle 31"/>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Database Activity Monitoring and Vulnerability Assessment solution </a:t>
            </a:r>
          </a:p>
        </p:txBody>
      </p:sp>
      <p:pic>
        <p:nvPicPr>
          <p:cNvPr id="34" name="Picture 3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74840" y="1194811"/>
            <a:ext cx="729142" cy="729142"/>
          </a:xfrm>
          <a:prstGeom prst="rect">
            <a:avLst/>
          </a:prstGeom>
        </p:spPr>
      </p:pic>
    </p:spTree>
    <p:extLst>
      <p:ext uri="{BB962C8B-B14F-4D97-AF65-F5344CB8AC3E}">
        <p14:creationId xmlns:p14="http://schemas.microsoft.com/office/powerpoint/2010/main" val="302537567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FortiDB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1114991219"/>
              </p:ext>
            </p:extLst>
          </p:nvPr>
        </p:nvGraphicFramePr>
        <p:xfrm>
          <a:off x="252000" y="1260000"/>
          <a:ext cx="8640000" cy="1945366"/>
        </p:xfrm>
        <a:graphic>
          <a:graphicData uri="http://schemas.openxmlformats.org/drawingml/2006/table">
            <a:tbl>
              <a:tblPr firstRow="1" bandRow="1">
                <a:effectLst/>
                <a:tableStyleId>{073A0DAA-6AF3-43AB-8588-CEC1D06C72B9}</a:tableStyleId>
              </a:tblPr>
              <a:tblGrid>
                <a:gridCol w="2160000"/>
                <a:gridCol w="2160000"/>
                <a:gridCol w="2160000"/>
                <a:gridCol w="2160000"/>
              </a:tblGrid>
              <a:tr h="56071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u="none" strike="noStrike" cap="none" normalizeH="0" baseline="0" dirty="0" smtClean="0">
                          <a:ln>
                            <a:noFill/>
                          </a:ln>
                          <a:solidFill>
                            <a:srgbClr val="FFFFFF"/>
                          </a:solidFill>
                          <a:effectLst/>
                          <a:latin typeface="Arial"/>
                          <a:cs typeface="Arial"/>
                        </a:rPr>
                        <a:t>FortiDB 400B</a:t>
                      </a: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b="1" u="none" strike="noStrike" cap="none" normalizeH="0" baseline="0" dirty="0" smtClean="0">
                          <a:ln>
                            <a:noFill/>
                          </a:ln>
                          <a:solidFill>
                            <a:srgbClr val="FFFFFF"/>
                          </a:solidFill>
                          <a:effectLst/>
                          <a:latin typeface="Arial"/>
                          <a:cs typeface="Arial"/>
                        </a:rPr>
                        <a:t>FortiDB 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b="1" u="none" strike="noStrike" cap="none" normalizeH="0" baseline="0" dirty="0" smtClean="0">
                          <a:ln>
                            <a:noFill/>
                          </a:ln>
                          <a:solidFill>
                            <a:srgbClr val="FFFFFF"/>
                          </a:solidFill>
                          <a:effectLst/>
                          <a:latin typeface="Arial"/>
                          <a:cs typeface="Arial"/>
                        </a:rPr>
                        <a:t>FortiDB 3000D</a:t>
                      </a:r>
                      <a:endParaRPr kumimoji="0" lang="en-US" sz="1300" b="1" i="0" u="none" strike="noStrike" cap="none" normalizeH="0" baseline="0" dirty="0" smtClean="0">
                        <a:ln>
                          <a:noFill/>
                        </a:ln>
                        <a:solidFill>
                          <a:srgbClr val="FFFFFF"/>
                        </a:solidFill>
                        <a:effectLst/>
                        <a:latin typeface="Arial"/>
                        <a:cs typeface="Arial"/>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1" i="0" u="none" strike="noStrike" kern="1200" cap="none" spc="0" normalizeH="0" baseline="0" noProof="0" dirty="0" smtClean="0">
                          <a:ln>
                            <a:noFill/>
                          </a:ln>
                          <a:solidFill>
                            <a:srgbClr val="FFFFFF"/>
                          </a:solidFill>
                          <a:effectLst/>
                          <a:uLnTx/>
                          <a:uFillTx/>
                          <a:latin typeface="Arial"/>
                          <a:ea typeface="+mn-ea"/>
                          <a:cs typeface="Arial"/>
                        </a:rPr>
                        <a:t>#Licensed DB Instances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10</a:t>
                      </a: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solidFill>
                      <a:schemeClr val="accent4">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30</a:t>
                      </a:r>
                      <a:endParaRPr kumimoji="0" lang="en-US" sz="1300" b="0" i="0" u="none" strike="noStrike" cap="none" normalizeH="0" baseline="0" dirty="0" smtClean="0">
                        <a:ln>
                          <a:noFill/>
                        </a:ln>
                        <a:solidFill>
                          <a:schemeClr val="tx1"/>
                        </a:solidFill>
                        <a:effectLst/>
                        <a:latin typeface="Arial"/>
                        <a:cs typeface="Arial"/>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90</a:t>
                      </a:r>
                      <a:endParaRPr kumimoji="0" lang="en-US" sz="1300" b="0" i="0" u="none" strike="noStrike" cap="none" normalizeH="0" baseline="0" dirty="0" smtClean="0">
                        <a:ln>
                          <a:noFill/>
                        </a:ln>
                        <a:solidFill>
                          <a:schemeClr val="tx1"/>
                        </a:solidFill>
                        <a:effectLst/>
                        <a:latin typeface="Arial"/>
                        <a:cs typeface="Arial"/>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solidFill>
                      <a:schemeClr val="accent4">
                        <a:lumMod val="40000"/>
                        <a:lumOff val="60000"/>
                      </a:schemeClr>
                    </a:solidFill>
                  </a:tcPr>
                </a:tc>
              </a:tr>
              <a:tr h="50359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1" u="none" strike="noStrike" cap="none" normalizeH="0" baseline="0" dirty="0" smtClean="0">
                          <a:ln>
                            <a:noFill/>
                          </a:ln>
                          <a:solidFill>
                            <a:srgbClr val="FFFFFF"/>
                          </a:solidFill>
                          <a:effectLst/>
                          <a:latin typeface="Arial"/>
                          <a:cs typeface="Arial"/>
                        </a:rPr>
                        <a:t>DB Supported</a:t>
                      </a:r>
                      <a:endParaRPr kumimoji="0" lang="en-US" sz="1300" b="1" i="0" u="none" strike="noStrike" cap="none" normalizeH="0" baseline="0" dirty="0" smtClean="0">
                        <a:ln>
                          <a:noFill/>
                        </a:ln>
                        <a:solidFill>
                          <a:srgbClr val="FFFFFF"/>
                        </a:solidFill>
                        <a:effectLst/>
                        <a:latin typeface="Arial"/>
                        <a:cs typeface="Arial"/>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DB2 UDB V8 (VA only), DB2 UDB V9.x (VA only), DB2 UDB V9.5</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MS SQL Server 2000, MS SQL Server 2005, MS SQL Server 2008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Oracle 10 gR1 (VA only), Oracle 10gR2, Oracle 11g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Sybase ASE 12.5 (VA only), Sybase ASE 15.x, MySQL 5.1</a:t>
                      </a: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r>
            </a:tbl>
          </a:graphicData>
        </a:graphic>
      </p:graphicFrame>
    </p:spTree>
    <p:extLst>
      <p:ext uri="{BB962C8B-B14F-4D97-AF65-F5344CB8AC3E}">
        <p14:creationId xmlns:p14="http://schemas.microsoft.com/office/powerpoint/2010/main" val="96720552"/>
      </p:ext>
    </p:extLst>
  </p:cSld>
  <p:clrMapOvr>
    <a:masterClrMapping/>
  </p:clrMapOvr>
  <p:transition xmlns:p14="http://schemas.microsoft.com/office/powerpoint/2010/mai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b="0" i="0" dirty="0" smtClean="0"/>
              <a:t>FortiWiFi</a:t>
            </a:r>
            <a:r>
              <a:rPr lang="en-US" b="0" i="0" dirty="0"/>
              <a:t> </a:t>
            </a:r>
            <a:r>
              <a:rPr lang="en-US" b="0" i="0" dirty="0" smtClean="0"/>
              <a:t>20C-ADSL</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536944866"/>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chemeClr val="tx1"/>
                          </a:solidFill>
                          <a:effectLst/>
                        </a:rPr>
                        <a:t>Firewall </a:t>
                      </a:r>
                      <a:r>
                        <a:rPr kumimoji="0" lang="en-US" sz="1000" b="1" u="none" strike="noStrike" cap="none" normalizeH="0" baseline="0" dirty="0" smtClean="0">
                          <a:ln>
                            <a:noFill/>
                          </a:ln>
                          <a:solidFill>
                            <a:schemeClr val="tx1"/>
                          </a:solidFill>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rPr>
                        <a:t>20/20/20 Mbps</a:t>
                      </a:r>
                      <a:endParaRPr kumimoji="0" lang="en-US" sz="1000" b="0" i="0" u="none" strike="noStrike" cap="none" normalizeH="0" baseline="0" dirty="0">
                        <a:ln>
                          <a:noFill/>
                        </a:ln>
                        <a:solidFill>
                          <a:schemeClr val="tx1"/>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IPS Throughput </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chemeClr val="tx1"/>
                          </a:solidFill>
                          <a:latin typeface="+mn-lt"/>
                        </a:rPr>
                        <a:t>20 Mbps</a:t>
                      </a:r>
                      <a:endParaRPr lang="en-US" sz="1000" b="0" i="0" dirty="0">
                        <a:solidFill>
                          <a:schemeClr val="tx1"/>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chemeClr val="tx1"/>
                          </a:solidFill>
                          <a:effectLst/>
                          <a:uLnTx/>
                          <a:uFillTx/>
                        </a:rPr>
                        <a:t>Firewall Latency</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dirty="0" smtClean="0">
                          <a:solidFill>
                            <a:schemeClr val="tx1"/>
                          </a:solidFill>
                        </a:rPr>
                        <a:t>6 </a:t>
                      </a:r>
                      <a:r>
                        <a:rPr lang="el-GR" sz="1000" kern="1200" dirty="0" smtClean="0">
                          <a:solidFill>
                            <a:schemeClr val="tx1"/>
                          </a:solidFill>
                          <a:effectLst/>
                        </a:rPr>
                        <a:t>μs </a:t>
                      </a:r>
                      <a:endParaRPr lang="en-US" sz="1000" b="0" i="0" dirty="0">
                        <a:solidFill>
                          <a:schemeClr val="tx1"/>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 Flow Based) </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chemeClr val="tx1"/>
                          </a:solidFill>
                          <a:latin typeface="+mn-lt"/>
                        </a:rPr>
                        <a:t>12 / 20 Mbps </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10,000</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Virtual Domains (Default / Max)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NA</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1,000</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r>
                        <a:rPr lang="en-US" sz="1000" b="1" kern="1200" dirty="0" smtClean="0">
                          <a:solidFill>
                            <a:schemeClr val="tx1"/>
                          </a:solidFill>
                          <a:effectLst/>
                        </a:rPr>
                        <a:t>Max Number of FortiAPs (Total/Tunnel)</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NA</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Max Number of FortiTokens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20</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rPr>
                        <a:t>IPSec VPN Throughput </a:t>
                      </a:r>
                      <a:endParaRPr lang="en-US" sz="1000" b="1" i="0" dirty="0" smtClean="0">
                        <a:solidFill>
                          <a:schemeClr val="tx1"/>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chemeClr val="tx1"/>
                          </a:solidFill>
                          <a:effectLst/>
                          <a:latin typeface="+mn-lt"/>
                          <a:ea typeface="MS PGothic" pitchFamily="34" charset="-128"/>
                          <a:cs typeface="MS PGothic" pitchFamily="34" charset="-128"/>
                        </a:rPr>
                        <a:t>20 Mbps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Client-to-Gateway IPSec VPN Tunnels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5</a:t>
                      </a:r>
                      <a:endParaRPr lang="en-US" sz="1000" b="0" i="0" dirty="0">
                        <a:solidFill>
                          <a:schemeClr val="tx1"/>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rPr>
                        <a:t>SSL-VPN Throughput </a:t>
                      </a:r>
                      <a:endParaRPr lang="en-US" sz="1000" b="1" dirty="0" smtClean="0">
                        <a:solidFill>
                          <a:schemeClr val="tx1"/>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15 Mbps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Concurrent SSL-VPN Users (Recommended Max)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50</a:t>
                      </a:r>
                      <a:endParaRPr lang="en-US" sz="1000" b="0" i="0" dirty="0">
                        <a:solidFill>
                          <a:schemeClr val="tx1"/>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1x </a:t>
            </a:r>
            <a:r>
              <a:rPr lang="en-US" sz="1200" dirty="0"/>
              <a:t>ADSL </a:t>
            </a:r>
            <a:r>
              <a:rPr lang="en-US" sz="1200" dirty="0" smtClean="0"/>
              <a:t>Ports </a:t>
            </a:r>
            <a:endParaRPr lang="en-US" sz="1200" dirty="0"/>
          </a:p>
          <a:p>
            <a:pPr marL="343047" indent="-343047" defTabSz="914417">
              <a:spcBef>
                <a:spcPct val="20000"/>
              </a:spcBef>
              <a:buFontTx/>
              <a:buChar char="•"/>
            </a:pPr>
            <a:r>
              <a:rPr lang="en-US" sz="1200" dirty="0" smtClean="0"/>
              <a:t>4x GE RJ45 </a:t>
            </a:r>
            <a:r>
              <a:rPr lang="en-US" sz="1200" dirty="0"/>
              <a:t>Switch </a:t>
            </a:r>
            <a:r>
              <a:rPr lang="en-US" sz="1200" dirty="0" smtClean="0"/>
              <a:t>Ports</a:t>
            </a:r>
            <a:endParaRPr lang="en-US" sz="1200" dirty="0"/>
          </a:p>
        </p:txBody>
      </p:sp>
      <p:pic>
        <p:nvPicPr>
          <p:cNvPr id="11" name="Picture 10"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5568" y="2905760"/>
            <a:ext cx="569690" cy="312735"/>
          </a:xfrm>
          <a:prstGeom prst="rect">
            <a:avLst/>
          </a:prstGeom>
          <a:effectLst/>
        </p:spPr>
      </p:pic>
      <p:pic>
        <p:nvPicPr>
          <p:cNvPr id="12" name="Picture 11" descr="dark_WiFi_abgn.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342588" y="2868160"/>
            <a:ext cx="582212" cy="363744"/>
          </a:xfrm>
          <a:prstGeom prst="rect">
            <a:avLst/>
          </a:prstGeom>
          <a:effectLst/>
        </p:spPr>
      </p:pic>
      <p:pic>
        <p:nvPicPr>
          <p:cNvPr id="13" name="Picture 12" descr="dark_FortiASICS_SOC1.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6591" y="2886581"/>
            <a:ext cx="673935" cy="346569"/>
          </a:xfrm>
          <a:prstGeom prst="rect">
            <a:avLst/>
          </a:prstGeom>
          <a:effectLst/>
        </p:spPr>
      </p:pic>
      <p:pic>
        <p:nvPicPr>
          <p:cNvPr id="16" name="Picture 15" descr="dark_port_ads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39270" y="2917936"/>
            <a:ext cx="571330" cy="313636"/>
          </a:xfrm>
          <a:prstGeom prst="rect">
            <a:avLst/>
          </a:prstGeom>
        </p:spPr>
      </p:pic>
      <p:pic>
        <p:nvPicPr>
          <p:cNvPr id="14" name="Picture 13" descr="dark_usb_console.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970813" y="3289865"/>
            <a:ext cx="570839" cy="313871"/>
          </a:xfrm>
          <a:prstGeom prst="rect">
            <a:avLst/>
          </a:prstGeom>
        </p:spPr>
      </p:pic>
      <p:pic>
        <p:nvPicPr>
          <p:cNvPr id="17" name="Picture 16"/>
          <p:cNvPicPr>
            <a:picLocks noChangeAspect="1"/>
          </p:cNvPicPr>
          <p:nvPr/>
        </p:nvPicPr>
        <p:blipFill>
          <a:blip r:embed="rId7"/>
          <a:stretch>
            <a:fillRect/>
          </a:stretch>
        </p:blipFill>
        <p:spPr>
          <a:xfrm>
            <a:off x="885561" y="2365457"/>
            <a:ext cx="3946945" cy="1237203"/>
          </a:xfrm>
          <a:prstGeom prst="rect">
            <a:avLst/>
          </a:prstGeom>
        </p:spPr>
      </p:pic>
      <p:pic>
        <p:nvPicPr>
          <p:cNvPr id="18" name="Picture 17"/>
          <p:cNvPicPr>
            <a:picLocks noChangeAspect="1"/>
          </p:cNvPicPr>
          <p:nvPr/>
        </p:nvPicPr>
        <p:blipFill>
          <a:blip r:embed="rId8"/>
          <a:stretch>
            <a:fillRect/>
          </a:stretch>
        </p:blipFill>
        <p:spPr>
          <a:xfrm>
            <a:off x="831912" y="1287062"/>
            <a:ext cx="4071567" cy="1031464"/>
          </a:xfrm>
          <a:prstGeom prst="rect">
            <a:avLst/>
          </a:prstGeom>
        </p:spPr>
      </p:pic>
    </p:spTree>
    <p:extLst>
      <p:ext uri="{BB962C8B-B14F-4D97-AF65-F5344CB8AC3E}">
        <p14:creationId xmlns:p14="http://schemas.microsoft.com/office/powerpoint/2010/main" val="344430626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a:solidFill>
                  <a:srgbClr val="FFFFFF"/>
                </a:solidFill>
              </a:rPr>
              <a:t>FortiADC &amp; </a:t>
            </a:r>
            <a:r>
              <a:rPr lang="en-US" sz="3600" b="1" dirty="0" err="1" smtClean="0">
                <a:solidFill>
                  <a:srgbClr val="FFFFFF"/>
                </a:solidFill>
              </a:rPr>
              <a:t>AscenLink</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3924"/>
            <a:ext cx="729142" cy="729142"/>
          </a:xfrm>
          <a:prstGeom prst="rect">
            <a:avLst/>
          </a:prstGeom>
        </p:spPr>
      </p:pic>
    </p:spTree>
    <p:extLst>
      <p:ext uri="{BB962C8B-B14F-4D97-AF65-F5344CB8AC3E}">
        <p14:creationId xmlns:p14="http://schemas.microsoft.com/office/powerpoint/2010/main" val="31168314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icture 123" descr="Cloud-White.png"/>
          <p:cNvPicPr>
            <a:picLocks noChangeAspect="1"/>
          </p:cNvPicPr>
          <p:nvPr/>
        </p:nvPicPr>
        <p:blipFill>
          <a:blip r:embed="rId3"/>
          <a:stretch>
            <a:fillRect/>
          </a:stretch>
        </p:blipFill>
        <p:spPr>
          <a:xfrm>
            <a:off x="6969625" y="4141157"/>
            <a:ext cx="2024062" cy="1358900"/>
          </a:xfrm>
          <a:prstGeom prst="rect">
            <a:avLst/>
          </a:prstGeom>
          <a:effectLst>
            <a:outerShdw blurRad="152400" dist="114300" dir="5400000" sx="90000" sy="-19000">
              <a:srgbClr val="000000">
                <a:alpha val="20000"/>
              </a:srgbClr>
            </a:outerShdw>
          </a:effectLst>
        </p:spPr>
      </p:pic>
      <p:pic>
        <p:nvPicPr>
          <p:cNvPr id="123" name="Picture 122" descr="Cloud-White.png"/>
          <p:cNvPicPr>
            <a:picLocks noChangeAspect="1"/>
          </p:cNvPicPr>
          <p:nvPr/>
        </p:nvPicPr>
        <p:blipFill>
          <a:blip r:embed="rId3"/>
          <a:stretch>
            <a:fillRect/>
          </a:stretch>
        </p:blipFill>
        <p:spPr>
          <a:xfrm>
            <a:off x="6542915" y="2410477"/>
            <a:ext cx="2024062" cy="1358900"/>
          </a:xfrm>
          <a:prstGeom prst="rect">
            <a:avLst/>
          </a:prstGeom>
          <a:effectLst>
            <a:outerShdw blurRad="152400" dist="114300" dir="5400000" sx="90000" sy="-19000">
              <a:srgbClr val="000000">
                <a:alpha val="20000"/>
              </a:srgbClr>
            </a:outerShdw>
          </a:effectLst>
        </p:spPr>
      </p:pic>
      <p:graphicFrame>
        <p:nvGraphicFramePr>
          <p:cNvPr id="40" name="Content Placeholder 4"/>
          <p:cNvGraphicFramePr>
            <a:graphicFrameLocks/>
          </p:cNvGraphicFramePr>
          <p:nvPr>
            <p:extLst>
              <p:ext uri="{D42A27DB-BD31-4B8C-83A1-F6EECF244321}">
                <p14:modId xmlns:p14="http://schemas.microsoft.com/office/powerpoint/2010/main" val="3032307781"/>
              </p:ext>
            </p:extLst>
          </p:nvPr>
        </p:nvGraphicFramePr>
        <p:xfrm>
          <a:off x="441158" y="2196540"/>
          <a:ext cx="3650536" cy="340380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Application Availability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Layer 2/3/4 and 7 load balancing techniques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Application session persistence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Proxy and transparent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Global Server Load Balancing (GSLB) for geographic resilience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Link Load Balancing</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Application Acceleration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TCP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Memory based content caching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Data compression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SSL Offload and acceleration </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1" u="none" strike="noStrike" kern="1200" cap="none" spc="0" normalizeH="0" baseline="0" noProof="0" dirty="0" smtClean="0">
                          <a:ln>
                            <a:noFill/>
                          </a:ln>
                          <a:effectLst/>
                          <a:uLnTx/>
                          <a:uFillTx/>
                        </a:rPr>
                        <a:t>Application Interoperability</a:t>
                      </a:r>
                      <a:endParaRPr kumimoji="0" lang="en-US" sz="14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Implementation Guides  for Microsoft Exchange, </a:t>
                      </a:r>
                      <a:r>
                        <a:rPr kumimoji="0" lang="en-GB" sz="1200" u="none" strike="noStrike" kern="1200" cap="none" spc="0" normalizeH="0" baseline="0" noProof="0" dirty="0" err="1" smtClean="0">
                          <a:ln>
                            <a:noFill/>
                          </a:ln>
                          <a:effectLst/>
                          <a:uLnTx/>
                          <a:uFillTx/>
                        </a:rPr>
                        <a:t>Lync</a:t>
                      </a:r>
                      <a:r>
                        <a:rPr kumimoji="0" lang="en-GB" sz="1200" u="none" strike="noStrike" kern="1200" cap="none" spc="0" normalizeH="0" baseline="0" noProof="0" dirty="0" smtClean="0">
                          <a:ln>
                            <a:noFill/>
                          </a:ln>
                          <a:effectLst/>
                          <a:uLnTx/>
                          <a:uFillTx/>
                        </a:rPr>
                        <a:t>, SAP etc.</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smtClean="0"/>
              <a:t>Introducing FortiADC &amp; </a:t>
            </a:r>
            <a:r>
              <a:rPr lang="en-US" b="0" i="0" dirty="0" err="1" smtClean="0"/>
              <a:t>AscenLink</a:t>
            </a:r>
            <a:endParaRPr lang="en-US" b="0" i="0" dirty="0"/>
          </a:p>
        </p:txBody>
      </p:sp>
      <p:pic>
        <p:nvPicPr>
          <p:cNvPr id="8"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8682" y="2632504"/>
            <a:ext cx="317500" cy="411163"/>
          </a:xfrm>
          <a:prstGeom prst="rect">
            <a:avLst/>
          </a:prstGeom>
          <a:noFill/>
          <a:ln w="9525">
            <a:noFill/>
            <a:miter lim="800000"/>
            <a:headEnd/>
            <a:tailEnd/>
          </a:ln>
        </p:spPr>
      </p:pic>
      <p:pic>
        <p:nvPicPr>
          <p:cNvPr id="12"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00255" y="3007608"/>
            <a:ext cx="317500" cy="411162"/>
          </a:xfrm>
          <a:prstGeom prst="rect">
            <a:avLst/>
          </a:prstGeom>
          <a:noFill/>
          <a:ln w="9525">
            <a:noFill/>
            <a:miter lim="800000"/>
            <a:headEnd/>
            <a:tailEnd/>
          </a:ln>
        </p:spPr>
      </p:pic>
      <p:pic>
        <p:nvPicPr>
          <p:cNvPr id="28" name="Picture 27" descr="User-Green-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97117" y="5271560"/>
            <a:ext cx="429409" cy="471962"/>
          </a:xfrm>
          <a:prstGeom prst="rect">
            <a:avLst/>
          </a:prstGeom>
        </p:spPr>
      </p:pic>
      <p:pic>
        <p:nvPicPr>
          <p:cNvPr id="29" name="Picture 28" descr="User-Silver-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050745" y="3781570"/>
            <a:ext cx="433277" cy="475830"/>
          </a:xfrm>
          <a:prstGeom prst="rect">
            <a:avLst/>
          </a:prstGeom>
        </p:spPr>
      </p:pic>
      <p:pic>
        <p:nvPicPr>
          <p:cNvPr id="30" name="Picture 29" descr="User-Exec-Male_Rt-s.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39191" y="4149165"/>
            <a:ext cx="429408" cy="483568"/>
          </a:xfrm>
          <a:prstGeom prst="rect">
            <a:avLst/>
          </a:prstGeom>
        </p:spPr>
      </p:pic>
      <p:cxnSp>
        <p:nvCxnSpPr>
          <p:cNvPr id="35" name="Curved Connector 36"/>
          <p:cNvCxnSpPr/>
          <p:nvPr/>
        </p:nvCxnSpPr>
        <p:spPr bwMode="auto">
          <a:xfrm flipV="1">
            <a:off x="5283797" y="3860800"/>
            <a:ext cx="1073461" cy="667658"/>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cxnSp>
        <p:nvCxnSpPr>
          <p:cNvPr id="41" name="Curved Connector 40"/>
          <p:cNvCxnSpPr/>
          <p:nvPr/>
        </p:nvCxnSpPr>
        <p:spPr bwMode="auto">
          <a:xfrm flipV="1">
            <a:off x="6756103" y="3335303"/>
            <a:ext cx="901874" cy="42588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44" name="Curved Connector 40"/>
          <p:cNvCxnSpPr/>
          <p:nvPr/>
        </p:nvCxnSpPr>
        <p:spPr bwMode="auto">
          <a:xfrm flipV="1">
            <a:off x="6348509" y="3037860"/>
            <a:ext cx="926926" cy="48851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70" name="Picture 40" descr="User-Exec-Female_R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846910" y="5636202"/>
            <a:ext cx="400702" cy="458288"/>
          </a:xfrm>
          <a:prstGeom prst="rect">
            <a:avLst/>
          </a:prstGeom>
          <a:noFill/>
          <a:ln w="9525">
            <a:noFill/>
            <a:miter lim="800000"/>
            <a:headEnd/>
            <a:tailEnd/>
          </a:ln>
        </p:spPr>
      </p:pic>
      <p:pic>
        <p:nvPicPr>
          <p:cNvPr id="71" name="Picture 36" descr="User-Silver-Female_Rt-s.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3492598" y="4804029"/>
            <a:ext cx="469719" cy="515568"/>
          </a:xfrm>
          <a:prstGeom prst="rect">
            <a:avLst/>
          </a:prstGeom>
          <a:noFill/>
          <a:ln w="9525">
            <a:noFill/>
            <a:miter lim="800000"/>
            <a:headEnd/>
            <a:tailEnd/>
          </a:ln>
        </p:spPr>
      </p:pic>
      <p:pic>
        <p:nvPicPr>
          <p:cNvPr id="72" name="Picture 2" descr="clamp"/>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608029" y="4126379"/>
            <a:ext cx="373344" cy="457940"/>
          </a:xfrm>
          <a:prstGeom prst="rect">
            <a:avLst/>
          </a:prstGeom>
          <a:noFill/>
          <a:ln w="9525">
            <a:noFill/>
            <a:miter lim="800000"/>
            <a:headEnd/>
            <a:tailEnd/>
          </a:ln>
        </p:spPr>
      </p:pic>
      <p:pic>
        <p:nvPicPr>
          <p:cNvPr id="77"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185001" y="4314973"/>
            <a:ext cx="404485" cy="36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67"/>
          <p:cNvSpPr txBox="1">
            <a:spLocks noChangeArrowheads="1"/>
          </p:cNvSpPr>
          <p:nvPr/>
        </p:nvSpPr>
        <p:spPr bwMode="auto">
          <a:xfrm>
            <a:off x="7665569" y="3787125"/>
            <a:ext cx="1188146" cy="400110"/>
          </a:xfrm>
          <a:prstGeom prst="rect">
            <a:avLst/>
          </a:prstGeom>
          <a:noFill/>
          <a:ln w="9525">
            <a:noFill/>
            <a:miter lim="800000"/>
            <a:headEnd/>
            <a:tailEnd/>
          </a:ln>
        </p:spPr>
        <p:txBody>
          <a:bodyPr wrap="none">
            <a:spAutoFit/>
          </a:bodyPr>
          <a:lstStyle/>
          <a:p>
            <a:pPr algn="ctr"/>
            <a:r>
              <a:rPr lang="en-US" sz="1000" b="1" dirty="0">
                <a:solidFill>
                  <a:srgbClr val="FF0000"/>
                </a:solidFill>
                <a:latin typeface="Helvetica" charset="0"/>
              </a:rPr>
              <a:t>Web Application</a:t>
            </a:r>
          </a:p>
          <a:p>
            <a:pPr algn="ctr"/>
            <a:r>
              <a:rPr lang="en-US" sz="1000" b="1" dirty="0">
                <a:solidFill>
                  <a:srgbClr val="FF0000"/>
                </a:solidFill>
                <a:latin typeface="Helvetica" charset="0"/>
              </a:rPr>
              <a:t>Servers</a:t>
            </a:r>
          </a:p>
        </p:txBody>
      </p:sp>
      <p:grpSp>
        <p:nvGrpSpPr>
          <p:cNvPr id="34" name="Group 33"/>
          <p:cNvGrpSpPr/>
          <p:nvPr/>
        </p:nvGrpSpPr>
        <p:grpSpPr>
          <a:xfrm>
            <a:off x="6003638" y="3301003"/>
            <a:ext cx="1340591" cy="777511"/>
            <a:chOff x="1687924" y="2541688"/>
            <a:chExt cx="1656526" cy="1028459"/>
          </a:xfrm>
        </p:grpSpPr>
        <p:pic>
          <p:nvPicPr>
            <p:cNvPr id="21" name="Picture 20"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33" name="Picture 32" descr="FortiBalancer_Icon.pn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pic>
        <p:nvPicPr>
          <p:cNvPr id="94"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15243" y="4265361"/>
            <a:ext cx="317500" cy="411163"/>
          </a:xfrm>
          <a:prstGeom prst="rect">
            <a:avLst/>
          </a:prstGeom>
          <a:noFill/>
          <a:ln w="9525">
            <a:noFill/>
            <a:miter lim="800000"/>
            <a:headEnd/>
            <a:tailEnd/>
          </a:ln>
        </p:spPr>
      </p:pic>
      <p:pic>
        <p:nvPicPr>
          <p:cNvPr id="95"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46816" y="4640465"/>
            <a:ext cx="317500" cy="411162"/>
          </a:xfrm>
          <a:prstGeom prst="rect">
            <a:avLst/>
          </a:prstGeom>
          <a:noFill/>
          <a:ln w="9525">
            <a:noFill/>
            <a:miter lim="800000"/>
            <a:headEnd/>
            <a:tailEnd/>
          </a:ln>
        </p:spPr>
      </p:pic>
      <p:cxnSp>
        <p:nvCxnSpPr>
          <p:cNvPr id="96" name="Curved Connector 95"/>
          <p:cNvCxnSpPr/>
          <p:nvPr/>
        </p:nvCxnSpPr>
        <p:spPr bwMode="auto">
          <a:xfrm flipV="1">
            <a:off x="7202664" y="4968160"/>
            <a:ext cx="901874" cy="42588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97" name="Curved Connector 40"/>
          <p:cNvCxnSpPr/>
          <p:nvPr/>
        </p:nvCxnSpPr>
        <p:spPr bwMode="auto">
          <a:xfrm flipV="1">
            <a:off x="6795070" y="4670717"/>
            <a:ext cx="926926" cy="48851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grpSp>
        <p:nvGrpSpPr>
          <p:cNvPr id="98" name="Group 97"/>
          <p:cNvGrpSpPr/>
          <p:nvPr/>
        </p:nvGrpSpPr>
        <p:grpSpPr>
          <a:xfrm>
            <a:off x="6450199" y="4933860"/>
            <a:ext cx="1340591" cy="777511"/>
            <a:chOff x="1687924" y="2541688"/>
            <a:chExt cx="1656526" cy="1028459"/>
          </a:xfrm>
        </p:grpSpPr>
        <p:pic>
          <p:nvPicPr>
            <p:cNvPr id="99" name="Picture 98"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100" name="Picture 99" descr="FortiBalancer_Icon.pn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cxnSp>
        <p:nvCxnSpPr>
          <p:cNvPr id="102" name="Curved Connector 36"/>
          <p:cNvCxnSpPr/>
          <p:nvPr/>
        </p:nvCxnSpPr>
        <p:spPr bwMode="auto">
          <a:xfrm>
            <a:off x="5436197" y="4680858"/>
            <a:ext cx="1298432" cy="384628"/>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pic>
        <p:nvPicPr>
          <p:cNvPr id="104" name="Picture 59" descr="usa-fla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5912531" y="3048681"/>
            <a:ext cx="542925" cy="354012"/>
          </a:xfrm>
          <a:prstGeom prst="rect">
            <a:avLst/>
          </a:prstGeom>
          <a:noFill/>
          <a:ln w="9525">
            <a:noFill/>
            <a:miter lim="800000"/>
            <a:headEnd/>
            <a:tailEnd/>
          </a:ln>
        </p:spPr>
      </p:pic>
      <p:pic>
        <p:nvPicPr>
          <p:cNvPr id="105" name="Picture 66" descr="UK%20Fla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631896" y="5580516"/>
            <a:ext cx="334962" cy="576262"/>
          </a:xfrm>
          <a:prstGeom prst="rect">
            <a:avLst/>
          </a:prstGeom>
          <a:noFill/>
          <a:ln w="9525">
            <a:noFill/>
            <a:miter lim="800000"/>
            <a:headEnd/>
            <a:tailEnd/>
          </a:ln>
        </p:spPr>
      </p:pic>
      <p:cxnSp>
        <p:nvCxnSpPr>
          <p:cNvPr id="106" name="Curved Connector 36"/>
          <p:cNvCxnSpPr/>
          <p:nvPr/>
        </p:nvCxnSpPr>
        <p:spPr bwMode="auto">
          <a:xfrm>
            <a:off x="4318597" y="4114801"/>
            <a:ext cx="265929" cy="231731"/>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09" name="Curved Connector 36"/>
          <p:cNvCxnSpPr/>
          <p:nvPr/>
        </p:nvCxnSpPr>
        <p:spPr bwMode="auto">
          <a:xfrm>
            <a:off x="3890426" y="4992916"/>
            <a:ext cx="593892" cy="30021"/>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1" name="Curved Connector 36"/>
          <p:cNvCxnSpPr/>
          <p:nvPr/>
        </p:nvCxnSpPr>
        <p:spPr bwMode="auto">
          <a:xfrm>
            <a:off x="4028311" y="4535716"/>
            <a:ext cx="340490" cy="152398"/>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3" name="Curved Connector 36"/>
          <p:cNvCxnSpPr/>
          <p:nvPr/>
        </p:nvCxnSpPr>
        <p:spPr bwMode="auto">
          <a:xfrm flipV="1">
            <a:off x="4369396" y="5173249"/>
            <a:ext cx="315338" cy="284125"/>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7" name="Curved Connector 36"/>
          <p:cNvCxnSpPr>
            <a:endCxn id="16" idx="2"/>
          </p:cNvCxnSpPr>
          <p:nvPr/>
        </p:nvCxnSpPr>
        <p:spPr bwMode="auto">
          <a:xfrm rot="16200000" flipV="1">
            <a:off x="4907347" y="5497859"/>
            <a:ext cx="455628" cy="10962"/>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pic>
        <p:nvPicPr>
          <p:cNvPr id="16" name="Picture 9" descr="Internet_Rt_vF.png"/>
          <p:cNvPicPr>
            <a:picLocks noChangeAspect="1"/>
          </p:cNvPicPr>
          <p:nvPr/>
        </p:nvPicPr>
        <p:blipFill>
          <a:blip r:embed="rId16"/>
          <a:srcRect/>
          <a:stretch>
            <a:fillRect/>
          </a:stretch>
        </p:blipFill>
        <p:spPr bwMode="auto">
          <a:xfrm>
            <a:off x="4386701" y="4183693"/>
            <a:ext cx="1485957" cy="1091833"/>
          </a:xfrm>
          <a:prstGeom prst="rect">
            <a:avLst/>
          </a:prstGeom>
          <a:noFill/>
          <a:ln w="9525">
            <a:noFill/>
            <a:miter lim="800000"/>
            <a:headEnd/>
            <a:tailEnd/>
          </a:ln>
        </p:spPr>
      </p:pic>
      <p:sp>
        <p:nvSpPr>
          <p:cNvPr id="43" name="Rectangle 42"/>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Optimize the availability</a:t>
            </a:r>
            <a:r>
              <a:rPr lang="en-US" sz="2000" b="1" dirty="0" smtClean="0">
                <a:solidFill>
                  <a:schemeClr val="bg1"/>
                </a:solidFill>
                <a:cs typeface="Arial Narrow"/>
              </a:rPr>
              <a:t>, </a:t>
            </a:r>
            <a:r>
              <a:rPr lang="en-US" sz="2000" b="1" dirty="0">
                <a:solidFill>
                  <a:schemeClr val="bg1"/>
                </a:solidFill>
                <a:cs typeface="Arial Narrow"/>
              </a:rPr>
              <a:t>performance and scalability of mobile, cloud and enterprise application delivery</a:t>
            </a:r>
          </a:p>
        </p:txBody>
      </p:sp>
      <p:pic>
        <p:nvPicPr>
          <p:cNvPr id="46" name="Picture 45"/>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48105" y="1192871"/>
            <a:ext cx="729142" cy="729142"/>
          </a:xfrm>
          <a:prstGeom prst="rect">
            <a:avLst/>
          </a:prstGeom>
        </p:spPr>
      </p:pic>
    </p:spTree>
    <p:extLst>
      <p:ext uri="{BB962C8B-B14F-4D97-AF65-F5344CB8AC3E}">
        <p14:creationId xmlns:p14="http://schemas.microsoft.com/office/powerpoint/2010/main" val="22705530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D-Series</a:t>
            </a:r>
            <a:endParaRPr lang="en-US" b="0" i="0" dirty="0"/>
          </a:p>
        </p:txBody>
      </p:sp>
      <p:sp>
        <p:nvSpPr>
          <p:cNvPr id="3" name="TextBox 2"/>
          <p:cNvSpPr txBox="1"/>
          <p:nvPr/>
        </p:nvSpPr>
        <p:spPr>
          <a:xfrm>
            <a:off x="414202" y="6119947"/>
            <a:ext cx="64008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a:t>
            </a:r>
            <a:r>
              <a:rPr lang="en-US" sz="1000" dirty="0">
                <a:solidFill>
                  <a:srgbClr val="404040"/>
                </a:solidFill>
                <a:latin typeface="Helvetica 55 Roman"/>
                <a:cs typeface="Helvetica 55 Roman"/>
              </a:rPr>
              <a:t>: </a:t>
            </a:r>
            <a:r>
              <a:rPr lang="en-US" sz="1000" dirty="0" smtClean="0">
                <a:solidFill>
                  <a:srgbClr val="404040"/>
                </a:solidFill>
                <a:latin typeface="Helvetica 55 Roman"/>
                <a:cs typeface="Helvetica 55 Roman"/>
              </a:rPr>
              <a:t>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3351098901"/>
              </p:ext>
            </p:extLst>
          </p:nvPr>
        </p:nvGraphicFramePr>
        <p:xfrm>
          <a:off x="252000" y="1260000"/>
          <a:ext cx="8640000" cy="3334681"/>
        </p:xfrm>
        <a:graphic>
          <a:graphicData uri="http://schemas.openxmlformats.org/drawingml/2006/table">
            <a:tbl>
              <a:tblPr firstRow="1" bandRow="1">
                <a:effectLst/>
                <a:tableStyleId>{073A0DAA-6AF3-43AB-8588-CEC1D06C72B9}</a:tableStyleId>
              </a:tblPr>
              <a:tblGrid>
                <a:gridCol w="1660615"/>
                <a:gridCol w="1395877"/>
                <a:gridCol w="1395877"/>
                <a:gridCol w="1395877"/>
                <a:gridCol w="1395877"/>
                <a:gridCol w="1395877"/>
              </a:tblGrid>
              <a:tr h="5334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FortiADC</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FAD</a:t>
                      </a:r>
                      <a:br>
                        <a:rPr kumimoji="0" lang="en-US" sz="1300" u="none" strike="noStrike" cap="none" normalizeH="0" baseline="0" dirty="0" smtClean="0">
                          <a:ln>
                            <a:noFill/>
                          </a:ln>
                          <a:effectLst/>
                          <a:latin typeface="+mn-lt"/>
                          <a:cs typeface="Arial"/>
                        </a:rPr>
                      </a:br>
                      <a:r>
                        <a:rPr kumimoji="0" lang="en-US" sz="1300" u="none" strike="noStrike" cap="none" normalizeH="0" baseline="0" dirty="0" smtClean="0">
                          <a:ln>
                            <a:noFill/>
                          </a:ln>
                          <a:effectLst/>
                          <a:latin typeface="+mn-lt"/>
                          <a:cs typeface="Arial"/>
                        </a:rPr>
                        <a:t>700D</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1500D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2000D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4000D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61688">
                <a:tc>
                  <a:txBody>
                    <a:bodyPr/>
                    <a:lstStyle/>
                    <a:p>
                      <a:r>
                        <a:rPr lang="en-US" sz="1300" b="1" dirty="0" smtClean="0">
                          <a:solidFill>
                            <a:srgbClr val="FFFFFF"/>
                          </a:solidFill>
                          <a:latin typeface="Arial"/>
                          <a:cs typeface="Arial"/>
                        </a:rPr>
                        <a:t>L4 Throughput</a:t>
                      </a:r>
                      <a:endParaRPr lang="en-US" sz="1300" b="1" dirty="0">
                        <a:solidFill>
                          <a:srgbClr val="FFFFFF"/>
                        </a:solidFill>
                        <a:latin typeface="Arial"/>
                        <a:cs typeface="Arial"/>
                      </a:endParaRPr>
                    </a:p>
                  </a:txBody>
                  <a:tcPr>
                    <a:solidFill>
                      <a:schemeClr val="accent4"/>
                    </a:solidFill>
                  </a:tcPr>
                </a:tc>
                <a:tc>
                  <a:txBody>
                    <a:bodyPr/>
                    <a:lstStyle/>
                    <a:p>
                      <a:pPr algn="ctr"/>
                      <a:r>
                        <a:rPr lang="en-US" sz="1300" dirty="0" smtClean="0">
                          <a:latin typeface="Arial"/>
                          <a:cs typeface="Arial"/>
                        </a:rPr>
                        <a:t>2.7 Gbps</a:t>
                      </a:r>
                      <a:endParaRPr lang="en-US" sz="1300" dirty="0">
                        <a:latin typeface="Arial"/>
                        <a:cs typeface="Arial"/>
                      </a:endParaRPr>
                    </a:p>
                  </a:txBody>
                  <a:tcP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15 Gbps</a:t>
                      </a:r>
                    </a:p>
                  </a:txBody>
                  <a:tcPr>
                    <a:solidFill>
                      <a:schemeClr val="accent4">
                        <a:lumMod val="40000"/>
                        <a:lumOff val="60000"/>
                      </a:schemeClr>
                    </a:solidFill>
                  </a:tcPr>
                </a:tc>
                <a:tc>
                  <a:txBody>
                    <a:bodyPr/>
                    <a:lstStyle/>
                    <a:p>
                      <a:pPr algn="ctr"/>
                      <a:r>
                        <a:rPr lang="en-US" sz="1300" dirty="0" smtClean="0">
                          <a:latin typeface="Arial"/>
                          <a:cs typeface="Arial"/>
                        </a:rPr>
                        <a:t>20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30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50 Gbps</a:t>
                      </a:r>
                      <a:endParaRPr lang="en-US" sz="1300" dirty="0">
                        <a:latin typeface="Arial"/>
                        <a:cs typeface="Arial"/>
                      </a:endParaRPr>
                    </a:p>
                  </a:txBody>
                  <a:tcPr>
                    <a:solidFill>
                      <a:schemeClr val="accent4">
                        <a:lumMod val="40000"/>
                        <a:lumOff val="60000"/>
                      </a:schemeClr>
                    </a:solidFill>
                  </a:tcPr>
                </a:tc>
              </a:tr>
              <a:tr h="495486">
                <a:tc>
                  <a:txBody>
                    <a:bodyPr/>
                    <a:lstStyle/>
                    <a:p>
                      <a:r>
                        <a:rPr lang="en-US" sz="1300" b="1" dirty="0" smtClean="0">
                          <a:solidFill>
                            <a:srgbClr val="FFFFFF"/>
                          </a:solidFill>
                          <a:latin typeface="Arial"/>
                          <a:cs typeface="Arial"/>
                        </a:rPr>
                        <a:t>L7 TPS</a:t>
                      </a:r>
                      <a:endParaRPr lang="en-US" sz="1300" b="1" dirty="0">
                        <a:solidFill>
                          <a:srgbClr val="FFFFFF"/>
                        </a:solidFill>
                        <a:latin typeface="Arial"/>
                        <a:cs typeface="Arial"/>
                      </a:endParaRPr>
                    </a:p>
                  </a:txBody>
                  <a:tcP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600,000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1,200,000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smtClean="0">
                          <a:latin typeface="Arial"/>
                          <a:cs typeface="Arial"/>
                        </a:rPr>
                        <a:t>1,600,000</a:t>
                      </a:r>
                      <a:endParaRPr lang="en-US" sz="1300" dirty="0" smtClean="0">
                        <a:latin typeface="Arial"/>
                        <a:cs typeface="Arial"/>
                      </a:endParaRPr>
                    </a:p>
                  </a:txBody>
                  <a:tcPr>
                    <a:solidFill>
                      <a:schemeClr val="accent4">
                        <a:lumMod val="20000"/>
                        <a:lumOff val="80000"/>
                      </a:schemeClr>
                    </a:solidFill>
                  </a:tcPr>
                </a:tc>
              </a:tr>
              <a:tr h="495486">
                <a:tc>
                  <a:txBody>
                    <a:bodyPr/>
                    <a:lstStyle/>
                    <a:p>
                      <a:r>
                        <a:rPr lang="en-US" sz="1300" b="1" dirty="0" smtClean="0">
                          <a:solidFill>
                            <a:srgbClr val="FFFFFF"/>
                          </a:solidFill>
                          <a:latin typeface="Arial"/>
                          <a:cs typeface="Arial"/>
                        </a:rPr>
                        <a:t>Total</a:t>
                      </a:r>
                      <a:r>
                        <a:rPr lang="en-US" sz="1300" b="1" baseline="0" dirty="0" smtClean="0">
                          <a:solidFill>
                            <a:srgbClr val="FFFFFF"/>
                          </a:solidFill>
                          <a:latin typeface="Arial"/>
                          <a:cs typeface="Arial"/>
                        </a:rPr>
                        <a:t> Interfaces</a:t>
                      </a:r>
                      <a:endParaRPr lang="en-US" sz="1300" b="1" dirty="0">
                        <a:solidFill>
                          <a:srgbClr val="FFFFFF"/>
                        </a:solidFill>
                        <a:latin typeface="Arial"/>
                        <a:cs typeface="Arial"/>
                      </a:endParaRPr>
                    </a:p>
                  </a:txBody>
                  <a:tcP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GE RJ45</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4x 10 GE SFP+,</a:t>
                      </a:r>
                      <a:br>
                        <a:rPr lang="en-US" sz="1300" dirty="0" smtClean="0">
                          <a:latin typeface="+mn-lt"/>
                          <a:cs typeface="Arial"/>
                        </a:rPr>
                      </a:br>
                      <a:r>
                        <a:rPr lang="en-US" sz="13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4x GE RJ45</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10 GbE SFP+, 8x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10 GbE SFP+, 16x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10 GbE SFP+, 16x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r>
              <a:tr h="498363">
                <a:tc>
                  <a:txBody>
                    <a:bodyPr/>
                    <a:lstStyle/>
                    <a:p>
                      <a:r>
                        <a:rPr lang="en-US" sz="1300" b="1" dirty="0" smtClean="0">
                          <a:solidFill>
                            <a:srgbClr val="FFFFFF"/>
                          </a:solidFill>
                          <a:latin typeface="Arial"/>
                          <a:cs typeface="Arial"/>
                        </a:rPr>
                        <a:t>Power</a:t>
                      </a:r>
                      <a:r>
                        <a:rPr lang="en-US" sz="1300" b="1" baseline="0" dirty="0" smtClean="0">
                          <a:solidFill>
                            <a:srgbClr val="FFFFFF"/>
                          </a:solidFill>
                          <a:latin typeface="Arial"/>
                          <a:cs typeface="Arial"/>
                        </a:rPr>
                        <a:t> Supply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Single</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mn-lt"/>
                          <a:cs typeface="Arial"/>
                        </a:rPr>
                        <a:t>Single (optional Dual)</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r>
              <a:tr h="832069">
                <a:tc>
                  <a:txBody>
                    <a:bodyPr/>
                    <a:lstStyle/>
                    <a:p>
                      <a:r>
                        <a:rPr lang="en-US" sz="1300" b="1" dirty="0" smtClean="0">
                          <a:solidFill>
                            <a:srgbClr val="FFFFFF"/>
                          </a:solidFill>
                          <a:latin typeface="Arial"/>
                          <a:cs typeface="Arial"/>
                        </a:rPr>
                        <a:t>OS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FortiADC</a:t>
                      </a:r>
                    </a:p>
                  </a:txBody>
                  <a:tcPr anchor="ctr">
                    <a:solidFill>
                      <a:srgbClr val="E4E4E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r>
            </a:tbl>
          </a:graphicData>
        </a:graphic>
      </p:graphicFrame>
    </p:spTree>
    <p:extLst>
      <p:ext uri="{BB962C8B-B14F-4D97-AF65-F5344CB8AC3E}">
        <p14:creationId xmlns:p14="http://schemas.microsoft.com/office/powerpoint/2010/main" val="1927947399"/>
      </p:ext>
    </p:extLst>
  </p:cSld>
  <p:clrMapOvr>
    <a:masterClrMapping/>
  </p:clrMapOvr>
  <p:transition xmlns:p14="http://schemas.microsoft.com/office/powerpoint/2010/main" spd="slow">
    <p:wipe/>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FortiBalancer / FortiADC Series</a:t>
            </a:r>
            <a:endParaRPr lang="en-US" b="0" i="0" dirty="0"/>
          </a:p>
        </p:txBody>
      </p:sp>
      <p:sp>
        <p:nvSpPr>
          <p:cNvPr id="3" name="TextBox 2"/>
          <p:cNvSpPr txBox="1"/>
          <p:nvPr/>
        </p:nvSpPr>
        <p:spPr>
          <a:xfrm>
            <a:off x="414202" y="6119947"/>
            <a:ext cx="64008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a:t>
            </a:r>
            <a:r>
              <a:rPr lang="en-US" sz="1000" dirty="0">
                <a:solidFill>
                  <a:srgbClr val="404040"/>
                </a:solidFill>
                <a:latin typeface="Helvetica 55 Roman"/>
                <a:cs typeface="Helvetica 55 Roman"/>
              </a:rPr>
              <a:t>: </a:t>
            </a:r>
            <a:r>
              <a:rPr lang="en-US" sz="1000" dirty="0" smtClean="0">
                <a:solidFill>
                  <a:srgbClr val="404040"/>
                </a:solidFill>
                <a:latin typeface="Helvetica 55 Roman"/>
                <a:cs typeface="Helvetica 55 Roman"/>
              </a:rPr>
              <a:t>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42026204"/>
              </p:ext>
            </p:extLst>
          </p:nvPr>
        </p:nvGraphicFramePr>
        <p:xfrm>
          <a:off x="252000" y="1260000"/>
          <a:ext cx="8640005" cy="3543484"/>
        </p:xfrm>
        <a:graphic>
          <a:graphicData uri="http://schemas.openxmlformats.org/drawingml/2006/table">
            <a:tbl>
              <a:tblPr firstRow="1" bandRow="1">
                <a:effectLst/>
                <a:tableStyleId>{073A0DAA-6AF3-43AB-8588-CEC1D06C72B9}</a:tableStyleId>
              </a:tblPr>
              <a:tblGrid>
                <a:gridCol w="1641455"/>
                <a:gridCol w="1166425"/>
                <a:gridCol w="1166425"/>
                <a:gridCol w="1166425"/>
                <a:gridCol w="1166425"/>
                <a:gridCol w="1166425"/>
                <a:gridCol w="1166425"/>
              </a:tblGrid>
              <a:tr h="5334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FortiADC</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FAD</a:t>
                      </a:r>
                      <a:br>
                        <a:rPr kumimoji="0" lang="en-US" sz="1300" u="none" strike="noStrike" cap="none" normalizeH="0" baseline="0" dirty="0" smtClean="0">
                          <a:ln>
                            <a:noFill/>
                          </a:ln>
                          <a:effectLst/>
                          <a:latin typeface="+mn-lt"/>
                          <a:cs typeface="Arial"/>
                        </a:rPr>
                      </a:br>
                      <a:r>
                        <a:rPr kumimoji="0" lang="en-US" sz="1300" u="none" strike="noStrike" cap="none" normalizeH="0" baseline="0" dirty="0" smtClean="0">
                          <a:ln>
                            <a:noFill/>
                          </a:ln>
                          <a:effectLst/>
                          <a:latin typeface="+mn-lt"/>
                          <a:cs typeface="Arial"/>
                        </a:rPr>
                        <a:t>100E</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200E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300E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400E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600E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1000E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498363">
                <a:tc>
                  <a:txBody>
                    <a:bodyPr/>
                    <a:lstStyle/>
                    <a:p>
                      <a:r>
                        <a:rPr lang="en-US" sz="1300" b="1" dirty="0" smtClean="0">
                          <a:solidFill>
                            <a:srgbClr val="FFFFFF"/>
                          </a:solidFill>
                          <a:latin typeface="Arial"/>
                          <a:cs typeface="Arial"/>
                        </a:rPr>
                        <a:t>L4 Throughput</a:t>
                      </a:r>
                      <a:endParaRPr lang="en-US" sz="1300" b="1" dirty="0">
                        <a:solidFill>
                          <a:srgbClr val="FFFFFF"/>
                        </a:solidFill>
                        <a:latin typeface="Arial"/>
                        <a:cs typeface="Arial"/>
                      </a:endParaRPr>
                    </a:p>
                  </a:txBody>
                  <a:tcPr>
                    <a:solidFill>
                      <a:schemeClr val="accent4"/>
                    </a:solidFill>
                  </a:tcPr>
                </a:tc>
                <a:tc>
                  <a:txBody>
                    <a:bodyPr/>
                    <a:lstStyle/>
                    <a:p>
                      <a:pPr algn="ctr"/>
                      <a:r>
                        <a:rPr lang="en-US" sz="1300" dirty="0" smtClean="0"/>
                        <a:t>1 Gbps</a:t>
                      </a:r>
                      <a:endParaRPr lang="en-US" sz="1300" dirty="0"/>
                    </a:p>
                  </a:txBody>
                  <a:tcPr>
                    <a:solidFill>
                      <a:schemeClr val="accent4">
                        <a:lumMod val="40000"/>
                        <a:lumOff val="60000"/>
                      </a:schemeClr>
                    </a:solidFill>
                  </a:tcPr>
                </a:tc>
                <a:tc>
                  <a:txBody>
                    <a:bodyPr/>
                    <a:lstStyle/>
                    <a:p>
                      <a:pPr algn="ctr"/>
                      <a:r>
                        <a:rPr lang="en-US" sz="1300" dirty="0" smtClean="0"/>
                        <a:t>2.7 Gbps</a:t>
                      </a:r>
                      <a:endParaRPr lang="en-US" sz="1300" dirty="0"/>
                    </a:p>
                  </a:txBody>
                  <a:tcPr>
                    <a:solidFill>
                      <a:schemeClr val="accent4">
                        <a:lumMod val="40000"/>
                        <a:lumOff val="60000"/>
                      </a:schemeClr>
                    </a:solidFill>
                  </a:tcPr>
                </a:tc>
                <a:tc>
                  <a:txBody>
                    <a:bodyPr/>
                    <a:lstStyle/>
                    <a:p>
                      <a:pPr algn="ctr"/>
                      <a:r>
                        <a:rPr lang="en-US" sz="1300" dirty="0" smtClean="0">
                          <a:latin typeface="Arial"/>
                          <a:cs typeface="Arial"/>
                        </a:rPr>
                        <a:t>4.8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8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12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15 Gbps</a:t>
                      </a:r>
                      <a:endParaRPr lang="en-US" sz="1300" dirty="0">
                        <a:latin typeface="Arial"/>
                        <a:cs typeface="Arial"/>
                      </a:endParaRPr>
                    </a:p>
                  </a:txBody>
                  <a:tcPr>
                    <a:solidFill>
                      <a:schemeClr val="accent4">
                        <a:lumMod val="40000"/>
                        <a:lumOff val="60000"/>
                      </a:schemeClr>
                    </a:solidFill>
                  </a:tcPr>
                </a:tc>
              </a:tr>
              <a:tr h="495486">
                <a:tc>
                  <a:txBody>
                    <a:bodyPr/>
                    <a:lstStyle/>
                    <a:p>
                      <a:r>
                        <a:rPr lang="en-US" sz="1300" b="1" dirty="0" smtClean="0">
                          <a:solidFill>
                            <a:srgbClr val="FFFFFF"/>
                          </a:solidFill>
                          <a:latin typeface="Arial"/>
                          <a:cs typeface="Arial"/>
                        </a:rPr>
                        <a:t>L7 TPS</a:t>
                      </a:r>
                      <a:endParaRPr lang="en-US" sz="1300" b="1" dirty="0">
                        <a:solidFill>
                          <a:srgbClr val="FFFFFF"/>
                        </a:solidFill>
                        <a:latin typeface="Arial"/>
                        <a:cs typeface="Arial"/>
                      </a:endParaRPr>
                    </a:p>
                  </a:txBody>
                  <a:tcPr>
                    <a:solidFill>
                      <a:schemeClr val="accent4"/>
                    </a:solidFill>
                  </a:tcPr>
                </a:tc>
                <a:tc>
                  <a:txBody>
                    <a:bodyPr/>
                    <a:lstStyle/>
                    <a:p>
                      <a:pPr algn="ctr"/>
                      <a:r>
                        <a:rPr lang="fr-FR" sz="1300" dirty="0" smtClean="0"/>
                        <a:t>1,000</a:t>
                      </a:r>
                    </a:p>
                  </a:txBody>
                  <a:tcPr>
                    <a:solidFill>
                      <a:schemeClr val="accent4">
                        <a:lumMod val="20000"/>
                        <a:lumOff val="80000"/>
                      </a:schemeClr>
                    </a:solidFill>
                  </a:tcPr>
                </a:tc>
                <a:tc>
                  <a:txBody>
                    <a:bodyPr/>
                    <a:lstStyle/>
                    <a:p>
                      <a:pPr algn="ctr"/>
                      <a:r>
                        <a:rPr lang="fr-FR" sz="1300" dirty="0" smtClean="0"/>
                        <a:t>2,000</a:t>
                      </a:r>
                    </a:p>
                  </a:txBody>
                  <a:tcPr>
                    <a:solidFill>
                      <a:schemeClr val="accent4">
                        <a:lumMod val="20000"/>
                        <a:lumOff val="80000"/>
                      </a:schemeClr>
                    </a:solidFill>
                  </a:tcPr>
                </a:tc>
                <a:tc>
                  <a:txBody>
                    <a:bodyPr/>
                    <a:lstStyle/>
                    <a:p>
                      <a:pPr algn="ctr"/>
                      <a:r>
                        <a:rPr lang="en-US" sz="1300" dirty="0" smtClean="0">
                          <a:latin typeface="Arial"/>
                          <a:cs typeface="Arial"/>
                        </a:rPr>
                        <a:t>6,500</a:t>
                      </a:r>
                      <a:endParaRPr lang="en-US" sz="1300" dirty="0">
                        <a:latin typeface="Arial"/>
                        <a:cs typeface="Arial"/>
                      </a:endParaRPr>
                    </a:p>
                  </a:txBody>
                  <a:tcPr>
                    <a:solidFill>
                      <a:schemeClr val="accent4">
                        <a:lumMod val="20000"/>
                        <a:lumOff val="80000"/>
                      </a:schemeClr>
                    </a:solidFill>
                  </a:tcPr>
                </a:tc>
                <a:tc>
                  <a:txBody>
                    <a:bodyPr/>
                    <a:lstStyle/>
                    <a:p>
                      <a:pPr algn="ctr"/>
                      <a:r>
                        <a:rPr lang="en-US" sz="1300" dirty="0" smtClean="0">
                          <a:latin typeface="Arial"/>
                          <a:cs typeface="Arial"/>
                        </a:rPr>
                        <a:t>220,000</a:t>
                      </a:r>
                      <a:endParaRPr lang="en-US" sz="1300" dirty="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280,000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450,000</a:t>
                      </a:r>
                    </a:p>
                  </a:txBody>
                  <a:tcPr>
                    <a:solidFill>
                      <a:schemeClr val="accent4">
                        <a:lumMod val="20000"/>
                        <a:lumOff val="80000"/>
                      </a:schemeClr>
                    </a:solidFill>
                  </a:tcPr>
                </a:tc>
              </a:tr>
              <a:tr h="495486">
                <a:tc>
                  <a:txBody>
                    <a:bodyPr/>
                    <a:lstStyle/>
                    <a:p>
                      <a:r>
                        <a:rPr lang="en-US" sz="1300" b="1" dirty="0" smtClean="0">
                          <a:solidFill>
                            <a:srgbClr val="FFFFFF"/>
                          </a:solidFill>
                          <a:latin typeface="Arial"/>
                          <a:cs typeface="Arial"/>
                        </a:rPr>
                        <a:t>Total</a:t>
                      </a:r>
                      <a:r>
                        <a:rPr lang="en-US" sz="1300" b="1" baseline="0" dirty="0" smtClean="0">
                          <a:solidFill>
                            <a:srgbClr val="FFFFFF"/>
                          </a:solidFill>
                          <a:latin typeface="Arial"/>
                          <a:cs typeface="Arial"/>
                        </a:rPr>
                        <a:t> Interfaces</a:t>
                      </a:r>
                      <a:endParaRPr lang="en-US" sz="1300" b="1" dirty="0">
                        <a:solidFill>
                          <a:srgbClr val="FFFFFF"/>
                        </a:solidFill>
                        <a:latin typeface="Arial"/>
                        <a:cs typeface="Arial"/>
                      </a:endParaRPr>
                    </a:p>
                  </a:txBody>
                  <a:tcPr>
                    <a:solidFill>
                      <a:schemeClr val="accent4"/>
                    </a:solidFill>
                  </a:tcPr>
                </a:tc>
                <a:tc>
                  <a:txBody>
                    <a:bodyPr/>
                    <a:lstStyle/>
                    <a:p>
                      <a:pPr algn="ctr"/>
                      <a:r>
                        <a:rPr lang="fr-FR" sz="1300" dirty="0" smtClean="0"/>
                        <a:t>4x GE RJ45 </a:t>
                      </a:r>
                    </a:p>
                  </a:txBody>
                  <a:tcPr>
                    <a:solidFill>
                      <a:schemeClr val="accent4">
                        <a:lumMod val="20000"/>
                        <a:lumOff val="80000"/>
                      </a:schemeClr>
                    </a:solidFill>
                  </a:tcPr>
                </a:tc>
                <a:tc>
                  <a:txBody>
                    <a:bodyPr/>
                    <a:lstStyle/>
                    <a:p>
                      <a:pPr algn="ctr"/>
                      <a:r>
                        <a:rPr lang="fr-FR" sz="1300" dirty="0" smtClean="0"/>
                        <a:t>4x GE RJ45 </a:t>
                      </a:r>
                    </a:p>
                  </a:txBody>
                  <a:tcPr>
                    <a:solidFill>
                      <a:schemeClr val="accent4">
                        <a:lumMod val="20000"/>
                        <a:lumOff val="80000"/>
                      </a:schemeClr>
                    </a:solidFill>
                  </a:tcPr>
                </a:tc>
                <a:tc>
                  <a:txBody>
                    <a:bodyPr/>
                    <a:lstStyle/>
                    <a:p>
                      <a:pPr algn="ctr"/>
                      <a:r>
                        <a:rPr lang="en-US" sz="1300" dirty="0" smtClean="0">
                          <a:latin typeface="Arial"/>
                          <a:cs typeface="Arial"/>
                        </a:rPr>
                        <a:t>6x GE RJ45</a:t>
                      </a:r>
                      <a:endParaRPr lang="en-US" sz="1300" dirty="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GE RJ45</a:t>
                      </a:r>
                    </a:p>
                    <a:p>
                      <a:pPr algn="ctr"/>
                      <a:endParaRPr lang="en-US" sz="1300" dirty="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10 GbE SFP+, 8x GE RJ45</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10 GbE SFP+, 8x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r>
              <a:tr h="498363">
                <a:tc>
                  <a:txBody>
                    <a:bodyPr/>
                    <a:lstStyle/>
                    <a:p>
                      <a:r>
                        <a:rPr lang="en-US" sz="1300" b="1" dirty="0" smtClean="0">
                          <a:solidFill>
                            <a:srgbClr val="FFFFFF"/>
                          </a:solidFill>
                          <a:latin typeface="Arial"/>
                          <a:cs typeface="Arial"/>
                        </a:rPr>
                        <a:t>Power</a:t>
                      </a:r>
                      <a:r>
                        <a:rPr lang="en-US" sz="1300" b="1" baseline="0" dirty="0" smtClean="0">
                          <a:solidFill>
                            <a:srgbClr val="FFFFFF"/>
                          </a:solidFill>
                          <a:latin typeface="Arial"/>
                          <a:cs typeface="Arial"/>
                        </a:rPr>
                        <a:t> Supply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mn-lt"/>
                          <a:cs typeface="Arial"/>
                        </a:rPr>
                        <a:t>Single</a:t>
                      </a:r>
                      <a:endParaRPr lang="en-US" sz="1300" dirty="0"/>
                    </a:p>
                  </a:txBody>
                  <a:tcPr anchor="ctr">
                    <a:solidFill>
                      <a:schemeClr val="accent4">
                        <a:lumMod val="40000"/>
                        <a:lumOff val="60000"/>
                      </a:schemeClr>
                    </a:solidFill>
                  </a:tcPr>
                </a:tc>
                <a:tc>
                  <a:txBody>
                    <a:bodyPr/>
                    <a:lstStyle/>
                    <a:p>
                      <a:pPr algn="ctr"/>
                      <a:r>
                        <a:rPr lang="en-US" sz="1300" dirty="0" smtClean="0">
                          <a:latin typeface="+mn-lt"/>
                          <a:cs typeface="Arial"/>
                        </a:rPr>
                        <a:t>Single</a:t>
                      </a:r>
                      <a:endParaRPr lang="en-US" sz="1300" dirty="0"/>
                    </a:p>
                  </a:txBody>
                  <a:tcPr anchor="ctr">
                    <a:solidFill>
                      <a:schemeClr val="accent4">
                        <a:lumMod val="40000"/>
                        <a:lumOff val="60000"/>
                      </a:schemeClr>
                    </a:solidFill>
                  </a:tcPr>
                </a:tc>
                <a:tc>
                  <a:txBody>
                    <a:bodyPr/>
                    <a:lstStyle/>
                    <a:p>
                      <a:pPr algn="ctr"/>
                      <a:r>
                        <a:rPr lang="en-US" sz="1300" dirty="0" smtClean="0">
                          <a:latin typeface="Arial"/>
                          <a:cs typeface="Arial"/>
                        </a:rPr>
                        <a:t>Single</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Single</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Single</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r>
              <a:tr h="832069">
                <a:tc>
                  <a:txBody>
                    <a:bodyPr/>
                    <a:lstStyle/>
                    <a:p>
                      <a:r>
                        <a:rPr lang="en-US" sz="1300" b="1" dirty="0" smtClean="0">
                          <a:solidFill>
                            <a:srgbClr val="FFFFFF"/>
                          </a:solidFill>
                          <a:latin typeface="Arial"/>
                          <a:cs typeface="Arial"/>
                        </a:rPr>
                        <a:t>OS</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Coyote Point</a:t>
                      </a:r>
                      <a:r>
                        <a:rPr lang="en-US" sz="1300" baseline="0" dirty="0" smtClean="0">
                          <a:latin typeface="+mn-lt"/>
                          <a:cs typeface="Arial"/>
                        </a:rPr>
                        <a:t> </a:t>
                      </a:r>
                      <a:r>
                        <a:rPr lang="en-US" sz="1300" dirty="0" smtClean="0">
                          <a:latin typeface="+mn-lt"/>
                          <a:cs typeface="Arial"/>
                        </a:rPr>
                        <a:t>rebranded</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Coyote Point</a:t>
                      </a:r>
                      <a:r>
                        <a:rPr lang="en-US" sz="1300" baseline="0" dirty="0" smtClean="0">
                          <a:latin typeface="+mn-lt"/>
                          <a:cs typeface="Arial"/>
                        </a:rPr>
                        <a:t> </a:t>
                      </a:r>
                      <a:r>
                        <a:rPr lang="en-US" sz="1300" dirty="0" smtClean="0">
                          <a:latin typeface="+mn-lt"/>
                          <a:cs typeface="Arial"/>
                        </a:rPr>
                        <a:t>rebranded</a:t>
                      </a:r>
                    </a:p>
                  </a:txBody>
                  <a:tcPr anchor="ctr">
                    <a:solidFill>
                      <a:srgbClr val="E4E4E4"/>
                    </a:solidFill>
                  </a:tcPr>
                </a:tc>
                <a:tc>
                  <a:txBody>
                    <a:bodyPr/>
                    <a:lstStyle/>
                    <a:p>
                      <a:pPr algn="ct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p>
                  </a:txBody>
                  <a:tcPr anchor="ctr">
                    <a:solidFill>
                      <a:srgbClr val="E4E4E4"/>
                    </a:solidFill>
                  </a:tcPr>
                </a:tc>
                <a:tc>
                  <a:txBody>
                    <a:bodyPr/>
                    <a:lstStyle/>
                    <a:p>
                      <a:pPr algn="ct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endParaRPr lang="en-US" sz="1300" dirty="0">
                        <a:latin typeface="Arial"/>
                        <a:cs typeface="Arial"/>
                      </a:endParaRPr>
                    </a:p>
                  </a:txBody>
                  <a:tcPr anchor="ctr">
                    <a:solidFill>
                      <a:srgbClr val="E4E4E4"/>
                    </a:solidFill>
                  </a:tcPr>
                </a:tc>
              </a:tr>
            </a:tbl>
          </a:graphicData>
        </a:graphic>
      </p:graphicFrame>
    </p:spTree>
    <p:extLst>
      <p:ext uri="{BB962C8B-B14F-4D97-AF65-F5344CB8AC3E}">
        <p14:creationId xmlns:p14="http://schemas.microsoft.com/office/powerpoint/2010/main" val="369315676"/>
      </p:ext>
    </p:extLst>
  </p:cSld>
  <p:clrMapOvr>
    <a:masterClrMapping/>
  </p:clrMapOvr>
  <p:transition xmlns:p14="http://schemas.microsoft.com/office/powerpoint/2010/main" spd="slow">
    <p:wipe/>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err="1" smtClean="0"/>
              <a:t>AscenLink</a:t>
            </a:r>
            <a:r>
              <a:rPr lang="en-US" b="0" i="0" dirty="0" smtClean="0"/>
              <a:t> Series</a:t>
            </a:r>
            <a:endParaRPr lang="en-US" b="0" i="0" dirty="0"/>
          </a:p>
        </p:txBody>
      </p:sp>
      <p:graphicFrame>
        <p:nvGraphicFramePr>
          <p:cNvPr id="5" name="Group 51"/>
          <p:cNvGraphicFramePr>
            <a:graphicFrameLocks noGrp="1"/>
          </p:cNvGraphicFramePr>
          <p:nvPr>
            <p:extLst>
              <p:ext uri="{D42A27DB-BD31-4B8C-83A1-F6EECF244321}">
                <p14:modId xmlns:p14="http://schemas.microsoft.com/office/powerpoint/2010/main" val="3509926172"/>
              </p:ext>
            </p:extLst>
          </p:nvPr>
        </p:nvGraphicFramePr>
        <p:xfrm>
          <a:off x="252000" y="1260000"/>
          <a:ext cx="8640001" cy="1566175"/>
        </p:xfrm>
        <a:graphic>
          <a:graphicData uri="http://schemas.openxmlformats.org/drawingml/2006/table">
            <a:tbl>
              <a:tblPr firstRow="1" bandRow="1">
                <a:effectLst/>
                <a:tableStyleId>{073A0DAA-6AF3-43AB-8588-CEC1D06C72B9}</a:tableStyleId>
              </a:tblPr>
              <a:tblGrid>
                <a:gridCol w="2500636"/>
                <a:gridCol w="2046455"/>
                <a:gridCol w="2046455"/>
                <a:gridCol w="2046455"/>
              </a:tblGrid>
              <a:tr h="2136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err="1" smtClean="0">
                          <a:ln>
                            <a:noFill/>
                          </a:ln>
                          <a:solidFill>
                            <a:srgbClr val="FFFFFF"/>
                          </a:solidFill>
                          <a:effectLst/>
                          <a:latin typeface="Arial"/>
                          <a:cs typeface="Arial"/>
                        </a:rPr>
                        <a:t>AscenLink</a:t>
                      </a:r>
                      <a:r>
                        <a:rPr kumimoji="0" lang="en-US" sz="1300" b="1" i="0" u="none" strike="noStrike" cap="none" normalizeH="0" baseline="0" dirty="0" smtClean="0">
                          <a:ln>
                            <a:noFill/>
                          </a:ln>
                          <a:solidFill>
                            <a:srgbClr val="FFFFFF"/>
                          </a:solidFill>
                          <a:effectLst/>
                          <a:latin typeface="Arial"/>
                          <a:cs typeface="Arial"/>
                        </a:rPr>
                        <a:t> </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AL-700 Series</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AL-5000 Series</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AL-6000 Series</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98866">
                <a:tc>
                  <a:txBody>
                    <a:bodyPr/>
                    <a:lstStyle/>
                    <a:p>
                      <a:r>
                        <a:rPr lang="en-US" sz="1300" b="1" dirty="0" smtClean="0">
                          <a:solidFill>
                            <a:srgbClr val="FFFFFF"/>
                          </a:solidFill>
                          <a:latin typeface="Arial"/>
                          <a:cs typeface="Arial"/>
                        </a:rPr>
                        <a:t>WAN Bandwidth</a:t>
                      </a:r>
                      <a:endParaRPr lang="en-US" sz="1300" b="1" dirty="0">
                        <a:solidFill>
                          <a:srgbClr val="FFFFFF"/>
                        </a:solidFill>
                        <a:latin typeface="Arial"/>
                        <a:cs typeface="Arial"/>
                      </a:endParaRPr>
                    </a:p>
                  </a:txBody>
                  <a:tcPr marT="108000" marB="108000">
                    <a:solidFill>
                      <a:schemeClr val="accent4"/>
                    </a:solidFill>
                  </a:tcPr>
                </a:tc>
                <a:tc>
                  <a:txBody>
                    <a:bodyPr/>
                    <a:lstStyle/>
                    <a:p>
                      <a:pPr algn="ctr"/>
                      <a:r>
                        <a:rPr lang="en-US" sz="1300" dirty="0" smtClean="0">
                          <a:latin typeface="Arial"/>
                          <a:cs typeface="Arial"/>
                        </a:rPr>
                        <a:t>20-200 Mbps*</a:t>
                      </a:r>
                      <a:endParaRPr lang="en-US" sz="1300" dirty="0">
                        <a:latin typeface="Arial"/>
                        <a:cs typeface="Arial"/>
                      </a:endParaRPr>
                    </a:p>
                  </a:txBody>
                  <a:tcPr marT="108000" marB="108000">
                    <a:solidFill>
                      <a:srgbClr val="C9C9C9"/>
                    </a:solidFill>
                  </a:tcPr>
                </a:tc>
                <a:tc>
                  <a:txBody>
                    <a:bodyPr/>
                    <a:lstStyle/>
                    <a:p>
                      <a:pPr algn="ctr"/>
                      <a:r>
                        <a:rPr lang="en-US" sz="1300" dirty="0" smtClean="0">
                          <a:latin typeface="Arial"/>
                          <a:cs typeface="Arial"/>
                        </a:rPr>
                        <a:t>300 Mbps – 1 Gbps*</a:t>
                      </a:r>
                      <a:endParaRPr lang="en-US" sz="1300" dirty="0">
                        <a:latin typeface="Arial"/>
                        <a:cs typeface="Arial"/>
                      </a:endParaRPr>
                    </a:p>
                  </a:txBody>
                  <a:tcPr marT="108000" marB="108000">
                    <a:solidFill>
                      <a:srgbClr val="C9C9C9"/>
                    </a:solidFill>
                  </a:tcPr>
                </a:tc>
                <a:tc>
                  <a:txBody>
                    <a:bodyPr/>
                    <a:lstStyle/>
                    <a:p>
                      <a:pPr algn="ctr"/>
                      <a:r>
                        <a:rPr lang="en-US" sz="1300" dirty="0" smtClean="0">
                          <a:latin typeface="Arial"/>
                          <a:cs typeface="Arial"/>
                        </a:rPr>
                        <a:t>1–3 Gbps*</a:t>
                      </a:r>
                      <a:endParaRPr lang="en-US" sz="1300" dirty="0">
                        <a:latin typeface="Arial"/>
                        <a:cs typeface="Arial"/>
                      </a:endParaRPr>
                    </a:p>
                  </a:txBody>
                  <a:tcPr marT="108000" marB="108000">
                    <a:solidFill>
                      <a:srgbClr val="C9C9C9"/>
                    </a:solidFill>
                  </a:tcPr>
                </a:tc>
              </a:tr>
              <a:tr h="298866">
                <a:tc>
                  <a:txBody>
                    <a:bodyPr/>
                    <a:lstStyle/>
                    <a:p>
                      <a:r>
                        <a:rPr lang="en-US" sz="1300" b="1" dirty="0" smtClean="0">
                          <a:solidFill>
                            <a:srgbClr val="FFFFFF"/>
                          </a:solidFill>
                          <a:latin typeface="Arial"/>
                          <a:cs typeface="Arial"/>
                        </a:rPr>
                        <a:t>WAN Links</a:t>
                      </a:r>
                      <a:endParaRPr lang="en-US" sz="1300" b="1" dirty="0">
                        <a:solidFill>
                          <a:srgbClr val="FFFFFF"/>
                        </a:solidFill>
                        <a:latin typeface="Arial"/>
                        <a:cs typeface="Arial"/>
                      </a:endParaRPr>
                    </a:p>
                  </a:txBody>
                  <a:tcPr marT="108000" marB="108000">
                    <a:solidFill>
                      <a:schemeClr val="accent4"/>
                    </a:solidFill>
                  </a:tcPr>
                </a:tc>
                <a:tc>
                  <a:txBody>
                    <a:bodyPr/>
                    <a:lstStyle/>
                    <a:p>
                      <a:pPr algn="ctr"/>
                      <a:r>
                        <a:rPr lang="en-US" sz="1300" dirty="0" smtClean="0">
                          <a:latin typeface="Arial"/>
                          <a:cs typeface="Arial"/>
                        </a:rPr>
                        <a:t>25</a:t>
                      </a:r>
                      <a:endParaRPr lang="en-US" sz="1300" dirty="0">
                        <a:latin typeface="Arial"/>
                        <a:cs typeface="Arial"/>
                      </a:endParaRPr>
                    </a:p>
                  </a:txBody>
                  <a:tcPr marT="108000" marB="108000">
                    <a:solidFill>
                      <a:schemeClr val="accent4">
                        <a:lumMod val="20000"/>
                        <a:lumOff val="80000"/>
                      </a:schemeClr>
                    </a:solidFill>
                  </a:tcPr>
                </a:tc>
                <a:tc>
                  <a:txBody>
                    <a:bodyPr/>
                    <a:lstStyle/>
                    <a:p>
                      <a:pPr algn="ctr"/>
                      <a:r>
                        <a:rPr lang="en-US" sz="1300" dirty="0" smtClean="0">
                          <a:latin typeface="Arial"/>
                          <a:cs typeface="Arial"/>
                        </a:rPr>
                        <a:t>50</a:t>
                      </a:r>
                      <a:endParaRPr lang="en-US" sz="1300" dirty="0">
                        <a:latin typeface="Arial"/>
                        <a:cs typeface="Arial"/>
                      </a:endParaRPr>
                    </a:p>
                  </a:txBody>
                  <a:tcPr marT="108000" marB="10800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50</a:t>
                      </a:r>
                    </a:p>
                  </a:txBody>
                  <a:tcPr marT="108000" marB="108000">
                    <a:solidFill>
                      <a:schemeClr val="accent4">
                        <a:lumMod val="20000"/>
                        <a:lumOff val="80000"/>
                      </a:schemeClr>
                    </a:solidFill>
                  </a:tcPr>
                </a:tc>
              </a:tr>
              <a:tr h="441847">
                <a:tc>
                  <a:txBody>
                    <a:bodyPr/>
                    <a:lstStyle/>
                    <a:p>
                      <a:r>
                        <a:rPr lang="en-US" sz="1300" b="1" dirty="0" smtClean="0">
                          <a:solidFill>
                            <a:srgbClr val="FFFFFF"/>
                          </a:solidFill>
                          <a:latin typeface="Arial"/>
                          <a:cs typeface="Arial"/>
                        </a:rPr>
                        <a:t>Network</a:t>
                      </a:r>
                      <a:r>
                        <a:rPr lang="en-US" sz="1300" b="1" baseline="0" dirty="0" smtClean="0">
                          <a:solidFill>
                            <a:srgbClr val="FFFFFF"/>
                          </a:solidFill>
                          <a:latin typeface="Arial"/>
                          <a:cs typeface="Arial"/>
                        </a:rPr>
                        <a:t> </a:t>
                      </a:r>
                      <a:r>
                        <a:rPr lang="en-US" sz="1300" b="1" dirty="0" smtClean="0">
                          <a:solidFill>
                            <a:srgbClr val="FFFFFF"/>
                          </a:solidFill>
                          <a:latin typeface="Arial"/>
                          <a:cs typeface="Arial"/>
                        </a:rPr>
                        <a:t>Interfaces</a:t>
                      </a:r>
                      <a:endParaRPr lang="en-US" sz="1300" b="1" dirty="0">
                        <a:solidFill>
                          <a:srgbClr val="FFFFFF"/>
                        </a:solidFill>
                        <a:latin typeface="Arial"/>
                        <a:cs typeface="Arial"/>
                      </a:endParaRPr>
                    </a:p>
                  </a:txBody>
                  <a:tcPr marT="108000" marB="108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smtClean="0">
                          <a:latin typeface="Arial"/>
                          <a:cs typeface="Arial"/>
                        </a:rPr>
                        <a:t>4x GE,</a:t>
                      </a:r>
                      <a:r>
                        <a:rPr lang="fr-FR" sz="1300" baseline="0" dirty="0" smtClean="0">
                          <a:latin typeface="Arial"/>
                          <a:cs typeface="Arial"/>
                        </a:rPr>
                        <a:t> </a:t>
                      </a:r>
                      <a:r>
                        <a:rPr lang="fr-FR" sz="1300" dirty="0" smtClean="0">
                          <a:latin typeface="Arial"/>
                          <a:cs typeface="Arial"/>
                        </a:rPr>
                        <a:t>1x 100</a:t>
                      </a:r>
                      <a:r>
                        <a:rPr lang="fr-FR" sz="1300" baseline="0" dirty="0" smtClean="0">
                          <a:latin typeface="Arial"/>
                          <a:cs typeface="Arial"/>
                        </a:rPr>
                        <a:t> FE</a:t>
                      </a:r>
                      <a:endParaRPr lang="en-US" sz="1300" dirty="0" smtClean="0">
                        <a:latin typeface="Arial"/>
                        <a:cs typeface="Arial"/>
                      </a:endParaRPr>
                    </a:p>
                  </a:txBody>
                  <a:tcPr marT="108000" marB="108000">
                    <a:solidFill>
                      <a:srgbClr val="C9C9C9"/>
                    </a:solidFill>
                  </a:tcPr>
                </a:tc>
                <a:tc>
                  <a:txBody>
                    <a:bodyPr/>
                    <a:lstStyle/>
                    <a:p>
                      <a:pPr algn="ctr"/>
                      <a:r>
                        <a:rPr lang="en-US" sz="1300" dirty="0" smtClean="0">
                          <a:latin typeface="Arial"/>
                          <a:cs typeface="Arial"/>
                        </a:rPr>
                        <a:t>6x GE</a:t>
                      </a:r>
                      <a:r>
                        <a:rPr lang="en-US" sz="1300" baseline="0" dirty="0" smtClean="0">
                          <a:latin typeface="Arial"/>
                          <a:cs typeface="Arial"/>
                        </a:rPr>
                        <a:t>, </a:t>
                      </a:r>
                      <a:r>
                        <a:rPr lang="en-US" sz="1300" dirty="0" smtClean="0">
                          <a:latin typeface="Arial"/>
                          <a:cs typeface="Arial"/>
                        </a:rPr>
                        <a:t>4x GE SFP</a:t>
                      </a:r>
                      <a:endParaRPr lang="en-US" sz="1300" dirty="0">
                        <a:latin typeface="Arial"/>
                        <a:cs typeface="Arial"/>
                      </a:endParaRPr>
                    </a:p>
                  </a:txBody>
                  <a:tcPr marT="108000" marB="108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GE,</a:t>
                      </a:r>
                      <a:r>
                        <a:rPr lang="en-US" sz="1300" baseline="0" dirty="0" smtClean="0">
                          <a:latin typeface="Arial"/>
                          <a:cs typeface="Arial"/>
                        </a:rPr>
                        <a:t> </a:t>
                      </a:r>
                      <a:r>
                        <a:rPr lang="en-US" sz="1300" dirty="0" smtClean="0">
                          <a:latin typeface="Arial"/>
                          <a:cs typeface="Arial"/>
                        </a:rPr>
                        <a:t>8x GE SFP</a:t>
                      </a:r>
                    </a:p>
                  </a:txBody>
                  <a:tcPr marT="108000" marB="108000">
                    <a:solidFill>
                      <a:srgbClr val="C9C9C9"/>
                    </a:solidFill>
                  </a:tcPr>
                </a:tc>
              </a:tr>
            </a:tbl>
          </a:graphicData>
        </a:graphic>
      </p:graphicFrame>
    </p:spTree>
    <p:extLst>
      <p:ext uri="{BB962C8B-B14F-4D97-AF65-F5344CB8AC3E}">
        <p14:creationId xmlns:p14="http://schemas.microsoft.com/office/powerpoint/2010/main" val="3845177849"/>
      </p:ext>
    </p:extLst>
  </p:cSld>
  <p:clrMapOvr>
    <a:masterClrMapping/>
  </p:clrMapOvr>
  <p:transition xmlns:p14="http://schemas.microsoft.com/office/powerpoint/2010/main" spd="slow">
    <p:wipe/>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FortiCache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878" y="2863194"/>
            <a:ext cx="729142" cy="729142"/>
          </a:xfrm>
          <a:prstGeom prst="rect">
            <a:avLst/>
          </a:prstGeom>
        </p:spPr>
      </p:pic>
    </p:spTree>
    <p:extLst>
      <p:ext uri="{BB962C8B-B14F-4D97-AF65-F5344CB8AC3E}">
        <p14:creationId xmlns:p14="http://schemas.microsoft.com/office/powerpoint/2010/main" val="38653119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67054749"/>
              </p:ext>
            </p:extLst>
          </p:nvPr>
        </p:nvGraphicFramePr>
        <p:xfrm>
          <a:off x="454526" y="2223277"/>
          <a:ext cx="3650536" cy="322092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High performance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Explicit or Transparent proxy cache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b="0" u="none" strike="noStrike" kern="1200" cap="none" spc="0" normalizeH="0" baseline="0" noProof="0" dirty="0" smtClean="0">
                          <a:ln>
                            <a:noFill/>
                          </a:ln>
                          <a:effectLst/>
                          <a:uLnTx/>
                          <a:uFillTx/>
                        </a:rPr>
                        <a:t>FortiGuard Web Filtering</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1" u="none" strike="noStrike" kern="1200" cap="none" spc="0" normalizeH="0" baseline="0" noProof="0" dirty="0" smtClean="0">
                          <a:ln>
                            <a:noFill/>
                          </a:ln>
                          <a:effectLst/>
                          <a:uLnTx/>
                          <a:uFillTx/>
                        </a:rPr>
                        <a:t>Video Caching</a:t>
                      </a:r>
                      <a:endParaRPr kumimoji="0" lang="en-US" sz="14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Broad CDN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Detects same video ID when content comes from different CDN hosts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Supports seek forwards and backwards in video, </a:t>
                      </a:r>
                      <a:r>
                        <a:rPr kumimoji="0" lang="en-GB" sz="1200" u="none" strike="noStrike" kern="1200" cap="none" spc="0" normalizeH="0" baseline="0" noProof="0" dirty="0" err="1" smtClean="0">
                          <a:ln>
                            <a:noFill/>
                          </a:ln>
                          <a:effectLst/>
                          <a:uLnTx/>
                          <a:uFillTx/>
                        </a:rPr>
                        <a:t>detectd</a:t>
                      </a:r>
                      <a:r>
                        <a:rPr kumimoji="0" lang="en-GB" sz="1200" u="none" strike="noStrike" kern="1200" cap="none" spc="0" normalizeH="0" baseline="0" noProof="0" dirty="0" smtClean="0">
                          <a:ln>
                            <a:noFill/>
                          </a:ln>
                          <a:effectLst/>
                          <a:uLnTx/>
                          <a:uFillTx/>
                        </a:rPr>
                        <a:t> preceding adverts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WN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Bandwidth optimisation across congested WAN Links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Interoperates with FortiGate</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FortiCache</a:t>
            </a:r>
          </a:p>
        </p:txBody>
      </p:sp>
      <p:pic>
        <p:nvPicPr>
          <p:cNvPr id="6145" name="Picture 1"/>
          <p:cNvPicPr>
            <a:picLocks noChangeAspect="1" noChangeArrowheads="1"/>
          </p:cNvPicPr>
          <p:nvPr/>
        </p:nvPicPr>
        <p:blipFill>
          <a:blip r:embed="rId3"/>
          <a:srcRect/>
          <a:stretch>
            <a:fillRect/>
          </a:stretch>
        </p:blipFill>
        <p:spPr bwMode="auto">
          <a:xfrm>
            <a:off x="3748041" y="2529343"/>
            <a:ext cx="5163729" cy="3595686"/>
          </a:xfrm>
          <a:prstGeom prst="rect">
            <a:avLst/>
          </a:prstGeom>
          <a:noFill/>
          <a:ln w="9525">
            <a:noFill/>
            <a:miter lim="800000"/>
            <a:headEnd/>
            <a:tailEnd/>
          </a:ln>
          <a:effectLst/>
        </p:spPr>
      </p:pic>
      <p:sp>
        <p:nvSpPr>
          <p:cNvPr id="8" name="Rectangle 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Reduce the cost and impact of downloaded content, while increasing </a:t>
            </a:r>
            <a:r>
              <a:rPr lang="en-US" sz="2000" b="1" dirty="0" smtClean="0">
                <a:solidFill>
                  <a:schemeClr val="bg1"/>
                </a:solidFill>
                <a:cs typeface="Arial Narrow"/>
              </a:rPr>
              <a:t>performance </a:t>
            </a:r>
            <a:r>
              <a:rPr lang="en-US" sz="2000" b="1" dirty="0">
                <a:solidFill>
                  <a:schemeClr val="bg1"/>
                </a:solidFill>
                <a:cs typeface="Arial Narrow"/>
              </a:rPr>
              <a:t>by improving the speed of access</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1141" y="1205510"/>
            <a:ext cx="729142" cy="729142"/>
          </a:xfrm>
          <a:prstGeom prst="rect">
            <a:avLst/>
          </a:prstGeom>
        </p:spPr>
      </p:pic>
    </p:spTree>
    <p:extLst>
      <p:ext uri="{BB962C8B-B14F-4D97-AF65-F5344CB8AC3E}">
        <p14:creationId xmlns:p14="http://schemas.microsoft.com/office/powerpoint/2010/main" val="388986677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FortiCache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91486292"/>
              </p:ext>
            </p:extLst>
          </p:nvPr>
        </p:nvGraphicFramePr>
        <p:xfrm>
          <a:off x="252000" y="1260000"/>
          <a:ext cx="8640001" cy="1798907"/>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FCH-400C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FCH-1000D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FCH-3000C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FCH-3000D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Throughput</a:t>
                      </a:r>
                      <a:endParaRPr lang="en-US" sz="1300" b="1" dirty="0">
                        <a:solidFill>
                          <a:srgbClr val="FFFFFF"/>
                        </a:solidFill>
                        <a:latin typeface="Arial"/>
                        <a:cs typeface="Arial"/>
                      </a:endParaRPr>
                    </a:p>
                  </a:txBody>
                  <a:tcPr anchor="ctr">
                    <a:solidFill>
                      <a:schemeClr val="accent4"/>
                    </a:solidFill>
                  </a:tcPr>
                </a:tc>
                <a:tc>
                  <a:txBody>
                    <a:bodyPr/>
                    <a:lstStyle/>
                    <a:p>
                      <a:pPr algn="ctr"/>
                      <a:r>
                        <a:rPr lang="de-DE" sz="1300" dirty="0" smtClean="0">
                          <a:latin typeface="Arial"/>
                          <a:cs typeface="Arial"/>
                        </a:rPr>
                        <a:t>80Mbps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200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500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800 Mbps</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Total 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4x GE RJ45</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2x GE RJ45,</a:t>
                      </a:r>
                    </a:p>
                    <a:p>
                      <a:pPr algn="ctr"/>
                      <a:r>
                        <a:rPr lang="en-US" sz="1300" dirty="0" smtClean="0">
                          <a:latin typeface="Arial"/>
                          <a:cs typeface="Arial"/>
                        </a:rPr>
                        <a:t>2x</a:t>
                      </a:r>
                      <a:r>
                        <a:rPr lang="en-US" sz="1300" baseline="0" dirty="0" smtClean="0">
                          <a:latin typeface="Arial"/>
                          <a:cs typeface="Arial"/>
                        </a:rPr>
                        <a:t> GE SFP,</a:t>
                      </a:r>
                    </a:p>
                    <a:p>
                      <a:pPr algn="ctr"/>
                      <a:r>
                        <a:rPr lang="en-US" sz="1300" baseline="0" dirty="0" smtClean="0">
                          <a:latin typeface="Arial"/>
                          <a:cs typeface="Arial"/>
                        </a:rPr>
                        <a:t>4x GE bypass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4x GE RJ45,</a:t>
                      </a:r>
                    </a:p>
                    <a:p>
                      <a:pPr algn="ctr"/>
                      <a:r>
                        <a:rPr lang="en-US" sz="1300" dirty="0" smtClean="0">
                          <a:latin typeface="Arial"/>
                          <a:cs typeface="Arial"/>
                        </a:rPr>
                        <a:t>2x</a:t>
                      </a:r>
                      <a:r>
                        <a:rPr lang="en-US" sz="1300" baseline="0" dirty="0" smtClean="0">
                          <a:latin typeface="Arial"/>
                          <a:cs typeface="Arial"/>
                        </a:rPr>
                        <a:t> GE SFP</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4x GE RJ45,</a:t>
                      </a:r>
                    </a:p>
                    <a:p>
                      <a:pPr algn="ctr"/>
                      <a:r>
                        <a:rPr lang="en-US" sz="1300" dirty="0" smtClean="0">
                          <a:latin typeface="Arial"/>
                          <a:cs typeface="Arial"/>
                        </a:rPr>
                        <a:t>2x</a:t>
                      </a:r>
                      <a:r>
                        <a:rPr lang="en-US" sz="1300" baseline="0" dirty="0" smtClean="0">
                          <a:latin typeface="Arial"/>
                          <a:cs typeface="Arial"/>
                        </a:rPr>
                        <a:t> GE SFP,</a:t>
                      </a:r>
                    </a:p>
                    <a:p>
                      <a:pPr algn="ctr"/>
                      <a:r>
                        <a:rPr lang="en-US" sz="1300" baseline="0" dirty="0" smtClean="0">
                          <a:latin typeface="Arial"/>
                          <a:cs typeface="Arial"/>
                        </a:rPr>
                        <a:t>2x GE bypass</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 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a:t>
                      </a:r>
                      <a:r>
                        <a:rPr lang="en-US" sz="1300" baseline="0" dirty="0" smtClean="0">
                          <a:latin typeface="Arial"/>
                          <a:cs typeface="Arial"/>
                        </a:rPr>
                        <a:t> 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a:t>
                      </a:r>
                      <a:r>
                        <a:rPr lang="en-US" sz="1300" baseline="0" dirty="0" smtClean="0">
                          <a:latin typeface="Arial"/>
                          <a:cs typeface="Arial"/>
                        </a:rPr>
                        <a:t> 1 TB </a:t>
                      </a:r>
                      <a:br>
                        <a:rPr lang="en-US" sz="1300" baseline="0" dirty="0" smtClean="0">
                          <a:latin typeface="Arial"/>
                          <a:cs typeface="Arial"/>
                        </a:rPr>
                      </a:br>
                      <a:r>
                        <a:rPr lang="en-US" sz="1300" baseline="0" dirty="0" smtClean="0">
                          <a:latin typeface="Arial"/>
                          <a:cs typeface="Arial"/>
                        </a:rPr>
                        <a:t>(6 TB Max)</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a:t>
                      </a:r>
                      <a:r>
                        <a:rPr lang="en-US" sz="1300" baseline="0" dirty="0" smtClean="0">
                          <a:latin typeface="Arial"/>
                          <a:cs typeface="Arial"/>
                        </a:rPr>
                        <a:t> 2 TB </a:t>
                      </a:r>
                      <a:br>
                        <a:rPr lang="en-US" sz="1300" baseline="0" dirty="0" smtClean="0">
                          <a:latin typeface="Arial"/>
                          <a:cs typeface="Arial"/>
                        </a:rPr>
                      </a:br>
                      <a:r>
                        <a:rPr lang="en-US" sz="1300" baseline="0" dirty="0" smtClean="0">
                          <a:latin typeface="Arial"/>
                          <a:cs typeface="Arial"/>
                        </a:rPr>
                        <a:t>(16 TB Max)</a:t>
                      </a:r>
                      <a:endParaRPr lang="en-US" sz="1300" dirty="0">
                        <a:latin typeface="Arial"/>
                        <a:cs typeface="Arial"/>
                      </a:endParaRPr>
                    </a:p>
                  </a:txBody>
                  <a:tcPr anchor="ctr">
                    <a:solidFill>
                      <a:srgbClr val="C9C9C9"/>
                    </a:solidFill>
                  </a:tcPr>
                </a:tc>
              </a:tr>
            </a:tbl>
          </a:graphicData>
        </a:graphic>
      </p:graphicFrame>
    </p:spTree>
    <p:extLst>
      <p:ext uri="{BB962C8B-B14F-4D97-AF65-F5344CB8AC3E}">
        <p14:creationId xmlns:p14="http://schemas.microsoft.com/office/powerpoint/2010/main" val="3009564005"/>
      </p:ext>
    </p:extLst>
  </p:cSld>
  <p:clrMapOvr>
    <a:masterClrMapping/>
  </p:clrMapOvr>
  <p:transition xmlns:p14="http://schemas.microsoft.com/office/powerpoint/2010/main" spd="slow">
    <p:wipe/>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FortiDNS</a:t>
            </a:r>
            <a:endParaRPr lang="en-US" sz="3600" b="1" dirty="0">
              <a:solidFill>
                <a:srgbClr val="FFFFFF"/>
              </a:solidFill>
            </a:endParaRPr>
          </a:p>
        </p:txBody>
      </p:sp>
    </p:spTree>
    <p:extLst>
      <p:ext uri="{BB962C8B-B14F-4D97-AF65-F5344CB8AC3E}">
        <p14:creationId xmlns:p14="http://schemas.microsoft.com/office/powerpoint/2010/main" val="294587860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9" descr="Internet_Rt_vF.png"/>
          <p:cNvPicPr>
            <a:picLocks noChangeAspect="1"/>
          </p:cNvPicPr>
          <p:nvPr/>
        </p:nvPicPr>
        <p:blipFill>
          <a:blip r:embed="rId3"/>
          <a:srcRect/>
          <a:stretch>
            <a:fillRect/>
          </a:stretch>
        </p:blipFill>
        <p:spPr bwMode="auto">
          <a:xfrm>
            <a:off x="7244089" y="2884967"/>
            <a:ext cx="1485957" cy="1091833"/>
          </a:xfrm>
          <a:prstGeom prst="rect">
            <a:avLst/>
          </a:prstGeom>
          <a:noFill/>
          <a:ln w="9525">
            <a:noFill/>
            <a:miter lim="800000"/>
            <a:headEnd/>
            <a:tailEnd/>
          </a:ln>
        </p:spPr>
      </p:pic>
      <p:sp>
        <p:nvSpPr>
          <p:cNvPr id="24" name="Line 113"/>
          <p:cNvSpPr>
            <a:spLocks noChangeShapeType="1"/>
          </p:cNvSpPr>
          <p:nvPr/>
        </p:nvSpPr>
        <p:spPr bwMode="auto">
          <a:xfrm flipV="1">
            <a:off x="7055651" y="3708587"/>
            <a:ext cx="506323" cy="294128"/>
          </a:xfrm>
          <a:prstGeom prst="line">
            <a:avLst/>
          </a:prstGeom>
          <a:noFill/>
          <a:ln w="25400">
            <a:solidFill>
              <a:srgbClr val="3D4144"/>
            </a:solidFill>
            <a:round/>
            <a:headEnd type="triangle"/>
            <a:tailEnd type="triangle" w="med" len="med"/>
          </a:ln>
        </p:spPr>
        <p:txBody>
          <a:bodyPr wrap="square" anchor="ctr">
            <a:spAutoFit/>
          </a:bodyPr>
          <a:lstStyle/>
          <a:p>
            <a:endParaRPr lang="en-US" dirty="0"/>
          </a:p>
        </p:txBody>
      </p:sp>
      <p:graphicFrame>
        <p:nvGraphicFramePr>
          <p:cNvPr id="40" name="Content Placeholder 4"/>
          <p:cNvGraphicFramePr>
            <a:graphicFrameLocks/>
          </p:cNvGraphicFramePr>
          <p:nvPr>
            <p:extLst>
              <p:ext uri="{D42A27DB-BD31-4B8C-83A1-F6EECF244321}">
                <p14:modId xmlns:p14="http://schemas.microsoft.com/office/powerpoint/2010/main" val="825242735"/>
              </p:ext>
            </p:extLst>
          </p:nvPr>
        </p:nvGraphicFramePr>
        <p:xfrm>
          <a:off x="454527" y="2143066"/>
          <a:ext cx="3650536" cy="3366479"/>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Secure Caching DNS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High performance caching DNS server with f</a:t>
                      </a:r>
                      <a:r>
                        <a:rPr kumimoji="0" lang="en-GB" sz="1200" u="none" strike="noStrike" kern="1200" cap="none" spc="0" normalizeH="0" baseline="0" noProof="0" dirty="0" err="1" smtClean="0">
                          <a:ln>
                            <a:noFill/>
                          </a:ln>
                          <a:effectLst/>
                          <a:uLnTx/>
                          <a:uFillTx/>
                        </a:rPr>
                        <a:t>ocus</a:t>
                      </a:r>
                      <a:r>
                        <a:rPr kumimoji="0" lang="en-GB" sz="1200" u="none" strike="noStrike" kern="1200" cap="none" spc="0" normalizeH="0" baseline="0" noProof="0" dirty="0" smtClean="0">
                          <a:ln>
                            <a:noFill/>
                          </a:ln>
                          <a:effectLst/>
                          <a:uLnTx/>
                          <a:uFillTx/>
                        </a:rPr>
                        <a:t> on DNS Security </a:t>
                      </a:r>
                    </a:p>
                    <a:p>
                      <a:pPr marL="628650" marR="0" lvl="1"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Randomised Transaction ID</a:t>
                      </a:r>
                    </a:p>
                    <a:p>
                      <a:pPr marL="628650" marR="0" lvl="1"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UDP Source Port Randomization</a:t>
                      </a:r>
                    </a:p>
                    <a:p>
                      <a:pPr marL="628650" marR="0" lvl="1"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Case Query Randomisation</a:t>
                      </a:r>
                    </a:p>
                    <a:p>
                      <a:pPr marL="628650" marR="0" lvl="1"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Active spoofing detection switches user to TCP when under threat.</a:t>
                      </a:r>
                    </a:p>
                    <a:p>
                      <a:pPr marL="628650" marR="0" lvl="1"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Discard unsolicited answers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Limit per user resources (queries per second) to prevent </a:t>
                      </a:r>
                      <a:r>
                        <a:rPr kumimoji="0" lang="en-GB" sz="1200" u="none" strike="noStrike" kern="1200" cap="none" spc="0" normalizeH="0" baseline="0" noProof="0" dirty="0" err="1" smtClean="0">
                          <a:ln>
                            <a:noFill/>
                          </a:ln>
                          <a:effectLst/>
                          <a:uLnTx/>
                          <a:uFillTx/>
                        </a:rPr>
                        <a:t>DoS</a:t>
                      </a:r>
                      <a:endParaRPr kumimoji="0" lang="en-GB" sz="1200"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Monitor top users and blacklist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err="1" smtClean="0">
                          <a:ln>
                            <a:noFill/>
                          </a:ln>
                          <a:effectLst/>
                          <a:uLnTx/>
                          <a:uFillTx/>
                        </a:rPr>
                        <a:t>Futureproof</a:t>
                      </a:r>
                      <a:r>
                        <a:rPr kumimoji="0" lang="en-GB" sz="1200" u="none" strike="noStrike" kern="1200" cap="none" spc="0" normalizeH="0" baseline="0" noProof="0" dirty="0" smtClean="0">
                          <a:ln>
                            <a:noFill/>
                          </a:ln>
                          <a:effectLst/>
                          <a:uLnTx/>
                          <a:uFillTx/>
                        </a:rPr>
                        <a:t> with support for DNSSEC and IPv6</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DHCP Server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High performance DHCP server with resource friendly high availability</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FortiDNS</a:t>
            </a:r>
          </a:p>
        </p:txBody>
      </p:sp>
      <p:grpSp>
        <p:nvGrpSpPr>
          <p:cNvPr id="10" name="Group 35"/>
          <p:cNvGrpSpPr/>
          <p:nvPr/>
        </p:nvGrpSpPr>
        <p:grpSpPr>
          <a:xfrm flipH="1">
            <a:off x="4459256" y="4718709"/>
            <a:ext cx="1743072" cy="1026105"/>
            <a:chOff x="2627557" y="3610654"/>
            <a:chExt cx="1753736" cy="1189229"/>
          </a:xfrm>
        </p:grpSpPr>
        <p:pic>
          <p:nvPicPr>
            <p:cNvPr id="11" name="Picture 10" descr="LAN_L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12" name="Picture 11" descr="User-Exec-Fe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13" name="Picture 12" descr="User-Exec-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16" name="Line 113"/>
          <p:cNvSpPr>
            <a:spLocks noChangeShapeType="1"/>
          </p:cNvSpPr>
          <p:nvPr/>
        </p:nvSpPr>
        <p:spPr bwMode="auto">
          <a:xfrm flipH="1" flipV="1">
            <a:off x="5987183" y="3382008"/>
            <a:ext cx="762000" cy="533400"/>
          </a:xfrm>
          <a:prstGeom prst="line">
            <a:avLst/>
          </a:prstGeom>
          <a:noFill/>
          <a:ln w="25400">
            <a:solidFill>
              <a:srgbClr val="3D4144"/>
            </a:solidFill>
            <a:round/>
            <a:headEnd type="triangle"/>
            <a:tailEnd type="triangle" w="med" len="med"/>
          </a:ln>
        </p:spPr>
        <p:txBody>
          <a:bodyPr anchor="ctr">
            <a:spAutoFit/>
          </a:bodyPr>
          <a:lstStyle/>
          <a:p>
            <a:endParaRPr lang="en-US" dirty="0"/>
          </a:p>
        </p:txBody>
      </p:sp>
      <p:pic>
        <p:nvPicPr>
          <p:cNvPr id="19" name="Picture 31" descr="1U_Lt-s_x200.png"/>
          <p:cNvPicPr>
            <a:picLocks noChangeAspect="1"/>
          </p:cNvPicPr>
          <p:nvPr/>
        </p:nvPicPr>
        <p:blipFill>
          <a:blip r:embed="rId7"/>
          <a:srcRect/>
          <a:stretch>
            <a:fillRect/>
          </a:stretch>
        </p:blipFill>
        <p:spPr bwMode="auto">
          <a:xfrm>
            <a:off x="4860484" y="2634741"/>
            <a:ext cx="1506537" cy="936625"/>
          </a:xfrm>
          <a:prstGeom prst="rect">
            <a:avLst/>
          </a:prstGeom>
          <a:noFill/>
          <a:ln w="9525">
            <a:noFill/>
            <a:miter lim="800000"/>
            <a:headEnd/>
            <a:tailEnd/>
          </a:ln>
        </p:spPr>
      </p:pic>
      <p:pic>
        <p:nvPicPr>
          <p:cNvPr id="20" name="Picture 19" descr="FortiDNS_Icon.png"/>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205474" y="2684033"/>
            <a:ext cx="839447" cy="634933"/>
          </a:xfrm>
          <a:prstGeom prst="rect">
            <a:avLst/>
          </a:prstGeom>
          <a:scene3d>
            <a:camera prst="isometricBottomDown"/>
            <a:lightRig rig="threePt" dir="t"/>
          </a:scene3d>
        </p:spPr>
      </p:pic>
      <p:sp>
        <p:nvSpPr>
          <p:cNvPr id="21" name="TextBox 20"/>
          <p:cNvSpPr txBox="1"/>
          <p:nvPr/>
        </p:nvSpPr>
        <p:spPr bwMode="auto">
          <a:xfrm>
            <a:off x="4734524" y="3618599"/>
            <a:ext cx="907032" cy="292388"/>
          </a:xfrm>
          <a:prstGeom prst="rect">
            <a:avLst/>
          </a:prstGeom>
          <a:noFill/>
        </p:spPr>
        <p:txBody>
          <a:bodyPr wrap="none">
            <a:spAutoFit/>
          </a:bodyPr>
          <a:lstStyle/>
          <a:p>
            <a:pPr>
              <a:defRPr/>
            </a:pPr>
            <a:r>
              <a:rPr lang="en-US" sz="1300" b="1" dirty="0" smtClean="0">
                <a:solidFill>
                  <a:srgbClr val="36424A"/>
                </a:solidFill>
                <a:latin typeface="Arial" pitchFamily="-65" charset="0"/>
                <a:ea typeface="ＭＳ Ｐゴシック" pitchFamily="-65" charset="-128"/>
                <a:cs typeface="ＭＳ Ｐゴシック" pitchFamily="-65" charset="-128"/>
              </a:rPr>
              <a:t>FortiDNS</a:t>
            </a:r>
            <a:endParaRPr lang="en-US" sz="1300" b="1" dirty="0">
              <a:solidFill>
                <a:srgbClr val="36424A"/>
              </a:solidFill>
              <a:latin typeface="Arial" pitchFamily="-65" charset="0"/>
              <a:ea typeface="ＭＳ Ｐゴシック" pitchFamily="-65" charset="-128"/>
              <a:cs typeface="ＭＳ Ｐゴシック" pitchFamily="-65" charset="-128"/>
            </a:endParaRPr>
          </a:p>
        </p:txBody>
      </p:sp>
      <p:pic>
        <p:nvPicPr>
          <p:cNvPr id="22" name="Picture 21"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577037" y="3692760"/>
            <a:ext cx="213020" cy="151969"/>
          </a:xfrm>
          <a:prstGeom prst="rect">
            <a:avLst/>
          </a:prstGeom>
        </p:spPr>
      </p:pic>
      <p:pic>
        <p:nvPicPr>
          <p:cNvPr id="23" name="Picture 35" descr="Firewall-Typical_Lt.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736692" y="3682727"/>
            <a:ext cx="407988"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Line 113"/>
          <p:cNvSpPr>
            <a:spLocks noChangeShapeType="1"/>
          </p:cNvSpPr>
          <p:nvPr/>
        </p:nvSpPr>
        <p:spPr bwMode="auto">
          <a:xfrm flipV="1">
            <a:off x="5431264" y="4108818"/>
            <a:ext cx="1447800" cy="838200"/>
          </a:xfrm>
          <a:prstGeom prst="line">
            <a:avLst/>
          </a:prstGeom>
          <a:noFill/>
          <a:ln w="25400">
            <a:solidFill>
              <a:srgbClr val="3D4144"/>
            </a:solidFill>
            <a:round/>
            <a:headEnd type="triangle"/>
            <a:tailEnd type="triangle" w="med" len="med"/>
          </a:ln>
        </p:spPr>
        <p:txBody>
          <a:bodyPr anchor="ctr">
            <a:spAutoFit/>
          </a:bodyPr>
          <a:lstStyle/>
          <a:p>
            <a:endParaRPr lang="en-US"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Robust caching DNS server that improves security and performance</a:t>
            </a:r>
          </a:p>
        </p:txBody>
      </p:sp>
    </p:spTree>
    <p:extLst>
      <p:ext uri="{BB962C8B-B14F-4D97-AF65-F5344CB8AC3E}">
        <p14:creationId xmlns:p14="http://schemas.microsoft.com/office/powerpoint/2010/main" val="129368991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b="0" i="0" dirty="0" smtClean="0"/>
              <a:t>FortiGate/FortiWiFi 30D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14466625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800 / 800 / 800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150 Mbps</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solidFill>
                      <a:schemeClr val="accent4">
                        <a:lumMod val="20000"/>
                        <a:lumOff val="80000"/>
                      </a:schemeClr>
                    </a:solidFill>
                  </a:tcPr>
                </a:tc>
                <a:tc>
                  <a:txBody>
                    <a:bodyPr/>
                    <a:lstStyle/>
                    <a:p>
                      <a:pPr algn="ctr"/>
                      <a:r>
                        <a:rPr lang="en-US" sz="1000" dirty="0" smtClean="0">
                          <a:solidFill>
                            <a:srgbClr val="36424A"/>
                          </a:solidFill>
                        </a:rPr>
                        <a:t>8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solidFill>
                      <a:schemeClr val="accent4">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solidFill>
                      <a:schemeClr val="accent4">
                        <a:lumMod val="20000"/>
                        <a:lumOff val="80000"/>
                      </a:schemeClr>
                    </a:solidFill>
                  </a:tcPr>
                </a:tc>
                <a:tc>
                  <a:txBody>
                    <a:bodyPr/>
                    <a:lstStyle/>
                    <a:p>
                      <a:pPr algn="ctr"/>
                      <a:r>
                        <a:rPr lang="en-US" sz="1000" b="0" i="0" dirty="0" smtClean="0">
                          <a:solidFill>
                            <a:srgbClr val="36424A"/>
                          </a:solidFill>
                          <a:latin typeface="+mn-lt"/>
                        </a:rPr>
                        <a:t>30/40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solidFill>
                      <a:schemeClr val="accent4">
                        <a:lumMod val="20000"/>
                        <a:lumOff val="80000"/>
                      </a:schemeClr>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200 K</a:t>
                      </a:r>
                    </a:p>
                  </a:txBody>
                  <a:tcPr marL="61703" marR="61703" marT="34706" marB="34706"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3.5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solidFill>
                      <a:srgbClr val="E4E4E4"/>
                    </a:solidFill>
                  </a:tcPr>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2/2</a:t>
                      </a:r>
                      <a:endParaRPr lang="en-US" sz="1000" b="0" i="0" dirty="0">
                        <a:solidFill>
                          <a:srgbClr val="36424A"/>
                        </a:solidFill>
                        <a:latin typeface="+mn-lt"/>
                      </a:endParaRPr>
                    </a:p>
                  </a:txBody>
                  <a:tcPr marL="61703" marR="61703" marT="34706" marB="34706" anchor="ctr" horzOverflow="overflow">
                    <a:solidFill>
                      <a:srgbClr val="E4E4E4"/>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chemeClr val="accent4">
                        <a:lumMod val="40000"/>
                        <a:lumOff val="60000"/>
                      </a:schemeClr>
                    </a:solidFill>
                  </a:tcPr>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20</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E4E4E4"/>
                    </a:solidFill>
                  </a:tcPr>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250</a:t>
                      </a:r>
                      <a:endParaRPr lang="en-US" sz="1000" b="0" i="0" dirty="0">
                        <a:solidFill>
                          <a:srgbClr val="36424A"/>
                        </a:solidFill>
                        <a:latin typeface="+mn-lt"/>
                      </a:endParaRPr>
                    </a:p>
                  </a:txBody>
                  <a:tcPr marL="61703" marR="61703" marT="34706" marB="34706" anchor="ctr" horzOverflow="overflow">
                    <a:solidFill>
                      <a:srgbClr val="E4E4E4"/>
                    </a:solidFill>
                  </a:tcPr>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chemeClr val="accent4">
                        <a:lumMod val="40000"/>
                        <a:lumOff val="60000"/>
                      </a:schemeClr>
                    </a:solidFill>
                  </a:tcPr>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80</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bl>
          </a:graphicData>
        </a:graphic>
      </p:graphicFrame>
      <p:sp>
        <p:nvSpPr>
          <p:cNvPr id="9" name="Rectangle 47"/>
          <p:cNvSpPr>
            <a:spLocks noChangeArrowheads="1"/>
          </p:cNvSpPr>
          <p:nvPr/>
        </p:nvSpPr>
        <p:spPr bwMode="auto">
          <a:xfrm>
            <a:off x="5867400" y="1295400"/>
            <a:ext cx="2884755" cy="2270334"/>
          </a:xfrm>
          <a:prstGeom prst="rect">
            <a:avLst/>
          </a:prstGeom>
          <a:noFill/>
          <a:ln w="9525">
            <a:noFill/>
            <a:miter lim="800000"/>
            <a:headEnd/>
            <a:tailEnd/>
          </a:ln>
        </p:spPr>
        <p:txBody>
          <a:bodyPr lIns="54853" tIns="27427" rIns="54853" bIns="27427" anchor="ctr">
            <a:prstTxWarp prst="textNoShape">
              <a:avLst/>
            </a:prstTxWarp>
          </a:bodyPr>
          <a:lstStyle/>
          <a:p>
            <a:pPr defTabSz="914417">
              <a:spcBef>
                <a:spcPct val="20000"/>
              </a:spcBef>
            </a:pPr>
            <a:r>
              <a:rPr lang="en-US" sz="1200" b="1" dirty="0" smtClean="0"/>
              <a:t>FortiGate-30D</a:t>
            </a:r>
          </a:p>
          <a:p>
            <a:pPr marL="343047" indent="-343047" defTabSz="914417">
              <a:spcBef>
                <a:spcPct val="20000"/>
              </a:spcBef>
              <a:buFontTx/>
              <a:buChar char="•"/>
            </a:pPr>
            <a:r>
              <a:rPr lang="en-US" sz="1200" dirty="0" smtClean="0"/>
              <a:t>4x GE RJ45 Switch Ports</a:t>
            </a:r>
            <a:endParaRPr lang="en-US" sz="1200" dirty="0"/>
          </a:p>
          <a:p>
            <a:pPr marL="343047" indent="-343047" defTabSz="914417">
              <a:spcBef>
                <a:spcPct val="20000"/>
              </a:spcBef>
              <a:buFontTx/>
              <a:buChar char="•"/>
            </a:pPr>
            <a:r>
              <a:rPr lang="en-US" sz="1200" dirty="0" smtClean="0"/>
              <a:t>1x </a:t>
            </a:r>
            <a:r>
              <a:rPr lang="en-US" sz="1200" dirty="0"/>
              <a:t>G</a:t>
            </a:r>
            <a:r>
              <a:rPr lang="en-US" sz="1200" dirty="0" smtClean="0"/>
              <a:t>E RJ45 WAN Ports</a:t>
            </a:r>
          </a:p>
          <a:p>
            <a:pPr defTabSz="914417">
              <a:spcBef>
                <a:spcPct val="20000"/>
              </a:spcBef>
            </a:pPr>
            <a:endParaRPr lang="en-US" sz="1200" b="1" dirty="0" smtClean="0"/>
          </a:p>
          <a:p>
            <a:pPr defTabSz="914417">
              <a:spcBef>
                <a:spcPct val="20000"/>
              </a:spcBef>
            </a:pPr>
            <a:r>
              <a:rPr lang="en-US" sz="1200" b="1" dirty="0" smtClean="0"/>
              <a:t>FortiWifi-30D</a:t>
            </a:r>
            <a:endParaRPr lang="en-US" sz="1200" b="1" dirty="0"/>
          </a:p>
          <a:p>
            <a:pPr marL="343047" indent="-343047" defTabSz="914417">
              <a:spcBef>
                <a:spcPct val="20000"/>
              </a:spcBef>
              <a:buFontTx/>
              <a:buChar char="•"/>
            </a:pPr>
            <a:r>
              <a:rPr lang="en-US" sz="1200" dirty="0"/>
              <a:t>4x GE RJ45 Switch Ports</a:t>
            </a:r>
          </a:p>
          <a:p>
            <a:pPr marL="343047" indent="-343047" defTabSz="914417">
              <a:spcBef>
                <a:spcPct val="20000"/>
              </a:spcBef>
              <a:buFontTx/>
              <a:buChar char="•"/>
            </a:pPr>
            <a:r>
              <a:rPr lang="en-US" sz="1200" dirty="0"/>
              <a:t>1x GE RJ45 WAN </a:t>
            </a:r>
            <a:r>
              <a:rPr lang="en-US" sz="1200" dirty="0" smtClean="0"/>
              <a:t>Ports</a:t>
            </a:r>
          </a:p>
          <a:p>
            <a:pPr marL="343047" lvl="0" indent="-343047" defTabSz="914417">
              <a:spcBef>
                <a:spcPct val="20000"/>
              </a:spcBef>
              <a:buFontTx/>
              <a:buChar char="•"/>
            </a:pPr>
            <a:r>
              <a:rPr lang="en-US" sz="1200" dirty="0" smtClean="0">
                <a:latin typeface="Arial" charset="0"/>
              </a:rPr>
              <a:t>WiFi: 802.11a</a:t>
            </a:r>
            <a:r>
              <a:rPr lang="en-US" sz="1200" dirty="0">
                <a:latin typeface="Arial" charset="0"/>
              </a:rPr>
              <a:t>/b/g/</a:t>
            </a:r>
            <a:r>
              <a:rPr lang="en-US" sz="1200" dirty="0" smtClean="0">
                <a:latin typeface="Arial" charset="0"/>
              </a:rPr>
              <a:t>n</a:t>
            </a:r>
            <a:endParaRPr lang="en-US" sz="1200" dirty="0"/>
          </a:p>
          <a:p>
            <a:pPr defTabSz="914417">
              <a:spcBef>
                <a:spcPct val="20000"/>
              </a:spcBef>
            </a:pPr>
            <a:endParaRPr lang="en-US" sz="1200" dirty="0"/>
          </a:p>
        </p:txBody>
      </p:sp>
      <p:pic>
        <p:nvPicPr>
          <p:cNvPr id="6" name="Picture 5" descr="FGFWF-30D.png"/>
          <p:cNvPicPr>
            <a:picLocks noChangeAspect="1"/>
          </p:cNvPicPr>
          <p:nvPr/>
        </p:nvPicPr>
        <p:blipFill rotWithShape="1">
          <a:blip r:embed="rId2" cstate="print">
            <a:extLst>
              <a:ext uri="{28A0092B-C50C-407E-A947-70E740481C1C}">
                <a14:useLocalDpi xmlns:a14="http://schemas.microsoft.com/office/drawing/2010/main"/>
              </a:ext>
            </a:extLst>
          </a:blip>
          <a:srcRect l="18699" t="7878" r="19009" b="39688"/>
          <a:stretch/>
        </p:blipFill>
        <p:spPr>
          <a:xfrm>
            <a:off x="1204148" y="1627482"/>
            <a:ext cx="3667009" cy="1896729"/>
          </a:xfrm>
          <a:prstGeom prst="rect">
            <a:avLst/>
          </a:prstGeom>
        </p:spPr>
      </p:pic>
      <p:pic>
        <p:nvPicPr>
          <p:cNvPr id="11" name="Picture 10"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65893" y="3352800"/>
            <a:ext cx="685872" cy="354119"/>
          </a:xfrm>
          <a:prstGeom prst="rect">
            <a:avLst/>
          </a:prstGeom>
        </p:spPr>
      </p:pic>
      <p:pic>
        <p:nvPicPr>
          <p:cNvPr id="13" name="Picture 12"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23172" y="3382723"/>
            <a:ext cx="569690" cy="312735"/>
          </a:xfrm>
          <a:prstGeom prst="rect">
            <a:avLst/>
          </a:prstGeom>
          <a:effectLst/>
        </p:spPr>
      </p:pic>
      <p:pic>
        <p:nvPicPr>
          <p:cNvPr id="15" name="Picture 14" descr="dark_usb_console.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15200" y="3376757"/>
            <a:ext cx="570839" cy="313871"/>
          </a:xfrm>
          <a:prstGeom prst="rect">
            <a:avLst/>
          </a:prstGeom>
        </p:spPr>
      </p:pic>
      <p:cxnSp>
        <p:nvCxnSpPr>
          <p:cNvPr id="3" name="Straight Connector 2"/>
          <p:cNvCxnSpPr/>
          <p:nvPr/>
        </p:nvCxnSpPr>
        <p:spPr bwMode="auto">
          <a:xfrm>
            <a:off x="7949946" y="3339475"/>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9" name="Picture 18" descr="dark_WiFi_abgn.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8001000" y="3330072"/>
            <a:ext cx="582212" cy="363744"/>
          </a:xfrm>
          <a:prstGeom prst="rect">
            <a:avLst/>
          </a:prstGeom>
          <a:effectLst/>
        </p:spPr>
      </p:pic>
    </p:spTree>
    <p:extLst>
      <p:ext uri="{BB962C8B-B14F-4D97-AF65-F5344CB8AC3E}">
        <p14:creationId xmlns:p14="http://schemas.microsoft.com/office/powerpoint/2010/main" val="192000675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FortiDNS Series</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104462774"/>
              </p:ext>
            </p:extLst>
          </p:nvPr>
        </p:nvGraphicFramePr>
        <p:xfrm>
          <a:off x="252000" y="1260000"/>
          <a:ext cx="8640000" cy="2124250"/>
        </p:xfrm>
        <a:graphic>
          <a:graphicData uri="http://schemas.openxmlformats.org/drawingml/2006/table">
            <a:tbl>
              <a:tblPr firstRow="1" bandRow="1">
                <a:effectLst/>
                <a:tableStyleId>{073A0DAA-6AF3-43AB-8588-CEC1D06C72B9}</a:tableStyleId>
              </a:tblPr>
              <a:tblGrid>
                <a:gridCol w="3186298"/>
                <a:gridCol w="2726851"/>
                <a:gridCol w="2726851"/>
              </a:tblGrid>
              <a:tr h="39444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FortiDNS</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FNS-400C</a:t>
                      </a: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b="1" i="0" u="none" strike="noStrike" cap="none" normalizeH="0" baseline="0" dirty="0" smtClean="0">
                          <a:ln>
                            <a:noFill/>
                          </a:ln>
                          <a:solidFill>
                            <a:srgbClr val="FFFFFF"/>
                          </a:solidFill>
                          <a:effectLst/>
                          <a:latin typeface="Arial"/>
                          <a:cs typeface="Arial"/>
                        </a:rPr>
                        <a:t>FNS-3000D</a:t>
                      </a:r>
                    </a:p>
                  </a:txBody>
                  <a:tcPr marL="87087" marR="87087" marT="48984" marB="48984" horzOverflow="overflow">
                    <a:solidFill>
                      <a:srgbClr val="3C3C3C"/>
                    </a:solidFill>
                  </a:tcPr>
                </a:tc>
              </a:tr>
              <a:tr h="254386">
                <a:tc>
                  <a:txBody>
                    <a:bodyPr/>
                    <a:lstStyle/>
                    <a:p>
                      <a:r>
                        <a:rPr kumimoji="0" lang="en-US" sz="1300" b="1" u="none" strike="noStrike" cap="none" normalizeH="0" baseline="0" dirty="0" smtClean="0">
                          <a:ln>
                            <a:noFill/>
                          </a:ln>
                          <a:solidFill>
                            <a:srgbClr val="FFFFFF"/>
                          </a:solidFill>
                          <a:effectLst/>
                          <a:latin typeface="Arial"/>
                          <a:cs typeface="Arial"/>
                        </a:rPr>
                        <a:t>Total 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4x GE RJ45</a:t>
                      </a:r>
                    </a:p>
                  </a:txBody>
                  <a:tcPr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GE RJ45</a:t>
                      </a:r>
                    </a:p>
                    <a:p>
                      <a:pPr algn="ctr"/>
                      <a:r>
                        <a:rPr lang="en-US" sz="1300" dirty="0" smtClean="0">
                          <a:latin typeface="Arial"/>
                          <a:cs typeface="Arial"/>
                        </a:rPr>
                        <a:t>2x</a:t>
                      </a:r>
                      <a:r>
                        <a:rPr lang="en-US" sz="1300" baseline="0" dirty="0" smtClean="0">
                          <a:latin typeface="Arial"/>
                          <a:cs typeface="Arial"/>
                        </a:rPr>
                        <a:t> GE SFP</a:t>
                      </a:r>
                      <a:endParaRPr lang="en-US" sz="1300" dirty="0" smtClean="0">
                        <a:latin typeface="Arial"/>
                        <a:cs typeface="Arial"/>
                      </a:endParaRPr>
                    </a:p>
                  </a:txBody>
                  <a:tcPr anchor="ctr">
                    <a:solidFill>
                      <a:schemeClr val="accent4">
                        <a:lumMod val="40000"/>
                        <a:lumOff val="60000"/>
                      </a:schemeClr>
                    </a:solidFill>
                  </a:tcPr>
                </a:tc>
              </a:tr>
              <a:tr h="25438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smtClean="0">
                          <a:ln>
                            <a:noFill/>
                          </a:ln>
                          <a:solidFill>
                            <a:srgbClr val="FFFFFF"/>
                          </a:solidFill>
                          <a:effectLst/>
                          <a:uLnTx/>
                          <a:uFillTx/>
                          <a:latin typeface="Arial"/>
                          <a:cs typeface="Arial"/>
                        </a:rPr>
                        <a:t>Max Queries per Second</a:t>
                      </a:r>
                      <a:endParaRPr kumimoji="0" lang="en-US" sz="1300" b="1" i="0" u="none" strike="noStrike" kern="1200" cap="none" spc="0" normalizeH="0" baseline="0" noProof="0" dirty="0" smtClean="0">
                        <a:ln>
                          <a:noFill/>
                        </a:ln>
                        <a:solidFill>
                          <a:srgbClr val="FFFFFF"/>
                        </a:solidFill>
                        <a:effectLst/>
                        <a:uLnTx/>
                        <a:uFillTx/>
                        <a:latin typeface="Arial"/>
                        <a:ea typeface="+mn-ea"/>
                        <a:cs typeface="Arial"/>
                      </a:endParaRPr>
                    </a:p>
                  </a:txBody>
                  <a:tcPr anchor="ctr">
                    <a:solidFill>
                      <a:schemeClr val="accent4"/>
                    </a:solidFill>
                  </a:tcPr>
                </a:tc>
                <a:tc>
                  <a:txBody>
                    <a:bodyPr/>
                    <a:lstStyle/>
                    <a:p>
                      <a:pPr algn="ctr"/>
                      <a:r>
                        <a:rPr lang="en-US" sz="1300" dirty="0" smtClean="0">
                          <a:latin typeface="Arial"/>
                          <a:cs typeface="Arial"/>
                        </a:rPr>
                        <a:t>30,000</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100,000</a:t>
                      </a:r>
                    </a:p>
                  </a:txBody>
                  <a:tcPr anchor="ctr">
                    <a:solidFill>
                      <a:schemeClr val="accent4">
                        <a:lumMod val="20000"/>
                        <a:lumOff val="80000"/>
                      </a:schemeClr>
                    </a:solidFill>
                  </a:tcPr>
                </a:tc>
              </a:tr>
              <a:tr h="373448">
                <a:tc>
                  <a:txBody>
                    <a:bodyPr/>
                    <a:lstStyle/>
                    <a:p>
                      <a:r>
                        <a:rPr lang="en-US" sz="1300" b="1" dirty="0" smtClean="0">
                          <a:solidFill>
                            <a:srgbClr val="FFFFFF"/>
                          </a:solidFill>
                          <a:latin typeface="Arial"/>
                          <a:cs typeface="Arial"/>
                        </a:rPr>
                        <a:t>Max DNS Clients</a:t>
                      </a:r>
                    </a:p>
                  </a:txBody>
                  <a:tcPr anchor="ctr">
                    <a:solidFill>
                      <a:schemeClr val="accent4"/>
                    </a:solidFill>
                  </a:tcPr>
                </a:tc>
                <a:tc>
                  <a:txBody>
                    <a:bodyPr/>
                    <a:lstStyle/>
                    <a:p>
                      <a:pPr algn="ctr"/>
                      <a:r>
                        <a:rPr lang="en-US" sz="1300" dirty="0" smtClean="0">
                          <a:latin typeface="Arial"/>
                          <a:cs typeface="Arial"/>
                        </a:rPr>
                        <a:t>10,000</a:t>
                      </a:r>
                    </a:p>
                  </a:txBody>
                  <a:tcPr anchor="ctr">
                    <a:solidFill>
                      <a:schemeClr val="accent4">
                        <a:lumMod val="40000"/>
                        <a:lumOff val="60000"/>
                      </a:schemeClr>
                    </a:solidFill>
                  </a:tcPr>
                </a:tc>
                <a:tc>
                  <a:txBody>
                    <a:bodyPr/>
                    <a:lstStyle/>
                    <a:p>
                      <a:pPr algn="ctr"/>
                      <a:r>
                        <a:rPr lang="en-US" sz="1300" dirty="0" smtClean="0">
                          <a:latin typeface="Arial"/>
                          <a:cs typeface="Arial"/>
                        </a:rPr>
                        <a:t>10,000</a:t>
                      </a:r>
                    </a:p>
                  </a:txBody>
                  <a:tcPr anchor="ctr">
                    <a:solidFill>
                      <a:schemeClr val="accent4">
                        <a:lumMod val="40000"/>
                        <a:lumOff val="60000"/>
                      </a:schemeClr>
                    </a:solidFill>
                  </a:tcPr>
                </a:tc>
              </a:tr>
              <a:tr h="25438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i="0" u="none" strike="noStrike" cap="none" normalizeH="0" baseline="0" dirty="0" smtClean="0">
                          <a:ln>
                            <a:noFill/>
                          </a:ln>
                          <a:solidFill>
                            <a:srgbClr val="FFFFFF"/>
                          </a:solidFill>
                          <a:effectLst/>
                          <a:latin typeface="Arial"/>
                          <a:cs typeface="Arial"/>
                        </a:rPr>
                        <a:t>Max DHCP leases per sec</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dirty="0" smtClean="0">
                          <a:solidFill>
                            <a:srgbClr val="36424A"/>
                          </a:solidFill>
                          <a:latin typeface="Arial"/>
                          <a:cs typeface="Arial"/>
                        </a:rPr>
                        <a:t>250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dirty="0" smtClean="0">
                          <a:solidFill>
                            <a:srgbClr val="36424A"/>
                          </a:solidFill>
                          <a:latin typeface="Arial"/>
                          <a:cs typeface="Arial"/>
                        </a:rPr>
                        <a:t>450</a:t>
                      </a:r>
                    </a:p>
                  </a:txBody>
                  <a:tcPr anchor="ctr">
                    <a:solidFill>
                      <a:srgbClr val="E4E4E4"/>
                    </a:solidFill>
                  </a:tcPr>
                </a:tc>
              </a:tr>
              <a:tr h="25438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cap="none" normalizeH="0" baseline="0" dirty="0" smtClean="0">
                          <a:ln>
                            <a:noFill/>
                          </a:ln>
                          <a:solidFill>
                            <a:srgbClr val="FFFFFF"/>
                          </a:solidFill>
                          <a:effectLst/>
                          <a:latin typeface="Arial"/>
                          <a:cs typeface="Arial"/>
                        </a:rPr>
                        <a:t>Storage Capacity</a:t>
                      </a:r>
                      <a:endParaRPr kumimoji="0" lang="en-US" sz="1300" b="1" i="0" u="none" strike="noStrike" cap="none" normalizeH="0" baseline="0" dirty="0" smtClean="0">
                        <a:ln>
                          <a:noFill/>
                        </a:ln>
                        <a:solidFill>
                          <a:srgbClr val="FFFFFF"/>
                        </a:solidFill>
                        <a:effectLst/>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1x 1TB</a:t>
                      </a:r>
                    </a:p>
                  </a:txBody>
                  <a:tcPr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a:t>
                      </a:r>
                      <a:r>
                        <a:rPr lang="en-US" sz="1300" baseline="0" dirty="0" smtClean="0">
                          <a:latin typeface="Arial"/>
                          <a:cs typeface="Arial"/>
                        </a:rPr>
                        <a:t> 2TB</a:t>
                      </a:r>
                      <a:endParaRPr lang="en-US" sz="1300" dirty="0" smtClean="0">
                        <a:latin typeface="Arial"/>
                        <a:cs typeface="Arial"/>
                      </a:endParaRPr>
                    </a:p>
                  </a:txBody>
                  <a:tcPr anchor="ctr">
                    <a:solidFill>
                      <a:schemeClr val="accent4">
                        <a:lumMod val="40000"/>
                        <a:lumOff val="60000"/>
                      </a:schemeClr>
                    </a:solidFill>
                  </a:tcPr>
                </a:tc>
              </a:tr>
            </a:tbl>
          </a:graphicData>
        </a:graphic>
      </p:graphicFrame>
    </p:spTree>
    <p:extLst>
      <p:ext uri="{BB962C8B-B14F-4D97-AF65-F5344CB8AC3E}">
        <p14:creationId xmlns:p14="http://schemas.microsoft.com/office/powerpoint/2010/main" val="3081775361"/>
      </p:ext>
    </p:extLst>
  </p:cSld>
  <p:clrMapOvr>
    <a:masterClrMapping/>
  </p:clrMapOvr>
  <p:transition xmlns:p14="http://schemas.microsoft.com/office/powerpoint/2010/main" spd="slow">
    <p:wipe/>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1414262" y="2681146"/>
            <a:ext cx="7230055" cy="1098425"/>
          </a:xfrm>
        </p:spPr>
        <p:txBody>
          <a:bodyPr anchor="ctr"/>
          <a:lstStyle/>
          <a:p>
            <a:pPr marL="0" indent="0" algn="ctr">
              <a:buNone/>
            </a:pPr>
            <a:r>
              <a:rPr lang="en-US" sz="3600" b="1" dirty="0" smtClean="0">
                <a:solidFill>
                  <a:srgbClr val="FFFFFF"/>
                </a:solidFill>
              </a:rPr>
              <a:t>FortiRecorder &amp; FortiCamera</a:t>
            </a:r>
            <a:endParaRPr lang="en-US" sz="3600" b="1" dirty="0">
              <a:solidFill>
                <a:srgbClr val="FFFFFF"/>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24" y="2897405"/>
            <a:ext cx="702564" cy="702564"/>
          </a:xfrm>
          <a:prstGeom prst="rect">
            <a:avLst/>
          </a:prstGeom>
        </p:spPr>
      </p:pic>
    </p:spTree>
    <p:extLst>
      <p:ext uri="{BB962C8B-B14F-4D97-AF65-F5344CB8AC3E}">
        <p14:creationId xmlns:p14="http://schemas.microsoft.com/office/powerpoint/2010/main" val="334869612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FortiRecorder and FortiCamera</a:t>
            </a:r>
            <a:endParaRPr lang="en-US" b="0" i="0"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Network-based Video Security that </a:t>
            </a:r>
            <a:r>
              <a:rPr lang="en-US" sz="2000" b="1" dirty="0" smtClean="0">
                <a:solidFill>
                  <a:schemeClr val="bg1"/>
                </a:solidFill>
                <a:cs typeface="Arial Narrow"/>
              </a:rPr>
              <a:t>simplify </a:t>
            </a:r>
            <a:r>
              <a:rPr lang="en-US" sz="2000" b="1" dirty="0">
                <a:solidFill>
                  <a:schemeClr val="bg1"/>
                </a:solidFill>
                <a:cs typeface="Arial Narrow"/>
              </a:rPr>
              <a:t>surveillance while streamlining the user </a:t>
            </a:r>
            <a:r>
              <a:rPr lang="en-US" sz="2000" b="1" dirty="0" smtClean="0">
                <a:solidFill>
                  <a:schemeClr val="bg1"/>
                </a:solidFill>
                <a:cs typeface="Arial Narrow"/>
              </a:rPr>
              <a:t>experience.</a:t>
            </a:r>
            <a:endParaRPr lang="en-US" sz="2000" b="1" dirty="0">
              <a:solidFill>
                <a:schemeClr val="bg1"/>
              </a:solidFill>
              <a:cs typeface="Arial Narrow"/>
            </a:endParaRPr>
          </a:p>
        </p:txBody>
      </p:sp>
      <p:sp>
        <p:nvSpPr>
          <p:cNvPr id="2" name="Rectangle 1"/>
          <p:cNvSpPr/>
          <p:nvPr/>
        </p:nvSpPr>
        <p:spPr>
          <a:xfrm>
            <a:off x="441933" y="2354450"/>
            <a:ext cx="3895887" cy="3785652"/>
          </a:xfrm>
          <a:prstGeom prst="rect">
            <a:avLst/>
          </a:prstGeom>
        </p:spPr>
        <p:txBody>
          <a:bodyPr wrap="square">
            <a:spAutoFit/>
          </a:bodyPr>
          <a:lstStyle/>
          <a:p>
            <a:pPr marL="285750" indent="-176400">
              <a:buClr>
                <a:schemeClr val="accent6"/>
              </a:buClr>
              <a:buFont typeface="Wingdings" charset="2"/>
              <a:buChar char="§"/>
            </a:pPr>
            <a:r>
              <a:rPr lang="en-US" sz="1600" dirty="0"/>
              <a:t>Capture continuous or motion-based recording (or both)</a:t>
            </a:r>
          </a:p>
          <a:p>
            <a:pPr marL="285750" indent="-176400">
              <a:buClr>
                <a:schemeClr val="accent6"/>
              </a:buClr>
              <a:buFont typeface="Wingdings" charset="2"/>
              <a:buChar char="§"/>
            </a:pPr>
            <a:r>
              <a:rPr lang="en-US" sz="1600" dirty="0"/>
              <a:t>Alarms and snapshot notifications keep you aware of what’s going on</a:t>
            </a:r>
          </a:p>
          <a:p>
            <a:pPr marL="285750" indent="-176400">
              <a:buClr>
                <a:schemeClr val="accent6"/>
              </a:buClr>
              <a:buFont typeface="Wingdings" charset="2"/>
              <a:buChar char="§"/>
            </a:pPr>
            <a:r>
              <a:rPr lang="en-US" sz="1600" dirty="0"/>
              <a:t>An event timeline lets you find and review motion events quickly and easily</a:t>
            </a:r>
          </a:p>
          <a:p>
            <a:pPr marL="285750" indent="-176400">
              <a:buClr>
                <a:schemeClr val="accent6"/>
              </a:buClr>
              <a:buFont typeface="Wingdings" charset="2"/>
              <a:buChar char="§"/>
            </a:pPr>
            <a:r>
              <a:rPr lang="en-US" sz="1600" dirty="0"/>
              <a:t>IOS and Android apps for mobile camera access</a:t>
            </a:r>
          </a:p>
          <a:p>
            <a:pPr marL="285750" indent="-176400">
              <a:buClr>
                <a:schemeClr val="accent6"/>
              </a:buClr>
              <a:buFont typeface="Wingdings" charset="2"/>
              <a:buChar char="§"/>
            </a:pPr>
            <a:r>
              <a:rPr lang="en-US" sz="1600" dirty="0"/>
              <a:t>Cameras use Power over Ethernet (PoE) for easy installation</a:t>
            </a:r>
          </a:p>
          <a:p>
            <a:pPr marL="285750" indent="-176400">
              <a:buClr>
                <a:schemeClr val="accent6"/>
              </a:buClr>
              <a:buFont typeface="Wingdings" charset="2"/>
              <a:buChar char="§"/>
            </a:pPr>
            <a:r>
              <a:rPr lang="en-US" sz="1600" dirty="0"/>
              <a:t>Web-based interface with no need for dedicated client</a:t>
            </a:r>
          </a:p>
          <a:p>
            <a:pPr marL="285750" indent="-176400">
              <a:buClr>
                <a:schemeClr val="accent6"/>
              </a:buClr>
              <a:buFont typeface="Wingdings" charset="2"/>
              <a:buChar char="§"/>
            </a:pPr>
            <a:r>
              <a:rPr lang="en-US" sz="1600" dirty="0"/>
              <a:t>Video Management System for Windows (FortiRecorder Central</a:t>
            </a:r>
            <a:r>
              <a:rPr lang="en-US" sz="1600" dirty="0" smtClean="0"/>
              <a:t>)</a:t>
            </a:r>
            <a:endParaRPr lang="en-US" sz="1600" dirty="0"/>
          </a:p>
        </p:txBody>
      </p:sp>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249" y="1194630"/>
            <a:ext cx="702564" cy="702564"/>
          </a:xfrm>
          <a:prstGeom prst="rect">
            <a:avLst/>
          </a:prstGeom>
        </p:spPr>
      </p:pic>
      <p:pic>
        <p:nvPicPr>
          <p:cNvPr id="3" name="Picture 2"/>
          <p:cNvPicPr>
            <a:picLocks noChangeAspect="1"/>
          </p:cNvPicPr>
          <p:nvPr/>
        </p:nvPicPr>
        <p:blipFill>
          <a:blip r:embed="rId4"/>
          <a:stretch>
            <a:fillRect/>
          </a:stretch>
        </p:blipFill>
        <p:spPr>
          <a:xfrm>
            <a:off x="4379192" y="2827363"/>
            <a:ext cx="4456939" cy="2742732"/>
          </a:xfrm>
          <a:prstGeom prst="rect">
            <a:avLst/>
          </a:prstGeom>
        </p:spPr>
      </p:pic>
    </p:spTree>
    <p:extLst>
      <p:ext uri="{BB962C8B-B14F-4D97-AF65-F5344CB8AC3E}">
        <p14:creationId xmlns:p14="http://schemas.microsoft.com/office/powerpoint/2010/main" val="50991563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FortiRecorder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445692949"/>
              </p:ext>
            </p:extLst>
          </p:nvPr>
        </p:nvGraphicFramePr>
        <p:xfrm>
          <a:off x="252000" y="1260001"/>
          <a:ext cx="8640000" cy="1869840"/>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FRD-100D</a:t>
                      </a: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FRD-200D</a:t>
                      </a: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FRD-VM</a:t>
                      </a:r>
                    </a:p>
                  </a:txBody>
                  <a:tcPr marT="72000" marB="72000" anchor="ctr">
                    <a:solidFill>
                      <a:schemeClr val="accent4">
                        <a:lumMod val="50000"/>
                      </a:schemeClr>
                    </a:solidFill>
                  </a:tcPr>
                </a:tc>
              </a:tr>
              <a:tr h="0">
                <a:tc>
                  <a:txBody>
                    <a:bodyPr/>
                    <a:lstStyle/>
                    <a:p>
                      <a:r>
                        <a:rPr lang="en-US" sz="1100" b="1" dirty="0" smtClean="0">
                          <a:solidFill>
                            <a:srgbClr val="FFFFFF"/>
                          </a:solidFill>
                        </a:rPr>
                        <a:t>Camera Capacity</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16</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64</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1024</a:t>
                      </a:r>
                      <a:endParaRPr lang="en-US" sz="1100" b="0" i="0" dirty="0">
                        <a:solidFill>
                          <a:schemeClr val="tx1"/>
                        </a:solidFill>
                        <a:latin typeface="+mn-lt"/>
                      </a:endParaRPr>
                    </a:p>
                  </a:txBody>
                  <a:tcPr marT="72000" marB="72000" anchor="ctr">
                    <a:solidFill>
                      <a:schemeClr val="accent4">
                        <a:lumMod val="40000"/>
                        <a:lumOff val="60000"/>
                      </a:schemeClr>
                    </a:solidFill>
                  </a:tcPr>
                </a:tc>
              </a:tr>
              <a:tr h="0">
                <a:tc>
                  <a:txBody>
                    <a:bodyPr/>
                    <a:lstStyle/>
                    <a:p>
                      <a:r>
                        <a:rPr lang="en-US" sz="1100" b="1" dirty="0" smtClean="0">
                          <a:solidFill>
                            <a:srgbClr val="FFFFFF"/>
                          </a:solidFill>
                        </a:rPr>
                        <a:t>Form Factor</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Desktop</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 RU</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VM</a:t>
                      </a:r>
                      <a:endParaRPr lang="en-US" sz="1100" b="0" i="0" dirty="0" smtClean="0">
                        <a:solidFill>
                          <a:schemeClr val="tx1"/>
                        </a:solidFill>
                        <a:latin typeface="+mn-lt"/>
                      </a:endParaRPr>
                    </a:p>
                  </a:txBody>
                  <a:tcPr marT="72000" marB="72000" anchor="ctr">
                    <a:solidFill>
                      <a:srgbClr val="E4E4E4"/>
                    </a:solidFill>
                  </a:tcPr>
                </a:tc>
              </a:tr>
              <a:tr h="0">
                <a:tc>
                  <a:txBody>
                    <a:bodyPr/>
                    <a:lstStyle/>
                    <a:p>
                      <a:r>
                        <a:rPr lang="en-US" sz="1100" b="1" dirty="0" smtClean="0">
                          <a:solidFill>
                            <a:srgbClr val="FFFFFF"/>
                          </a:solidFill>
                        </a:rPr>
                        <a:t>Total Interface</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3x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 to 4 network cards supported</a:t>
                      </a:r>
                    </a:p>
                  </a:txBody>
                  <a:tcPr marT="72000" marB="72000" anchor="ctr">
                    <a:solidFill>
                      <a:srgbClr val="C9C9C9"/>
                    </a:solidFill>
                  </a:tcPr>
                </a:tc>
              </a:tr>
              <a:tr h="0">
                <a:tc>
                  <a:txBody>
                    <a:bodyPr/>
                    <a:lstStyle/>
                    <a:p>
                      <a:r>
                        <a:rPr lang="en-US" sz="1100" b="1" dirty="0" smtClean="0">
                          <a:solidFill>
                            <a:srgbClr val="FFFFFF"/>
                          </a:solidFill>
                        </a:rPr>
                        <a:t>Storage</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TB</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TB</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Unrestricted</a:t>
                      </a:r>
                    </a:p>
                  </a:txBody>
                  <a:tcPr marT="72000" marB="72000" anchor="ctr">
                    <a:solidFill>
                      <a:srgbClr val="E4E4E4"/>
                    </a:solidFill>
                  </a:tcPr>
                </a:tc>
              </a:tr>
              <a:tr h="0">
                <a:tc>
                  <a:txBody>
                    <a:bodyPr/>
                    <a:lstStyle/>
                    <a:p>
                      <a:r>
                        <a:rPr lang="en-US" sz="1100" b="1" dirty="0" smtClean="0">
                          <a:solidFill>
                            <a:srgbClr val="FFFFFF"/>
                          </a:solidFill>
                        </a:rPr>
                        <a:t>Management Tools</a:t>
                      </a:r>
                      <a:endParaRPr lang="en-US" sz="1100" b="1" dirty="0">
                        <a:solidFill>
                          <a:srgbClr val="FFFFFF"/>
                        </a:solidFill>
                      </a:endParaRPr>
                    </a:p>
                  </a:txBody>
                  <a:tcPr marT="72000" marB="7200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FortiRecorder</a:t>
                      </a:r>
                      <a:r>
                        <a:rPr lang="en-US" sz="1100" b="0" i="0" baseline="0" dirty="0" smtClean="0">
                          <a:solidFill>
                            <a:schemeClr val="tx1"/>
                          </a:solidFill>
                          <a:latin typeface="+mn-lt"/>
                        </a:rPr>
                        <a:t> Mobile Apps (iOS, Android), FortiRecorder Central (Windows)</a:t>
                      </a: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r>
            </a:tbl>
          </a:graphicData>
        </a:graphic>
      </p:graphicFrame>
    </p:spTree>
    <p:extLst>
      <p:ext uri="{BB962C8B-B14F-4D97-AF65-F5344CB8AC3E}">
        <p14:creationId xmlns:p14="http://schemas.microsoft.com/office/powerpoint/2010/main" val="2311928797"/>
      </p:ext>
    </p:extLst>
  </p:cSld>
  <p:clrMapOvr>
    <a:masterClrMapping/>
  </p:clrMapOvr>
  <p:transition xmlns:p14="http://schemas.microsoft.com/office/powerpoint/2010/main">
    <p:wipe dir="r"/>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252830998"/>
              </p:ext>
            </p:extLst>
          </p:nvPr>
        </p:nvGraphicFramePr>
        <p:xfrm>
          <a:off x="252000" y="2707068"/>
          <a:ext cx="8640001" cy="3480538"/>
        </p:xfrm>
        <a:graphic>
          <a:graphicData uri="http://schemas.openxmlformats.org/drawingml/2006/table">
            <a:tbl>
              <a:tblPr firstRow="1" firstCol="1" bandRow="1">
                <a:effectLst/>
                <a:tableStyleId>{073A0DAA-6AF3-43AB-8588-CEC1D06C72B9}</a:tableStyleId>
              </a:tblPr>
              <a:tblGrid>
                <a:gridCol w="1321921"/>
                <a:gridCol w="1463616"/>
                <a:gridCol w="1463616"/>
                <a:gridCol w="1463616"/>
                <a:gridCol w="1463616"/>
                <a:gridCol w="1463616"/>
              </a:tblGrid>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FCM-MB13</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FCM-20A</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FCM-CB20</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FCM-OB20</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FCM-AP214B-A</a:t>
                      </a:r>
                      <a:endParaRPr lang="en-US" sz="1050" dirty="0" smtClean="0"/>
                    </a:p>
                  </a:txBody>
                  <a:tcPr marT="72000" marB="72000" anchor="ctr">
                    <a:solidFill>
                      <a:schemeClr val="accent4">
                        <a:lumMod val="50000"/>
                      </a:schemeClr>
                    </a:solidFill>
                  </a:tcPr>
                </a:tc>
              </a:tr>
              <a:tr h="916498">
                <a:tc>
                  <a:txBody>
                    <a:bodyPr/>
                    <a:lstStyle/>
                    <a:p>
                      <a:r>
                        <a:rPr lang="en-US" sz="1100" b="1" dirty="0" smtClean="0">
                          <a:solidFill>
                            <a:srgbClr val="FFFFFF"/>
                          </a:solidFill>
                        </a:rPr>
                        <a:t>Description</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Compact, friendly indoor camera</a:t>
                      </a: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Weatherproof &amp; Vandal proof indoor/outdoor camera</a:t>
                      </a:r>
                    </a:p>
                  </a:txBody>
                  <a:tcPr marT="72000" marB="72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err="1" smtClean="0">
                          <a:solidFill>
                            <a:schemeClr val="tx1"/>
                          </a:solidFill>
                          <a:latin typeface="+mn-lt"/>
                        </a:rPr>
                        <a:t>Varifocal</a:t>
                      </a:r>
                      <a:r>
                        <a:rPr lang="en-US" sz="1100" b="0" i="0" dirty="0" smtClean="0">
                          <a:solidFill>
                            <a:schemeClr val="tx1"/>
                          </a:solidFill>
                          <a:latin typeface="+mn-lt"/>
                        </a:rPr>
                        <a:t> zoom lens, indoor/outdoor camera</a:t>
                      </a: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Motorized autofocus wide angle zoom lens,</a:t>
                      </a:r>
                      <a:r>
                        <a:rPr lang="en-US" sz="1100" b="0" i="0" baseline="0" dirty="0" smtClean="0">
                          <a:solidFill>
                            <a:schemeClr val="tx1"/>
                          </a:solidFill>
                          <a:latin typeface="+mn-lt"/>
                        </a:rPr>
                        <a:t> </a:t>
                      </a:r>
                      <a:r>
                        <a:rPr lang="en-CA" sz="1100" dirty="0" smtClean="0"/>
                        <a:t>outdoor Camera</a:t>
                      </a:r>
                      <a:endParaRPr lang="en-US" sz="1100" b="0" i="0" dirty="0" smtClean="0">
                        <a:solidFill>
                          <a:schemeClr val="tx1"/>
                        </a:solidFill>
                        <a:latin typeface="+mn-lt"/>
                      </a:endParaRPr>
                    </a:p>
                  </a:txBody>
                  <a:tcPr marT="72000" marB="72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Indoor Fixed Dome IP Camera with</a:t>
                      </a:r>
                      <a:r>
                        <a:rPr lang="en-US" sz="1100" b="0" i="0" baseline="0" dirty="0" smtClean="0">
                          <a:solidFill>
                            <a:schemeClr val="tx1"/>
                          </a:solidFill>
                          <a:latin typeface="+mn-lt"/>
                        </a:rPr>
                        <a:t> </a:t>
                      </a:r>
                      <a:r>
                        <a:rPr lang="en-US" sz="1100" b="0" i="0" dirty="0" smtClean="0">
                          <a:solidFill>
                            <a:schemeClr val="tx1"/>
                          </a:solidFill>
                          <a:latin typeface="+mn-lt"/>
                        </a:rPr>
                        <a:t>built-in wireless AP</a:t>
                      </a:r>
                      <a:endParaRPr lang="en-US" sz="1100" b="0" i="0" dirty="0">
                        <a:solidFill>
                          <a:schemeClr val="tx1"/>
                        </a:solidFill>
                        <a:latin typeface="+mn-lt"/>
                      </a:endParaRPr>
                    </a:p>
                  </a:txBody>
                  <a:tcPr marT="72000" marB="72000" anchor="ctr">
                    <a:solidFill>
                      <a:schemeClr val="accent4">
                        <a:lumMod val="40000"/>
                        <a:lumOff val="60000"/>
                      </a:schemeClr>
                    </a:solidFill>
                  </a:tcPr>
                </a:tc>
              </a:tr>
              <a:tr h="0">
                <a:tc>
                  <a:txBody>
                    <a:bodyPr/>
                    <a:lstStyle/>
                    <a:p>
                      <a:r>
                        <a:rPr lang="en-US" sz="1100" b="1" dirty="0" smtClean="0">
                          <a:solidFill>
                            <a:srgbClr val="FFFFFF"/>
                          </a:solidFill>
                        </a:rPr>
                        <a:t>Camera</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1.3 Megapixel Mini Box IP Camera</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1.3 Megapixel Fixed Dome IP Camera</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2 Megapixel Bullet IP Camera</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 Megapixel Bullet IP Camera</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 Megapixel Indoor Fixed Dome IP Camera</a:t>
                      </a:r>
                      <a:endParaRPr lang="en-US" sz="1100" b="0" i="0" dirty="0" smtClean="0">
                        <a:solidFill>
                          <a:schemeClr val="tx1"/>
                        </a:solidFill>
                        <a:latin typeface="+mn-lt"/>
                      </a:endParaRPr>
                    </a:p>
                  </a:txBody>
                  <a:tcPr marT="72000" marB="72000" anchor="ctr">
                    <a:solidFill>
                      <a:srgbClr val="E4E4E4"/>
                    </a:solidFill>
                  </a:tcPr>
                </a:tc>
              </a:tr>
              <a:tr h="0">
                <a:tc>
                  <a:txBody>
                    <a:bodyPr/>
                    <a:lstStyle/>
                    <a:p>
                      <a:r>
                        <a:rPr lang="en-US" sz="1100" b="1" dirty="0" smtClean="0">
                          <a:solidFill>
                            <a:srgbClr val="FFFFFF"/>
                          </a:solidFill>
                        </a:rPr>
                        <a:t>Additional Features</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IR/Night Vision, Audio, DIDO</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Vandal Proof, IP67</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IR/Night Vision, 2.8 - 12mm </a:t>
                      </a:r>
                      <a:r>
                        <a:rPr lang="en-US" sz="1100" b="0" i="0" dirty="0" err="1" smtClean="0">
                          <a:solidFill>
                            <a:schemeClr val="tx1"/>
                          </a:solidFill>
                          <a:latin typeface="+mn-lt"/>
                        </a:rPr>
                        <a:t>varifocal</a:t>
                      </a:r>
                      <a:r>
                        <a:rPr lang="en-US" sz="1100" b="0" i="0" dirty="0" smtClean="0">
                          <a:solidFill>
                            <a:schemeClr val="tx1"/>
                          </a:solidFill>
                          <a:latin typeface="+mn-lt"/>
                        </a:rPr>
                        <a:t> lens, IP66</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IR/Night Vision, Audio, DIDO, IP67</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LED Night Vision, PIR, Audio, DIDO</a:t>
                      </a:r>
                    </a:p>
                  </a:txBody>
                  <a:tcPr marT="72000" marB="72000" anchor="ctr">
                    <a:solidFill>
                      <a:srgbClr val="C9C9C9"/>
                    </a:solidFill>
                  </a:tcPr>
                </a:tc>
              </a:tr>
              <a:tr h="0">
                <a:tc>
                  <a:txBody>
                    <a:bodyPr/>
                    <a:lstStyle/>
                    <a:p>
                      <a:r>
                        <a:rPr lang="en-US" sz="1100" b="1" dirty="0" smtClean="0">
                          <a:solidFill>
                            <a:srgbClr val="FFFFFF"/>
                          </a:solidFill>
                        </a:rPr>
                        <a:t>Total Interface</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802.3af PoE</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802.3af PoE</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802.3af </a:t>
                      </a:r>
                      <a:endParaRPr lang="en-US" sz="1100" b="0" i="0" dirty="0" smtClean="0">
                        <a:solidFill>
                          <a:schemeClr val="tx1"/>
                        </a:solidFill>
                        <a:latin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a:t>
                      </a:r>
                      <a:r>
                        <a:rPr kumimoji="0" lang="en-US" sz="1100" b="0" i="0" u="none" strike="noStrike" cap="none" normalizeH="0" baseline="0" dirty="0" smtClean="0">
                          <a:ln>
                            <a:noFill/>
                          </a:ln>
                          <a:solidFill>
                            <a:schemeClr val="dk1"/>
                          </a:solidFill>
                          <a:effectLst/>
                          <a:latin typeface="+mn-lt"/>
                        </a:rPr>
                        <a:t>802.3af or 802.3at PoE</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 x GE RJ45, </a:t>
                      </a:r>
                      <a:r>
                        <a:rPr kumimoji="0" lang="da-DK" sz="1100" b="0" i="0" u="none" strike="noStrike" cap="none" normalizeH="0" baseline="0" dirty="0" smtClean="0">
                          <a:ln>
                            <a:noFill/>
                          </a:ln>
                          <a:solidFill>
                            <a:schemeClr val="dk1"/>
                          </a:solidFill>
                          <a:effectLst/>
                          <a:latin typeface="+mn-lt"/>
                        </a:rPr>
                        <a:t>802.3af PoE</a:t>
                      </a:r>
                      <a:endParaRPr kumimoji="0" lang="en-US" sz="1100" b="0" i="0" u="none" strike="noStrike" cap="none" normalizeH="0" baseline="0" dirty="0" smtClean="0">
                        <a:ln>
                          <a:noFill/>
                        </a:ln>
                        <a:solidFill>
                          <a:schemeClr val="dk1"/>
                        </a:solidFill>
                        <a:effectLst/>
                        <a:latin typeface="+mn-lt"/>
                      </a:endParaRPr>
                    </a:p>
                  </a:txBody>
                  <a:tcPr marT="72000" marB="72000" anchor="ctr">
                    <a:solidFill>
                      <a:srgbClr val="C9C9C9"/>
                    </a:solidFill>
                  </a:tcPr>
                </a:tc>
              </a:tr>
              <a:tr h="0">
                <a:tc>
                  <a:txBody>
                    <a:bodyPr/>
                    <a:lstStyle/>
                    <a:p>
                      <a:r>
                        <a:rPr lang="en-US" sz="1100" b="1" dirty="0" smtClean="0">
                          <a:solidFill>
                            <a:srgbClr val="FFFFFF"/>
                          </a:solidFill>
                        </a:rPr>
                        <a:t>Wireless AP</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single radio (802.11 a/b/g/n, 2x2 MIMO)</a:t>
                      </a:r>
                    </a:p>
                  </a:txBody>
                  <a:tcPr marT="72000" marB="72000" anchor="ctr">
                    <a:solidFill>
                      <a:srgbClr val="C9C9C9"/>
                    </a:solidFill>
                  </a:tcPr>
                </a:tc>
              </a:tr>
            </a:tbl>
          </a:graphicData>
        </a:graphic>
      </p:graphicFrame>
      <p:pic>
        <p:nvPicPr>
          <p:cNvPr id="5" name="Picture 4" descr="big-cam-prod-slide.jpg"/>
          <p:cNvPicPr>
            <a:picLocks noChangeAspect="1"/>
          </p:cNvPicPr>
          <p:nvPr/>
        </p:nvPicPr>
        <p:blipFill>
          <a:blip r:embed="rId2" cstate="print"/>
          <a:stretch>
            <a:fillRect/>
          </a:stretch>
        </p:blipFill>
        <p:spPr>
          <a:xfrm>
            <a:off x="1778069" y="1204882"/>
            <a:ext cx="1095127" cy="1324889"/>
          </a:xfrm>
          <a:prstGeom prst="rect">
            <a:avLst/>
          </a:prstGeom>
        </p:spPr>
      </p:pic>
      <p:pic>
        <p:nvPicPr>
          <p:cNvPr id="6" name="Picture 5" descr="big-cam-prod-slide.jpg"/>
          <p:cNvPicPr>
            <a:picLocks noChangeAspect="1"/>
          </p:cNvPicPr>
          <p:nvPr/>
        </p:nvPicPr>
        <p:blipFill>
          <a:blip r:embed="rId3" cstate="print"/>
          <a:stretch>
            <a:fillRect/>
          </a:stretch>
        </p:blipFill>
        <p:spPr>
          <a:xfrm>
            <a:off x="3070282" y="1446218"/>
            <a:ext cx="1291564" cy="842217"/>
          </a:xfrm>
          <a:prstGeom prst="rect">
            <a:avLst/>
          </a:prstGeom>
        </p:spPr>
      </p:pic>
      <p:pic>
        <p:nvPicPr>
          <p:cNvPr id="7" name="Picture 6" descr="big-cam-prod-slide.jpg"/>
          <p:cNvPicPr>
            <a:picLocks noChangeAspect="1"/>
          </p:cNvPicPr>
          <p:nvPr/>
        </p:nvPicPr>
        <p:blipFill>
          <a:blip r:embed="rId4" cstate="print"/>
          <a:stretch>
            <a:fillRect/>
          </a:stretch>
        </p:blipFill>
        <p:spPr>
          <a:xfrm>
            <a:off x="4606533" y="1338374"/>
            <a:ext cx="1316832" cy="1057905"/>
          </a:xfrm>
          <a:prstGeom prst="rect">
            <a:avLst/>
          </a:prstGeom>
        </p:spPr>
      </p:pic>
      <p:pic>
        <p:nvPicPr>
          <p:cNvPr id="8" name="Picture 7" descr="big-cam-prod-slide.jpg"/>
          <p:cNvPicPr>
            <a:picLocks noChangeAspect="1"/>
          </p:cNvPicPr>
          <p:nvPr/>
        </p:nvPicPr>
        <p:blipFill>
          <a:blip r:embed="rId5" cstate="print"/>
          <a:stretch>
            <a:fillRect/>
          </a:stretch>
        </p:blipFill>
        <p:spPr>
          <a:xfrm>
            <a:off x="6028588" y="1451644"/>
            <a:ext cx="1248095" cy="831365"/>
          </a:xfrm>
          <a:prstGeom prst="rect">
            <a:avLst/>
          </a:prstGeom>
        </p:spPr>
      </p:pic>
      <p:pic>
        <p:nvPicPr>
          <p:cNvPr id="9" name="Picture 8" descr="big-cam-prod-slide.jpg"/>
          <p:cNvPicPr>
            <a:picLocks noChangeAspect="1"/>
          </p:cNvPicPr>
          <p:nvPr/>
        </p:nvPicPr>
        <p:blipFill>
          <a:blip r:embed="rId6" cstate="print"/>
          <a:stretch>
            <a:fillRect/>
          </a:stretch>
        </p:blipFill>
        <p:spPr>
          <a:xfrm>
            <a:off x="7645446" y="1411509"/>
            <a:ext cx="1057426" cy="911635"/>
          </a:xfrm>
          <a:prstGeom prst="rect">
            <a:avLst/>
          </a:prstGeom>
        </p:spPr>
      </p:pic>
    </p:spTree>
    <p:extLst>
      <p:ext uri="{BB962C8B-B14F-4D97-AF65-F5344CB8AC3E}">
        <p14:creationId xmlns:p14="http://schemas.microsoft.com/office/powerpoint/2010/main" val="181012140"/>
      </p:ext>
    </p:extLst>
  </p:cSld>
  <p:clrMapOvr>
    <a:masterClrMapping/>
  </p:clrMapOvr>
  <p:transition xmlns:p14="http://schemas.microsoft.com/office/powerpoint/2010/main">
    <p:wipe dir="r"/>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FortiBridge</a:t>
            </a:r>
            <a:endParaRPr lang="en-US" sz="3600" b="1" dirty="0">
              <a:solidFill>
                <a:srgbClr val="FFFFFF"/>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12" y="2872214"/>
            <a:ext cx="729218" cy="730800"/>
          </a:xfrm>
          <a:prstGeom prst="rect">
            <a:avLst/>
          </a:prstGeom>
        </p:spPr>
      </p:pic>
    </p:spTree>
    <p:extLst>
      <p:ext uri="{BB962C8B-B14F-4D97-AF65-F5344CB8AC3E}">
        <p14:creationId xmlns:p14="http://schemas.microsoft.com/office/powerpoint/2010/main" val="304842598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FortiBridge</a:t>
            </a:r>
            <a:endParaRPr lang="en-US" b="0" i="0"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smtClean="0">
                <a:solidFill>
                  <a:schemeClr val="bg1"/>
                </a:solidFill>
                <a:cs typeface="Arial Narrow"/>
              </a:rPr>
              <a:t>Network device that automatically </a:t>
            </a:r>
            <a:r>
              <a:rPr lang="en-US" sz="2000" b="1" dirty="0">
                <a:solidFill>
                  <a:schemeClr val="bg1"/>
                </a:solidFill>
                <a:cs typeface="Arial Narrow"/>
              </a:rPr>
              <a:t>bridge network traffic in the event of a system failure or power </a:t>
            </a:r>
            <a:r>
              <a:rPr lang="en-US" sz="2000" b="1" dirty="0" smtClean="0">
                <a:solidFill>
                  <a:schemeClr val="bg1"/>
                </a:solidFill>
                <a:cs typeface="Arial Narrow"/>
              </a:rPr>
              <a:t>outage.</a:t>
            </a:r>
            <a:endParaRPr lang="en-US" sz="2000" b="1" dirty="0">
              <a:solidFill>
                <a:schemeClr val="bg1"/>
              </a:solidFill>
              <a:cs typeface="Arial Narrow"/>
            </a:endParaRPr>
          </a:p>
        </p:txBody>
      </p:sp>
      <p:sp>
        <p:nvSpPr>
          <p:cNvPr id="2" name="Rectangle 1"/>
          <p:cNvSpPr/>
          <p:nvPr/>
        </p:nvSpPr>
        <p:spPr>
          <a:xfrm>
            <a:off x="441933" y="2469890"/>
            <a:ext cx="3895887" cy="3539430"/>
          </a:xfrm>
          <a:prstGeom prst="rect">
            <a:avLst/>
          </a:prstGeom>
        </p:spPr>
        <p:txBody>
          <a:bodyPr wrap="square">
            <a:spAutoFit/>
          </a:bodyPr>
          <a:lstStyle/>
          <a:p>
            <a:pPr marL="285750" indent="-176400">
              <a:buClr>
                <a:schemeClr val="accent6"/>
              </a:buClr>
              <a:buFont typeface="Wingdings" charset="2"/>
              <a:buChar char="§"/>
            </a:pPr>
            <a:r>
              <a:rPr lang="en-US" sz="1600" dirty="0"/>
              <a:t>Maximizes network uptime by automatically re-routing traffic in the event of a power outage or any other type of event that would cause an in line security device to degrade the availability of the network </a:t>
            </a:r>
            <a:r>
              <a:rPr lang="en-US" sz="1600" dirty="0" smtClean="0"/>
              <a:t>segment.</a:t>
            </a:r>
          </a:p>
          <a:p>
            <a:pPr marL="285750" indent="-176400">
              <a:buClr>
                <a:schemeClr val="accent6"/>
              </a:buClr>
              <a:buFont typeface="Wingdings" charset="2"/>
              <a:buChar char="§"/>
            </a:pPr>
            <a:r>
              <a:rPr lang="en-US" sz="1600" dirty="0" smtClean="0"/>
              <a:t>Monitor </a:t>
            </a:r>
            <a:r>
              <a:rPr lang="en-US" sz="1600" dirty="0"/>
              <a:t>and control the bypass status of network segments remotely, with the ability to view mode of operation, manually switch the appliance into bypass or normal operation mode, and configure thresholds for automatic bypass fail-to-wire </a:t>
            </a:r>
          </a:p>
          <a:p>
            <a:pPr marL="285750" indent="-176400">
              <a:buClr>
                <a:schemeClr val="accent6"/>
              </a:buClr>
              <a:buFont typeface="Wingdings" charset="2"/>
              <a:buChar char="§"/>
            </a:pPr>
            <a:endParaRPr lang="en-US" sz="1600" dirty="0"/>
          </a:p>
        </p:txBody>
      </p:sp>
      <p:pic>
        <p:nvPicPr>
          <p:cNvPr id="53" name="Picture 5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355" y="1192030"/>
            <a:ext cx="729218" cy="730800"/>
          </a:xfrm>
          <a:prstGeom prst="rect">
            <a:avLst/>
          </a:prstGeom>
        </p:spPr>
      </p:pic>
      <p:cxnSp>
        <p:nvCxnSpPr>
          <p:cNvPr id="29" name="Straight Connector 28"/>
          <p:cNvCxnSpPr/>
          <p:nvPr/>
        </p:nvCxnSpPr>
        <p:spPr bwMode="auto">
          <a:xfrm>
            <a:off x="6350512" y="3999824"/>
            <a:ext cx="0" cy="99060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cxnSp>
        <p:nvCxnSpPr>
          <p:cNvPr id="30" name="Straight Connector 29"/>
          <p:cNvCxnSpPr/>
          <p:nvPr/>
        </p:nvCxnSpPr>
        <p:spPr bwMode="auto">
          <a:xfrm flipV="1">
            <a:off x="5217958" y="3640971"/>
            <a:ext cx="594596" cy="1830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31" name="TextBox 30"/>
          <p:cNvSpPr txBox="1"/>
          <p:nvPr/>
        </p:nvSpPr>
        <p:spPr>
          <a:xfrm>
            <a:off x="5283665" y="5510432"/>
            <a:ext cx="2650197" cy="307777"/>
          </a:xfrm>
          <a:prstGeom prst="rect">
            <a:avLst/>
          </a:prstGeom>
          <a:noFill/>
        </p:spPr>
        <p:txBody>
          <a:bodyPr wrap="none" rtlCol="0">
            <a:spAutoFit/>
          </a:bodyPr>
          <a:lstStyle/>
          <a:p>
            <a:r>
              <a:rPr lang="en-US" sz="1000" b="1" dirty="0" smtClean="0">
                <a:solidFill>
                  <a:srgbClr val="404040"/>
                </a:solidFill>
                <a:latin typeface="Helvetica 55 Roman"/>
                <a:cs typeface="Helvetica 55 Roman"/>
              </a:rPr>
              <a:t>Network</a:t>
            </a:r>
            <a:r>
              <a:rPr lang="en-US" sz="1400" b="1" dirty="0" smtClean="0">
                <a:solidFill>
                  <a:srgbClr val="404040"/>
                </a:solidFill>
                <a:latin typeface="Helvetica 55 Roman"/>
                <a:cs typeface="Helvetica 55 Roman"/>
              </a:rPr>
              <a:t> </a:t>
            </a:r>
            <a:r>
              <a:rPr lang="en-US" sz="1000" b="1" dirty="0" smtClean="0">
                <a:solidFill>
                  <a:srgbClr val="404040"/>
                </a:solidFill>
                <a:latin typeface="Helvetica 55 Roman"/>
                <a:cs typeface="Helvetica 55 Roman"/>
              </a:rPr>
              <a:t>Appliance (Example: FortiGate)</a:t>
            </a:r>
          </a:p>
        </p:txBody>
      </p:sp>
      <p:cxnSp>
        <p:nvCxnSpPr>
          <p:cNvPr id="32" name="Straight Connector 31"/>
          <p:cNvCxnSpPr/>
          <p:nvPr/>
        </p:nvCxnSpPr>
        <p:spPr bwMode="auto">
          <a:xfrm>
            <a:off x="7381870" y="3654295"/>
            <a:ext cx="463926" cy="4982"/>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33" name="Straight Connector 32"/>
          <p:cNvCxnSpPr/>
          <p:nvPr/>
        </p:nvCxnSpPr>
        <p:spPr bwMode="auto">
          <a:xfrm>
            <a:off x="7036312" y="3999824"/>
            <a:ext cx="0" cy="99060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sp>
        <p:nvSpPr>
          <p:cNvPr id="34" name="TextBox 33"/>
          <p:cNvSpPr txBox="1"/>
          <p:nvPr/>
        </p:nvSpPr>
        <p:spPr>
          <a:xfrm>
            <a:off x="5270798" y="3274046"/>
            <a:ext cx="453970"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Net0</a:t>
            </a:r>
          </a:p>
        </p:txBody>
      </p:sp>
      <p:sp>
        <p:nvSpPr>
          <p:cNvPr id="35" name="TextBox 34"/>
          <p:cNvSpPr txBox="1"/>
          <p:nvPr/>
        </p:nvSpPr>
        <p:spPr>
          <a:xfrm>
            <a:off x="7424908" y="3287372"/>
            <a:ext cx="453970"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Net1</a:t>
            </a:r>
          </a:p>
        </p:txBody>
      </p:sp>
      <p:sp>
        <p:nvSpPr>
          <p:cNvPr id="36" name="TextBox 35"/>
          <p:cNvSpPr txBox="1"/>
          <p:nvPr/>
        </p:nvSpPr>
        <p:spPr>
          <a:xfrm>
            <a:off x="5893312" y="4304624"/>
            <a:ext cx="50366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Mon0</a:t>
            </a:r>
          </a:p>
        </p:txBody>
      </p:sp>
      <p:sp>
        <p:nvSpPr>
          <p:cNvPr id="37" name="TextBox 36"/>
          <p:cNvSpPr txBox="1"/>
          <p:nvPr/>
        </p:nvSpPr>
        <p:spPr>
          <a:xfrm>
            <a:off x="7036312" y="4304624"/>
            <a:ext cx="50366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Mon1</a:t>
            </a:r>
          </a:p>
        </p:txBody>
      </p:sp>
      <p:pic>
        <p:nvPicPr>
          <p:cNvPr id="38" name="Picture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08908" y="3041866"/>
            <a:ext cx="1589610" cy="1107830"/>
          </a:xfrm>
          <a:prstGeom prst="rect">
            <a:avLst/>
          </a:prstGeom>
        </p:spPr>
      </p:pic>
      <p:sp>
        <p:nvSpPr>
          <p:cNvPr id="39" name="TextBox 38"/>
          <p:cNvSpPr txBox="1"/>
          <p:nvPr/>
        </p:nvSpPr>
        <p:spPr>
          <a:xfrm>
            <a:off x="6755857" y="2874984"/>
            <a:ext cx="875710"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FortiBridge</a:t>
            </a:r>
          </a:p>
        </p:txBody>
      </p:sp>
      <p:pic>
        <p:nvPicPr>
          <p:cNvPr id="45" name="Picture 4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87588" y="3395205"/>
            <a:ext cx="756967" cy="541948"/>
          </a:xfrm>
          <a:prstGeom prst="rect">
            <a:avLst/>
          </a:prstGeom>
        </p:spPr>
      </p:pic>
      <p:pic>
        <p:nvPicPr>
          <p:cNvPr id="46" name="Picture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33402" y="3420354"/>
            <a:ext cx="756967" cy="541948"/>
          </a:xfrm>
          <a:prstGeom prst="rect">
            <a:avLst/>
          </a:prstGeom>
        </p:spPr>
      </p:pic>
      <p:pic>
        <p:nvPicPr>
          <p:cNvPr id="54" name="Picture 5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24825" y="4811590"/>
            <a:ext cx="1072041" cy="747124"/>
          </a:xfrm>
          <a:prstGeom prst="rect">
            <a:avLst/>
          </a:prstGeom>
        </p:spPr>
      </p:pic>
    </p:spTree>
    <p:extLst>
      <p:ext uri="{BB962C8B-B14F-4D97-AF65-F5344CB8AC3E}">
        <p14:creationId xmlns:p14="http://schemas.microsoft.com/office/powerpoint/2010/main" val="193379383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45023933"/>
              </p:ext>
            </p:extLst>
          </p:nvPr>
        </p:nvGraphicFramePr>
        <p:xfrm>
          <a:off x="252000" y="1260001"/>
          <a:ext cx="8640001" cy="5033520"/>
        </p:xfrm>
        <a:graphic>
          <a:graphicData uri="http://schemas.openxmlformats.org/drawingml/2006/table">
            <a:tbl>
              <a:tblPr firstRow="1" firstCol="1" bandRow="1">
                <a:effectLst/>
                <a:tableStyleId>{073A0DAA-6AF3-43AB-8588-CEC1D06C72B9}</a:tableStyleId>
              </a:tblPr>
              <a:tblGrid>
                <a:gridCol w="2271596"/>
                <a:gridCol w="1273681"/>
                <a:gridCol w="1273681"/>
                <a:gridCol w="1273681"/>
                <a:gridCol w="1273681"/>
                <a:gridCol w="1273681"/>
              </a:tblGrid>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2001</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2001F</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2002</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2002F</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FBG-2002X</a:t>
                      </a:r>
                    </a:p>
                  </a:txBody>
                  <a:tcPr marT="72000" marB="72000" anchor="ctr">
                    <a:solidFill>
                      <a:schemeClr val="accent4">
                        <a:lumMod val="50000"/>
                      </a:schemeClr>
                    </a:solidFill>
                  </a:tcPr>
                </a:tc>
              </a:tr>
              <a:tr h="0">
                <a:tc>
                  <a:txBody>
                    <a:bodyPr/>
                    <a:lstStyle/>
                    <a:p>
                      <a:r>
                        <a:rPr lang="en-US" sz="1100" b="1" dirty="0" smtClean="0">
                          <a:solidFill>
                            <a:srgbClr val="FFFFFF"/>
                          </a:solidFill>
                        </a:rPr>
                        <a:t>Network Segments Supported</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1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1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2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2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2 x 10G</a:t>
                      </a:r>
                      <a:endParaRPr lang="en-US" sz="1100" b="0" i="0" dirty="0">
                        <a:solidFill>
                          <a:schemeClr val="tx1"/>
                        </a:solidFill>
                        <a:latin typeface="+mn-lt"/>
                      </a:endParaRPr>
                    </a:p>
                  </a:txBody>
                  <a:tcPr marT="72000" marB="72000" anchor="ctr">
                    <a:solidFill>
                      <a:schemeClr val="accent4">
                        <a:lumMod val="40000"/>
                        <a:lumOff val="60000"/>
                      </a:schemeClr>
                    </a:solidFill>
                  </a:tcPr>
                </a:tc>
              </a:tr>
              <a:tr h="0">
                <a:tc>
                  <a:txBody>
                    <a:bodyPr/>
                    <a:lstStyle/>
                    <a:p>
                      <a:r>
                        <a:rPr lang="en-US" sz="1100" b="1" dirty="0" smtClean="0">
                          <a:solidFill>
                            <a:srgbClr val="FFFFFF"/>
                          </a:solidFill>
                        </a:rPr>
                        <a:t>Network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a:t>
                      </a:r>
                      <a:r>
                        <a:rPr lang="en-US" sz="1100" b="1" baseline="0" dirty="0" smtClean="0">
                          <a:solidFill>
                            <a:srgbClr val="FFFFFF"/>
                          </a:solidFill>
                        </a:rPr>
                        <a:t>connectors</a:t>
                      </a:r>
                      <a:r>
                        <a:rPr lang="en-US" sz="1100" dirty="0" smtClean="0"/>
                        <a:t>)</a:t>
                      </a:r>
                      <a:endParaRPr lang="en-US" sz="1100" b="1" dirty="0" smtClean="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GE RJ45</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LC (1G)</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GE RJ45</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LC (1G)</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LC (10G)</a:t>
                      </a:r>
                      <a:endParaRPr lang="en-US" sz="1100" b="0" i="0" dirty="0" smtClean="0">
                        <a:solidFill>
                          <a:schemeClr val="tx1"/>
                        </a:solidFill>
                        <a:latin typeface="+mn-lt"/>
                      </a:endParaRPr>
                    </a:p>
                  </a:txBody>
                  <a:tcPr marT="72000" marB="72000" anchor="ctr">
                    <a:solidFill>
                      <a:srgbClr val="E4E4E4"/>
                    </a:solidFill>
                  </a:tcPr>
                </a:tc>
              </a:tr>
              <a:tr h="0">
                <a:tc>
                  <a:txBody>
                    <a:bodyPr/>
                    <a:lstStyle/>
                    <a:p>
                      <a:r>
                        <a:rPr lang="en-US" sz="1100" b="1" dirty="0" smtClean="0">
                          <a:solidFill>
                            <a:srgbClr val="FFFFFF"/>
                          </a:solidFill>
                        </a:rPr>
                        <a:t>Monitor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(with </a:t>
                      </a:r>
                      <a:r>
                        <a:rPr lang="en-US" sz="1100" b="1" dirty="0" smtClean="0">
                          <a:solidFill>
                            <a:schemeClr val="lt1"/>
                          </a:solidFill>
                        </a:rPr>
                        <a:t>P</a:t>
                      </a:r>
                      <a:r>
                        <a:rPr lang="en-US" sz="1100" dirty="0" smtClean="0"/>
                        <a:t>luggable </a:t>
                      </a:r>
                      <a:r>
                        <a:rPr lang="en-US" sz="1100" b="1" dirty="0" smtClean="0">
                          <a:solidFill>
                            <a:srgbClr val="FFFFFF"/>
                          </a:solidFill>
                        </a:rPr>
                        <a:t>Transceivers)</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SX SFP</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SX SFP</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SR SFP+</a:t>
                      </a:r>
                      <a:endParaRPr lang="en-US" sz="1100" b="0" i="0" dirty="0" smtClean="0">
                        <a:solidFill>
                          <a:schemeClr val="tx1"/>
                        </a:solidFill>
                        <a:latin typeface="+mn-lt"/>
                      </a:endParaRPr>
                    </a:p>
                  </a:txBody>
                  <a:tcPr marT="72000" marB="72000" anchor="ctr">
                    <a:solidFill>
                      <a:srgbClr val="C9C9C9"/>
                    </a:solidFill>
                  </a:tcPr>
                </a:tc>
              </a:tr>
              <a:tr h="0">
                <a:tc>
                  <a:txBody>
                    <a:bodyPr/>
                    <a:lstStyle/>
                    <a:p>
                      <a:r>
                        <a:rPr lang="en-US" sz="1100" b="1" dirty="0" smtClean="0">
                          <a:solidFill>
                            <a:srgbClr val="FFFFFF"/>
                          </a:solidFill>
                        </a:rPr>
                        <a:t>Management Port</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r>
              <a:tr h="0">
                <a:tc>
                  <a:txBody>
                    <a:bodyPr/>
                    <a:lstStyle/>
                    <a:p>
                      <a:r>
                        <a:rPr lang="en-US" sz="1100" dirty="0" smtClean="0"/>
                        <a:t>Power Supply</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Single</a:t>
                      </a:r>
                    </a:p>
                  </a:txBody>
                  <a:tcPr marT="72000" marB="72000" anchor="ctr">
                    <a:solidFill>
                      <a:srgbClr val="C9C9C9"/>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r>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3002S</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3002L</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3004S</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3004L</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FBG-3041S</a:t>
                      </a:r>
                    </a:p>
                  </a:txBody>
                  <a:tcPr marT="72000" marB="72000" anchor="ctr">
                    <a:solidFill>
                      <a:schemeClr val="accent4">
                        <a:lumMod val="50000"/>
                      </a:schemeClr>
                    </a:solidFill>
                  </a:tcPr>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Chassis + Module(s)</a:t>
                      </a:r>
                      <a:endParaRPr lang="en-US" sz="1100" b="1" dirty="0" smtClean="0">
                        <a:solidFill>
                          <a:srgbClr val="FFFFFF"/>
                        </a:solidFill>
                      </a:endParaRPr>
                    </a:p>
                  </a:txBody>
                  <a:tcPr marT="72000" marB="7200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r>
              <a:tr h="0">
                <a:tc>
                  <a:txBody>
                    <a:bodyPr/>
                    <a:lstStyle/>
                    <a:p>
                      <a:r>
                        <a:rPr lang="en-US" sz="1100" b="1" dirty="0" smtClean="0">
                          <a:solidFill>
                            <a:srgbClr val="FFFFFF"/>
                          </a:solidFill>
                        </a:rPr>
                        <a:t>Modules</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1</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1</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2</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2</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a:t>
                      </a:r>
                    </a:p>
                  </a:txBody>
                  <a:tcPr marT="72000" marB="72000" anchor="ctr"/>
                </a:tc>
              </a:tr>
              <a:tr h="0">
                <a:tc>
                  <a:txBody>
                    <a:bodyPr/>
                    <a:lstStyle/>
                    <a:p>
                      <a:r>
                        <a:rPr lang="en-US" sz="1100" b="1" dirty="0" smtClean="0">
                          <a:solidFill>
                            <a:srgbClr val="FFFFFF"/>
                          </a:solidFill>
                        </a:rPr>
                        <a:t>Network Segments Supported</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2 x 10G</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2 x 10G</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4 x 10G</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4 x 10G</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40G</a:t>
                      </a:r>
                    </a:p>
                  </a:txBody>
                  <a:tcPr marT="72000" marB="72000" anchor="ctr"/>
                </a:tc>
              </a:tr>
              <a:tr h="0">
                <a:tc>
                  <a:txBody>
                    <a:bodyPr/>
                    <a:lstStyle/>
                    <a:p>
                      <a:r>
                        <a:rPr lang="en-US" sz="1100" b="1" dirty="0" smtClean="0">
                          <a:solidFill>
                            <a:srgbClr val="FFFFFF"/>
                          </a:solidFill>
                        </a:rPr>
                        <a:t>Network Ports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a:t>
                      </a:r>
                      <a:r>
                        <a:rPr lang="en-US" sz="1100" b="1" baseline="0" dirty="0" smtClean="0">
                          <a:solidFill>
                            <a:srgbClr val="FFFFFF"/>
                          </a:solidFill>
                        </a:rPr>
                        <a:t>connectors</a:t>
                      </a:r>
                      <a:r>
                        <a:rPr lang="en-US" sz="1100" dirty="0" smtClean="0"/>
                        <a:t>)</a:t>
                      </a:r>
                      <a:endParaRPr lang="en-US" sz="1100" b="1" dirty="0" smtClean="0">
                        <a:solidFill>
                          <a:srgbClr val="FFFFFF"/>
                        </a:solidFill>
                      </a:endParaRPr>
                    </a:p>
                  </a:txBody>
                  <a:tcPr marT="72000" marB="72000" anchor="ctr">
                    <a:solidFill>
                      <a:schemeClr val="accent4"/>
                    </a:solidFill>
                  </a:tcPr>
                </a:tc>
                <a:tc>
                  <a:txBody>
                    <a:bodyPr/>
                    <a:lstStyle/>
                    <a:p>
                      <a:pPr algn="ctr"/>
                      <a:r>
                        <a:rPr kumimoji="0" lang="en-US" sz="1100" b="0" i="0" u="none" strike="noStrike" cap="none" normalizeH="0" baseline="0" dirty="0" smtClean="0">
                          <a:ln>
                            <a:noFill/>
                          </a:ln>
                          <a:solidFill>
                            <a:schemeClr val="dk1"/>
                          </a:solidFill>
                          <a:effectLst/>
                          <a:latin typeface="+mn-lt"/>
                        </a:rPr>
                        <a:t>4x LC (10G)</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LC (10G)</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8x LC (10G)</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8x LC (10G)</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MPO (40G)</a:t>
                      </a:r>
                      <a:endParaRPr lang="en-US" sz="1100" b="0" i="0" dirty="0" smtClean="0">
                        <a:solidFill>
                          <a:schemeClr val="tx1"/>
                        </a:solidFill>
                        <a:latin typeface="+mn-lt"/>
                      </a:endParaRPr>
                    </a:p>
                  </a:txBody>
                  <a:tcPr marT="72000" marB="72000" anchor="ctr"/>
                </a:tc>
              </a:tr>
              <a:tr h="0">
                <a:tc>
                  <a:txBody>
                    <a:bodyPr/>
                    <a:lstStyle/>
                    <a:p>
                      <a:r>
                        <a:rPr lang="en-US" sz="1100" b="1" dirty="0" smtClean="0">
                          <a:solidFill>
                            <a:srgbClr val="FFFFFF"/>
                          </a:solidFill>
                        </a:rPr>
                        <a:t>Monitor Ports </a:t>
                      </a:r>
                    </a:p>
                    <a:p>
                      <a:r>
                        <a:rPr lang="en-US" sz="1100" b="1" dirty="0" smtClean="0">
                          <a:solidFill>
                            <a:srgbClr val="FFFFFF"/>
                          </a:solidFill>
                        </a:rPr>
                        <a:t>(with </a:t>
                      </a:r>
                      <a:r>
                        <a:rPr lang="en-US" sz="1100" b="1" dirty="0" smtClean="0">
                          <a:solidFill>
                            <a:schemeClr val="lt1"/>
                          </a:solidFill>
                        </a:rPr>
                        <a:t>P</a:t>
                      </a:r>
                      <a:r>
                        <a:rPr lang="en-US" sz="1100" dirty="0" smtClean="0"/>
                        <a:t>luggable </a:t>
                      </a:r>
                      <a:r>
                        <a:rPr lang="en-US" sz="1100" b="1" dirty="0" smtClean="0">
                          <a:solidFill>
                            <a:srgbClr val="FFFFFF"/>
                          </a:solidFill>
                        </a:rPr>
                        <a:t>Transceivers)</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8x LR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SR QSFP+</a:t>
                      </a:r>
                      <a:endParaRPr lang="en-US" sz="1100" b="0" i="0" dirty="0" smtClean="0">
                        <a:solidFill>
                          <a:schemeClr val="tx1"/>
                        </a:solidFill>
                        <a:latin typeface="+mn-lt"/>
                      </a:endParaRPr>
                    </a:p>
                  </a:txBody>
                  <a:tcPr marT="72000" marB="72000" anchor="ctr"/>
                </a:tc>
              </a:tr>
              <a:tr h="0">
                <a:tc>
                  <a:txBody>
                    <a:bodyPr/>
                    <a:lstStyle/>
                    <a:p>
                      <a:r>
                        <a:rPr lang="en-US" sz="1100" b="1" dirty="0" smtClean="0">
                          <a:solidFill>
                            <a:srgbClr val="FFFFFF"/>
                          </a:solidFill>
                        </a:rPr>
                        <a:t>Management Port</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r>
              <a:tr h="0">
                <a:tc>
                  <a:txBody>
                    <a:bodyPr/>
                    <a:lstStyle/>
                    <a:p>
                      <a:r>
                        <a:rPr lang="en-US" sz="1100" dirty="0" smtClean="0"/>
                        <a:t>Power Supply</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Dual</a:t>
                      </a:r>
                    </a:p>
                  </a:txBody>
                  <a:tcPr marT="72000" marB="72000" anchor="ct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r>
            </a:tbl>
          </a:graphicData>
        </a:graphic>
      </p:graphicFrame>
      <p:sp>
        <p:nvSpPr>
          <p:cNvPr id="14" name="Rectangle 13"/>
          <p:cNvSpPr/>
          <p:nvPr/>
        </p:nvSpPr>
        <p:spPr bwMode="auto">
          <a:xfrm>
            <a:off x="2502122" y="3482862"/>
            <a:ext cx="6389224" cy="2805808"/>
          </a:xfrm>
          <a:prstGeom prst="rect">
            <a:avLst/>
          </a:prstGeom>
          <a:noFill/>
          <a:ln w="28575" cap="flat" cmpd="sng" algn="ctr">
            <a:solidFill>
              <a:srgbClr val="9E0000"/>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659528" y="3276321"/>
            <a:ext cx="394564" cy="383516"/>
          </a:xfrm>
          <a:prstGeom prst="rect">
            <a:avLst/>
          </a:prstGeom>
        </p:spPr>
      </p:pic>
    </p:spTree>
    <p:extLst>
      <p:ext uri="{BB962C8B-B14F-4D97-AF65-F5344CB8AC3E}">
        <p14:creationId xmlns:p14="http://schemas.microsoft.com/office/powerpoint/2010/main" val="1503730058"/>
      </p:ext>
    </p:extLst>
  </p:cSld>
  <p:clrMapOvr>
    <a:masterClrMapping/>
  </p:clrMapOvr>
  <p:transition xmlns:p14="http://schemas.microsoft.com/office/powerpoint/2010/main">
    <p:wipe dir="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FortiTap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3460" y="2931776"/>
            <a:ext cx="616216" cy="617552"/>
          </a:xfrm>
          <a:prstGeom prst="rect">
            <a:avLst/>
          </a:prstGeom>
        </p:spPr>
      </p:pic>
    </p:spTree>
    <p:extLst>
      <p:ext uri="{BB962C8B-B14F-4D97-AF65-F5344CB8AC3E}">
        <p14:creationId xmlns:p14="http://schemas.microsoft.com/office/powerpoint/2010/main" val="15119412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FortiTap</a:t>
            </a:r>
            <a:endParaRPr lang="en-US" b="0" i="0"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Passive network taps provide a simple and powerful way to monitor optical networks</a:t>
            </a:r>
          </a:p>
        </p:txBody>
      </p:sp>
      <p:sp>
        <p:nvSpPr>
          <p:cNvPr id="2" name="Rectangle 1"/>
          <p:cNvSpPr/>
          <p:nvPr/>
        </p:nvSpPr>
        <p:spPr>
          <a:xfrm>
            <a:off x="441934" y="2469890"/>
            <a:ext cx="3983900" cy="2893100"/>
          </a:xfrm>
          <a:prstGeom prst="rect">
            <a:avLst/>
          </a:prstGeom>
        </p:spPr>
        <p:txBody>
          <a:bodyPr wrap="square">
            <a:spAutoFit/>
          </a:bodyPr>
          <a:lstStyle/>
          <a:p>
            <a:pPr marL="285750" indent="-176400">
              <a:buClr>
                <a:schemeClr val="accent6"/>
              </a:buClr>
              <a:buFont typeface="Wingdings" charset="2"/>
              <a:buChar char="§"/>
            </a:pPr>
            <a:r>
              <a:rPr lang="en-US" sz="1600" dirty="0"/>
              <a:t>Facilitate forensic analysis and reporting on network traffic flows</a:t>
            </a:r>
          </a:p>
          <a:p>
            <a:pPr marL="285750" indent="-176400">
              <a:buClr>
                <a:schemeClr val="accent6"/>
              </a:buClr>
              <a:buFont typeface="Wingdings" charset="2"/>
              <a:buChar char="§"/>
            </a:pPr>
            <a:r>
              <a:rPr lang="en-US" sz="1600" dirty="0"/>
              <a:t>Overcome inline network device monitoring system limitations</a:t>
            </a:r>
          </a:p>
          <a:p>
            <a:pPr marL="742950" lvl="1" indent="-176400">
              <a:buClr>
                <a:schemeClr val="accent6"/>
              </a:buClr>
              <a:buFont typeface="Wingdings" charset="2"/>
              <a:buChar char="§"/>
            </a:pPr>
            <a:r>
              <a:rPr lang="en-US" sz="1400" dirty="0"/>
              <a:t>Significantly less performance impact on network traffic</a:t>
            </a:r>
          </a:p>
          <a:p>
            <a:pPr marL="742950" lvl="1" indent="-176400">
              <a:buClr>
                <a:schemeClr val="accent6"/>
              </a:buClr>
              <a:buFont typeface="Wingdings" charset="2"/>
              <a:buChar char="§"/>
            </a:pPr>
            <a:r>
              <a:rPr lang="en-US" sz="1400" dirty="0"/>
              <a:t>More cost efficient when monitoring high bandwidth aggregated links with 10G interfaces and beyond</a:t>
            </a:r>
          </a:p>
          <a:p>
            <a:pPr marL="285750" indent="-176400">
              <a:buClr>
                <a:schemeClr val="accent6"/>
              </a:buClr>
              <a:buFont typeface="Wingdings" charset="2"/>
              <a:buChar char="§"/>
            </a:pPr>
            <a:r>
              <a:rPr lang="en-US" sz="1600" dirty="0"/>
              <a:t>Ideal for FortiGate deployed with Sniffer mode and FortiSandbox standalone Mode.</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2588" y="1238361"/>
            <a:ext cx="616216" cy="617552"/>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49829" y="2885135"/>
            <a:ext cx="1525270" cy="1062990"/>
          </a:xfrm>
          <a:prstGeom prst="rect">
            <a:avLst/>
          </a:prstGeom>
        </p:spPr>
      </p:pic>
      <p:cxnSp>
        <p:nvCxnSpPr>
          <p:cNvPr id="24" name="Straight Connector 23"/>
          <p:cNvCxnSpPr/>
          <p:nvPr/>
        </p:nvCxnSpPr>
        <p:spPr bwMode="auto">
          <a:xfrm>
            <a:off x="6737865" y="3952117"/>
            <a:ext cx="8572" cy="381215"/>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40" name="Straight Connector 39"/>
          <p:cNvCxnSpPr/>
          <p:nvPr/>
        </p:nvCxnSpPr>
        <p:spPr bwMode="auto">
          <a:xfrm flipV="1">
            <a:off x="5214516" y="3458943"/>
            <a:ext cx="594596" cy="1830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41" name="TextBox 40"/>
          <p:cNvSpPr txBox="1"/>
          <p:nvPr/>
        </p:nvSpPr>
        <p:spPr>
          <a:xfrm>
            <a:off x="5280223" y="5328404"/>
            <a:ext cx="2407705" cy="400110"/>
          </a:xfrm>
          <a:prstGeom prst="rect">
            <a:avLst/>
          </a:prstGeom>
          <a:noFill/>
        </p:spPr>
        <p:txBody>
          <a:bodyPr wrap="none" rtlCol="0">
            <a:spAutoFit/>
          </a:bodyPr>
          <a:lstStyle/>
          <a:p>
            <a:r>
              <a:rPr lang="en-US" sz="1000" b="1" dirty="0" smtClean="0">
                <a:solidFill>
                  <a:srgbClr val="404040"/>
                </a:solidFill>
                <a:latin typeface="Helvetica 55 Roman"/>
                <a:cs typeface="Helvetica 55 Roman"/>
              </a:rPr>
              <a:t>Monitoring Appliance </a:t>
            </a:r>
          </a:p>
          <a:p>
            <a:r>
              <a:rPr lang="en-US" sz="1000" b="1" dirty="0" smtClean="0">
                <a:solidFill>
                  <a:srgbClr val="404040"/>
                </a:solidFill>
                <a:latin typeface="Helvetica 55 Roman"/>
                <a:cs typeface="Helvetica 55 Roman"/>
              </a:rPr>
              <a:t>(Example: FortiGate in Sniffer Mode)</a:t>
            </a:r>
          </a:p>
        </p:txBody>
      </p:sp>
      <p:cxnSp>
        <p:nvCxnSpPr>
          <p:cNvPr id="42" name="Straight Connector 41"/>
          <p:cNvCxnSpPr/>
          <p:nvPr/>
        </p:nvCxnSpPr>
        <p:spPr bwMode="auto">
          <a:xfrm>
            <a:off x="7378428" y="3472267"/>
            <a:ext cx="463926" cy="4982"/>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43" name="Straight Connector 42"/>
          <p:cNvCxnSpPr/>
          <p:nvPr/>
        </p:nvCxnSpPr>
        <p:spPr bwMode="auto">
          <a:xfrm flipV="1">
            <a:off x="6341037" y="4319957"/>
            <a:ext cx="777319" cy="17448"/>
          </a:xfrm>
          <a:prstGeom prst="line">
            <a:avLst/>
          </a:prstGeom>
          <a:solidFill>
            <a:schemeClr val="accent1"/>
          </a:solidFill>
          <a:ln w="28575" cap="flat" cmpd="sng" algn="ctr">
            <a:solidFill>
              <a:schemeClr val="tx2"/>
            </a:solidFill>
            <a:prstDash val="solid"/>
            <a:round/>
            <a:headEnd type="none" w="med" len="med"/>
            <a:tailEnd type="none" w="med" len="med"/>
          </a:ln>
          <a:effectLst/>
        </p:spPr>
      </p:cxnSp>
      <p:sp>
        <p:nvSpPr>
          <p:cNvPr id="44" name="TextBox 43"/>
          <p:cNvSpPr txBox="1"/>
          <p:nvPr/>
        </p:nvSpPr>
        <p:spPr>
          <a:xfrm>
            <a:off x="5358507" y="3092018"/>
            <a:ext cx="543739"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a:t>
            </a:r>
          </a:p>
        </p:txBody>
      </p:sp>
      <p:sp>
        <p:nvSpPr>
          <p:cNvPr id="47" name="TextBox 46"/>
          <p:cNvSpPr txBox="1"/>
          <p:nvPr/>
        </p:nvSpPr>
        <p:spPr>
          <a:xfrm>
            <a:off x="7190549" y="3099268"/>
            <a:ext cx="541021"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B</a:t>
            </a:r>
          </a:p>
        </p:txBody>
      </p:sp>
      <p:sp>
        <p:nvSpPr>
          <p:cNvPr id="48" name="TextBox 47"/>
          <p:cNvSpPr txBox="1"/>
          <p:nvPr/>
        </p:nvSpPr>
        <p:spPr>
          <a:xfrm>
            <a:off x="6826260" y="4001068"/>
            <a:ext cx="136800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AB with Y-Cable</a:t>
            </a:r>
          </a:p>
        </p:txBody>
      </p:sp>
      <p:sp>
        <p:nvSpPr>
          <p:cNvPr id="49" name="TextBox 48"/>
          <p:cNvSpPr txBox="1"/>
          <p:nvPr/>
        </p:nvSpPr>
        <p:spPr>
          <a:xfrm>
            <a:off x="6752415" y="2692956"/>
            <a:ext cx="688046"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FortiTap</a:t>
            </a:r>
          </a:p>
        </p:txBody>
      </p:sp>
      <p:pic>
        <p:nvPicPr>
          <p:cNvPr id="50" name="Picture 4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61102" y="4635639"/>
            <a:ext cx="1072041" cy="747124"/>
          </a:xfrm>
          <a:prstGeom prst="rect">
            <a:avLst/>
          </a:prstGeom>
        </p:spPr>
      </p:pic>
      <p:cxnSp>
        <p:nvCxnSpPr>
          <p:cNvPr id="51" name="Straight Connector 50"/>
          <p:cNvCxnSpPr/>
          <p:nvPr/>
        </p:nvCxnSpPr>
        <p:spPr bwMode="auto">
          <a:xfrm flipH="1" flipV="1">
            <a:off x="6351930" y="4327744"/>
            <a:ext cx="11671" cy="46131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52" name="Straight Connector 51"/>
          <p:cNvCxnSpPr/>
          <p:nvPr/>
        </p:nvCxnSpPr>
        <p:spPr bwMode="auto">
          <a:xfrm flipH="1" flipV="1">
            <a:off x="7105929" y="4310005"/>
            <a:ext cx="11671" cy="46131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pic>
        <p:nvPicPr>
          <p:cNvPr id="53" name="Picture 5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1751" y="3128235"/>
            <a:ext cx="418225" cy="667407"/>
          </a:xfrm>
          <a:prstGeom prst="rect">
            <a:avLst/>
          </a:prstGeom>
        </p:spPr>
      </p:pic>
      <p:pic>
        <p:nvPicPr>
          <p:cNvPr id="54" name="Picture 5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50472" y="3107819"/>
            <a:ext cx="550254" cy="717081"/>
          </a:xfrm>
          <a:prstGeom prst="rect">
            <a:avLst/>
          </a:prstGeom>
        </p:spPr>
      </p:pic>
    </p:spTree>
    <p:extLst>
      <p:ext uri="{BB962C8B-B14F-4D97-AF65-F5344CB8AC3E}">
        <p14:creationId xmlns:p14="http://schemas.microsoft.com/office/powerpoint/2010/main" val="194739508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b="0" i="0" dirty="0"/>
              <a:t>FortiGate/</a:t>
            </a:r>
            <a:r>
              <a:rPr lang="en-US" b="0" i="0" dirty="0" smtClean="0"/>
              <a:t>FortiWiFi</a:t>
            </a:r>
            <a:r>
              <a:rPr lang="en-US" b="0" i="0" dirty="0"/>
              <a:t> </a:t>
            </a:r>
            <a:r>
              <a:rPr lang="en-US" b="0" i="0" dirty="0" smtClean="0"/>
              <a:t>30D-POE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59004508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800 / 800 / 800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8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30/40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200 K</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3.5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250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80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6" name="Picture 5" descr="FGFWF-30D.png"/>
          <p:cNvPicPr>
            <a:picLocks noChangeAspect="1"/>
          </p:cNvPicPr>
          <p:nvPr/>
        </p:nvPicPr>
        <p:blipFill rotWithShape="1">
          <a:blip r:embed="rId2" cstate="print">
            <a:extLst>
              <a:ext uri="{28A0092B-C50C-407E-A947-70E740481C1C}">
                <a14:useLocalDpi xmlns:a14="http://schemas.microsoft.com/office/drawing/2010/main"/>
              </a:ext>
            </a:extLst>
          </a:blip>
          <a:srcRect l="18699" t="7878" r="19009" b="39688"/>
          <a:stretch/>
        </p:blipFill>
        <p:spPr>
          <a:xfrm>
            <a:off x="803096" y="1480430"/>
            <a:ext cx="3667009" cy="1896729"/>
          </a:xfrm>
          <a:prstGeom prst="rect">
            <a:avLst/>
          </a:prstGeom>
        </p:spPr>
      </p:pic>
      <p:sp>
        <p:nvSpPr>
          <p:cNvPr id="13" name="Rectangle 47"/>
          <p:cNvSpPr>
            <a:spLocks noChangeArrowheads="1"/>
          </p:cNvSpPr>
          <p:nvPr/>
        </p:nvSpPr>
        <p:spPr bwMode="auto">
          <a:xfrm>
            <a:off x="5867400" y="1143000"/>
            <a:ext cx="31242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4x </a:t>
            </a:r>
            <a:r>
              <a:rPr lang="en-US" sz="1200" dirty="0"/>
              <a:t>GE RJ45 Switch </a:t>
            </a:r>
            <a:r>
              <a:rPr lang="en-US" sz="1200" dirty="0" smtClean="0"/>
              <a:t>Ports (</a:t>
            </a:r>
            <a:r>
              <a:rPr lang="en-US" sz="1200" dirty="0" err="1" smtClean="0"/>
              <a:t>inc.</a:t>
            </a:r>
            <a:r>
              <a:rPr lang="en-US" sz="1200" dirty="0" smtClean="0"/>
              <a:t> 1x PoE)</a:t>
            </a:r>
            <a:endParaRPr lang="en-US" sz="1200" dirty="0"/>
          </a:p>
          <a:p>
            <a:pPr marL="343047" indent="-343047" defTabSz="914417">
              <a:spcBef>
                <a:spcPct val="20000"/>
              </a:spcBef>
              <a:buFontTx/>
              <a:buChar char="•"/>
            </a:pPr>
            <a:r>
              <a:rPr lang="en-US" sz="1200" dirty="0"/>
              <a:t>1x GE RJ45 WAN </a:t>
            </a:r>
            <a:r>
              <a:rPr lang="en-US" sz="1200" dirty="0" smtClean="0"/>
              <a:t>Ports</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endParaRPr lang="en-US" sz="1200" dirty="0"/>
          </a:p>
          <a:p>
            <a:pPr defTabSz="914417">
              <a:spcBef>
                <a:spcPct val="20000"/>
              </a:spcBef>
            </a:pPr>
            <a:endParaRPr lang="en-US" sz="1200" dirty="0"/>
          </a:p>
        </p:txBody>
      </p:sp>
      <p:pic>
        <p:nvPicPr>
          <p:cNvPr id="19" name="Picture 46" descr="dark_port_output-po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907087" y="3465096"/>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descr="dark_FortiASICS_SOC2.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67400" y="3070728"/>
            <a:ext cx="685872" cy="354119"/>
          </a:xfrm>
          <a:prstGeom prst="rect">
            <a:avLst/>
          </a:prstGeom>
        </p:spPr>
      </p:pic>
      <p:pic>
        <p:nvPicPr>
          <p:cNvPr id="22" name="Picture 21" descr="dark_DesktopMode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24679" y="3100651"/>
            <a:ext cx="569690" cy="312735"/>
          </a:xfrm>
          <a:prstGeom prst="rect">
            <a:avLst/>
          </a:prstGeom>
          <a:effectLst/>
        </p:spPr>
      </p:pic>
      <p:pic>
        <p:nvPicPr>
          <p:cNvPr id="23" name="Picture 22" descr="dark_usb_console.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16707" y="3094685"/>
            <a:ext cx="570839" cy="313871"/>
          </a:xfrm>
          <a:prstGeom prst="rect">
            <a:avLst/>
          </a:prstGeom>
        </p:spPr>
      </p:pic>
      <p:cxnSp>
        <p:nvCxnSpPr>
          <p:cNvPr id="24" name="Straight Connector 23"/>
          <p:cNvCxnSpPr/>
          <p:nvPr/>
        </p:nvCxnSpPr>
        <p:spPr bwMode="auto">
          <a:xfrm>
            <a:off x="7951453" y="3057403"/>
            <a:ext cx="0" cy="699125"/>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25" name="Picture 24" descr="dark_WiFi_abgn.png"/>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8002507" y="3048000"/>
            <a:ext cx="582212" cy="363744"/>
          </a:xfrm>
          <a:prstGeom prst="rect">
            <a:avLst/>
          </a:prstGeom>
          <a:effectLst/>
        </p:spPr>
      </p:pic>
    </p:spTree>
    <p:extLst>
      <p:ext uri="{BB962C8B-B14F-4D97-AF65-F5344CB8AC3E}">
        <p14:creationId xmlns:p14="http://schemas.microsoft.com/office/powerpoint/2010/main" val="74824381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FortiTap Series</a:t>
            </a:r>
            <a:endParaRPr lang="en-US" dirty="0"/>
          </a:p>
        </p:txBody>
      </p:sp>
      <p:pic>
        <p:nvPicPr>
          <p:cNvPr id="7" name="Picture 6"/>
          <p:cNvPicPr/>
          <p:nvPr/>
        </p:nvPicPr>
        <p:blipFill rotWithShape="1">
          <a:blip r:embed="rId2" cstate="print">
            <a:extLst>
              <a:ext uri="{28A0092B-C50C-407E-A947-70E740481C1C}">
                <a14:useLocalDpi xmlns:a14="http://schemas.microsoft.com/office/drawing/2010/main"/>
              </a:ext>
            </a:extLst>
          </a:blip>
          <a:srcRect/>
          <a:stretch/>
        </p:blipFill>
        <p:spPr>
          <a:xfrm>
            <a:off x="2074334" y="1185334"/>
            <a:ext cx="6194777" cy="1354666"/>
          </a:xfrm>
          <a:prstGeom prst="rect">
            <a:avLst/>
          </a:prstGeom>
          <a:extLst>
            <a:ext uri="{FAA26D3D-D897-4be2-8F04-BA451C77F1D7}">
              <ma14:placeholderFlag xmlns:ma14="http://schemas.microsoft.com/office/mac/drawingml/2011/main"/>
            </a:ext>
          </a:extLst>
        </p:spPr>
      </p:pic>
      <p:sp>
        <p:nvSpPr>
          <p:cNvPr id="8" name="TextBox 7"/>
          <p:cNvSpPr txBox="1"/>
          <p:nvPr/>
        </p:nvSpPr>
        <p:spPr>
          <a:xfrm>
            <a:off x="437447" y="1411107"/>
            <a:ext cx="1269998" cy="923330"/>
          </a:xfrm>
          <a:prstGeom prst="rect">
            <a:avLst/>
          </a:prstGeom>
          <a:noFill/>
        </p:spPr>
        <p:txBody>
          <a:bodyPr wrap="square" rtlCol="0">
            <a:spAutoFit/>
          </a:bodyPr>
          <a:lstStyle/>
          <a:p>
            <a:r>
              <a:rPr lang="en-US" sz="1800" b="1" dirty="0" smtClean="0">
                <a:solidFill>
                  <a:srgbClr val="404040"/>
                </a:solidFill>
                <a:latin typeface="Helvetica 55 Roman"/>
                <a:cs typeface="Helvetica 55 Roman"/>
              </a:rPr>
              <a:t>FortiTap 124A Chassis</a:t>
            </a:r>
          </a:p>
        </p:txBody>
      </p:sp>
      <p:pic>
        <p:nvPicPr>
          <p:cNvPr id="10" name="Picture 9"/>
          <p:cNvPicPr/>
          <p:nvPr/>
        </p:nvPicPr>
        <p:blipFill rotWithShape="1">
          <a:blip r:embed="rId3" cstate="print">
            <a:extLst>
              <a:ext uri="{28A0092B-C50C-407E-A947-70E740481C1C}">
                <a14:useLocalDpi xmlns:a14="http://schemas.microsoft.com/office/drawing/2010/main"/>
              </a:ext>
            </a:extLst>
          </a:blip>
          <a:srcRect/>
          <a:stretch/>
        </p:blipFill>
        <p:spPr>
          <a:xfrm>
            <a:off x="2173113" y="2399799"/>
            <a:ext cx="1270000" cy="1693334"/>
          </a:xfrm>
          <a:prstGeom prst="rect">
            <a:avLst/>
          </a:prstGeom>
        </p:spPr>
      </p:pic>
      <p:pic>
        <p:nvPicPr>
          <p:cNvPr id="12" name="Picture 11"/>
          <p:cNvPicPr/>
          <p:nvPr/>
        </p:nvPicPr>
        <p:blipFill rotWithShape="1">
          <a:blip r:embed="rId4" cstate="print">
            <a:extLst>
              <a:ext uri="{28A0092B-C50C-407E-A947-70E740481C1C}">
                <a14:useLocalDpi xmlns:a14="http://schemas.microsoft.com/office/drawing/2010/main"/>
              </a:ext>
            </a:extLst>
          </a:blip>
          <a:srcRect/>
          <a:stretch/>
        </p:blipFill>
        <p:spPr>
          <a:xfrm>
            <a:off x="4572000" y="2371577"/>
            <a:ext cx="1453448" cy="1707445"/>
          </a:xfrm>
          <a:prstGeom prst="rect">
            <a:avLst/>
          </a:prstGeom>
        </p:spPr>
      </p:pic>
      <p:pic>
        <p:nvPicPr>
          <p:cNvPr id="13" name="Picture 12"/>
          <p:cNvPicPr/>
          <p:nvPr/>
        </p:nvPicPr>
        <p:blipFill rotWithShape="1">
          <a:blip r:embed="rId5" cstate="print">
            <a:extLst>
              <a:ext uri="{28A0092B-C50C-407E-A947-70E740481C1C}">
                <a14:useLocalDpi xmlns:a14="http://schemas.microsoft.com/office/drawing/2010/main"/>
              </a:ext>
            </a:extLst>
          </a:blip>
          <a:srcRect/>
          <a:stretch/>
        </p:blipFill>
        <p:spPr>
          <a:xfrm>
            <a:off x="6999114" y="2286910"/>
            <a:ext cx="1382887" cy="1919113"/>
          </a:xfrm>
          <a:prstGeom prst="rect">
            <a:avLst/>
          </a:prstGeom>
        </p:spPr>
      </p:pic>
      <p:graphicFrame>
        <p:nvGraphicFramePr>
          <p:cNvPr id="16" name="Table 15"/>
          <p:cNvGraphicFramePr>
            <a:graphicFrameLocks noGrp="1"/>
          </p:cNvGraphicFramePr>
          <p:nvPr>
            <p:extLst>
              <p:ext uri="{D42A27DB-BD31-4B8C-83A1-F6EECF244321}">
                <p14:modId xmlns:p14="http://schemas.microsoft.com/office/powerpoint/2010/main" val="1227343377"/>
              </p:ext>
            </p:extLst>
          </p:nvPr>
        </p:nvGraphicFramePr>
        <p:xfrm>
          <a:off x="381000" y="4200376"/>
          <a:ext cx="8367888" cy="1910080"/>
        </p:xfrm>
        <a:graphic>
          <a:graphicData uri="http://schemas.openxmlformats.org/drawingml/2006/table">
            <a:tbl>
              <a:tblPr firstRow="1" bandRow="1">
                <a:effectLst/>
                <a:tableStyleId>{073A0DAA-6AF3-43AB-8588-CEC1D06C72B9}</a:tableStyleId>
              </a:tblPr>
              <a:tblGrid>
                <a:gridCol w="1326444"/>
                <a:gridCol w="1173574"/>
                <a:gridCol w="1173574"/>
                <a:gridCol w="1173574"/>
                <a:gridCol w="1173574"/>
                <a:gridCol w="1173574"/>
                <a:gridCol w="1173574"/>
              </a:tblGrid>
              <a:tr h="370840">
                <a:tc>
                  <a:txBody>
                    <a:bodyPr/>
                    <a:lstStyle/>
                    <a:p>
                      <a:endParaRPr lang="en-US" sz="1300" dirty="0"/>
                    </a:p>
                  </a:txBody>
                  <a:tcPr anchor="ctr">
                    <a:solidFill>
                      <a:srgbClr val="3C3C3C"/>
                    </a:solidFill>
                  </a:tcPr>
                </a:tc>
                <a:tc gridSpan="2">
                  <a:txBody>
                    <a:bodyPr/>
                    <a:lstStyle/>
                    <a:p>
                      <a:pPr algn="ctr"/>
                      <a:r>
                        <a:rPr lang="en-CA" sz="1300" b="1" dirty="0" smtClean="0"/>
                        <a:t>1G/10G Module </a:t>
                      </a:r>
                      <a:endParaRPr lang="en-US" sz="1300" b="1" dirty="0" smtClean="0">
                        <a:solidFill>
                          <a:srgbClr val="404040"/>
                        </a:solidFill>
                        <a:latin typeface="Helvetica 55 Roman"/>
                        <a:cs typeface="Helvetica 55 Roman"/>
                      </a:endParaRPr>
                    </a:p>
                  </a:txBody>
                  <a:tcPr anchor="ctr">
                    <a:solidFill>
                      <a:srgbClr val="3C3C3C"/>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a:p>
                  </a:txBody>
                  <a:tcPr anchor="ctr"/>
                </a:tc>
                <a:tc gridSpan="2">
                  <a:txBody>
                    <a:bodyPr/>
                    <a:lstStyle/>
                    <a:p>
                      <a:pPr algn="ctr"/>
                      <a:r>
                        <a:rPr lang="en-CA" sz="1300" b="1" dirty="0" smtClean="0"/>
                        <a:t>40G Module</a:t>
                      </a:r>
                      <a:endParaRPr lang="en-US" sz="1300" b="1" dirty="0" smtClean="0">
                        <a:solidFill>
                          <a:srgbClr val="404040"/>
                        </a:solidFill>
                        <a:latin typeface="Helvetica 55 Roman"/>
                        <a:cs typeface="Helvetica 55 Roman"/>
                      </a:endParaRPr>
                    </a:p>
                  </a:txBody>
                  <a:tcPr anchor="ctr">
                    <a:solidFill>
                      <a:srgbClr val="3C3C3C"/>
                    </a:solidFill>
                  </a:tcPr>
                </a:tc>
                <a:tc hMerge="1">
                  <a:txBody>
                    <a:bodyPr/>
                    <a:lstStyle/>
                    <a:p>
                      <a:pPr algn="ctr"/>
                      <a:endParaRPr lang="en-US" sz="1050" dirty="0"/>
                    </a:p>
                  </a:txBody>
                  <a:tcPr anchor="ctr"/>
                </a:tc>
                <a:tc gridSpan="2">
                  <a:txBody>
                    <a:bodyPr/>
                    <a:lstStyle/>
                    <a:p>
                      <a:pPr algn="ctr"/>
                      <a:r>
                        <a:rPr lang="en-CA" sz="1300" b="1" dirty="0" smtClean="0"/>
                        <a:t>100G Module </a:t>
                      </a:r>
                      <a:endParaRPr lang="en-US" sz="1300" b="1" dirty="0" smtClean="0">
                        <a:solidFill>
                          <a:srgbClr val="404040"/>
                        </a:solidFill>
                        <a:latin typeface="Helvetica 55 Roman"/>
                        <a:cs typeface="Helvetica 55 Roman"/>
                      </a:endParaRPr>
                    </a:p>
                  </a:txBody>
                  <a:tcPr anchor="ctr">
                    <a:solidFill>
                      <a:srgbClr val="3C3C3C"/>
                    </a:solidFill>
                  </a:tcPr>
                </a:tc>
                <a:tc hMerge="1">
                  <a:txBody>
                    <a:bodyPr/>
                    <a:lstStyle/>
                    <a:p>
                      <a:pPr algn="ctr"/>
                      <a:endParaRPr lang="en-US" sz="1050" dirty="0"/>
                    </a:p>
                  </a:txBody>
                  <a:tcPr anchor="ctr"/>
                </a:tc>
              </a:tr>
              <a:tr h="370840">
                <a:tc>
                  <a:txBody>
                    <a:bodyPr/>
                    <a:lstStyle/>
                    <a:p>
                      <a:endParaRPr lang="en-US" sz="1200" b="1" dirty="0">
                        <a:solidFill>
                          <a:srgbClr val="F2F2F2"/>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Multi-mode fiber</a:t>
                      </a:r>
                    </a:p>
                  </a:txBody>
                  <a:tcPr anchor="ctr">
                    <a:solidFill>
                      <a:schemeClr val="accent4"/>
                    </a:solidFill>
                  </a:tcPr>
                </a:tc>
                <a:tc>
                  <a:txBody>
                    <a:bodyPr/>
                    <a:lstStyle/>
                    <a:p>
                      <a:pPr algn="ctr"/>
                      <a:r>
                        <a:rPr lang="en-US" sz="1100" b="1" dirty="0" smtClean="0">
                          <a:solidFill>
                            <a:schemeClr val="bg1"/>
                          </a:solidFill>
                        </a:rPr>
                        <a:t>single-mode fiber</a:t>
                      </a:r>
                      <a:endParaRPr lang="en-US" sz="1100" b="1" dirty="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Multi-mode fiber</a:t>
                      </a:r>
                    </a:p>
                  </a:txBody>
                  <a:tcPr anchor="ctr">
                    <a:solidFill>
                      <a:schemeClr val="accent4"/>
                    </a:solidFill>
                  </a:tcPr>
                </a:tc>
                <a:tc>
                  <a:txBody>
                    <a:bodyPr/>
                    <a:lstStyle/>
                    <a:p>
                      <a:pPr algn="ctr"/>
                      <a:r>
                        <a:rPr lang="en-US" sz="1100" b="1" dirty="0" smtClean="0">
                          <a:solidFill>
                            <a:schemeClr val="bg1"/>
                          </a:solidFill>
                        </a:rPr>
                        <a:t>single-mode fiber</a:t>
                      </a:r>
                      <a:endParaRPr lang="en-US" sz="1100" b="1" dirty="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Multi-mode fiber</a:t>
                      </a:r>
                    </a:p>
                  </a:txBody>
                  <a:tcPr anchor="ctr">
                    <a:solidFill>
                      <a:schemeClr val="accent4"/>
                    </a:solidFill>
                  </a:tcPr>
                </a:tc>
                <a:tc>
                  <a:txBody>
                    <a:bodyPr/>
                    <a:lstStyle/>
                    <a:p>
                      <a:pPr algn="ctr"/>
                      <a:r>
                        <a:rPr lang="en-US" sz="1100" b="1" dirty="0" smtClean="0">
                          <a:solidFill>
                            <a:schemeClr val="bg1"/>
                          </a:solidFill>
                        </a:rPr>
                        <a:t>single-mode fiber</a:t>
                      </a:r>
                      <a:endParaRPr lang="en-US" sz="1100" b="1" dirty="0">
                        <a:solidFill>
                          <a:schemeClr val="bg1"/>
                        </a:solidFill>
                      </a:endParaRPr>
                    </a:p>
                  </a:txBody>
                  <a:tcPr anchor="ctr">
                    <a:solidFill>
                      <a:schemeClr val="accent4"/>
                    </a:solidFill>
                  </a:tcPr>
                </a:tc>
              </a:tr>
              <a:tr h="370840">
                <a:tc>
                  <a:txBody>
                    <a:bodyPr/>
                    <a:lstStyle/>
                    <a:p>
                      <a:r>
                        <a:rPr lang="en-US" sz="1300" b="1" dirty="0" smtClean="0">
                          <a:solidFill>
                            <a:srgbClr val="F2F2F2"/>
                          </a:solidFill>
                        </a:rPr>
                        <a:t>50/50 Split</a:t>
                      </a:r>
                      <a:endParaRPr lang="en-US" sz="1300" b="1" dirty="0">
                        <a:solidFill>
                          <a:srgbClr val="F2F2F2"/>
                        </a:solidFill>
                      </a:endParaRPr>
                    </a:p>
                  </a:txBody>
                  <a:tcPr anchor="ctr">
                    <a:solidFill>
                      <a:schemeClr val="accent4"/>
                    </a:solidFill>
                  </a:tcPr>
                </a:tc>
                <a:tc>
                  <a:txBody>
                    <a:bodyPr/>
                    <a:lstStyle/>
                    <a:p>
                      <a:pPr algn="ctr"/>
                      <a:r>
                        <a:rPr lang="en-US" sz="1300" b="0" dirty="0" smtClean="0">
                          <a:solidFill>
                            <a:schemeClr val="tx1"/>
                          </a:solidFill>
                        </a:rPr>
                        <a:t>FTP-15M</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FTP-15S</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FTP-45M</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FTP-45S</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FTP-105M</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FTP-105S</a:t>
                      </a:r>
                      <a:endParaRPr lang="en-US" sz="1300" b="0" dirty="0">
                        <a:solidFill>
                          <a:schemeClr val="tx1"/>
                        </a:solidFill>
                      </a:endParaRPr>
                    </a:p>
                  </a:txBody>
                  <a:tcPr anchor="ctr">
                    <a:solidFill>
                      <a:schemeClr val="accent4">
                        <a:lumMod val="40000"/>
                        <a:lumOff val="60000"/>
                      </a:schemeClr>
                    </a:solidFill>
                  </a:tcPr>
                </a:tc>
              </a:tr>
              <a:tr h="370840">
                <a:tc>
                  <a:txBody>
                    <a:bodyPr/>
                    <a:lstStyle/>
                    <a:p>
                      <a:r>
                        <a:rPr lang="en-US" sz="1300" b="1" dirty="0" smtClean="0">
                          <a:solidFill>
                            <a:srgbClr val="F2F2F2"/>
                          </a:solidFill>
                        </a:rPr>
                        <a:t>70/30</a:t>
                      </a:r>
                      <a:r>
                        <a:rPr lang="en-US" sz="1300" b="1" baseline="0" dirty="0" smtClean="0">
                          <a:solidFill>
                            <a:srgbClr val="F2F2F2"/>
                          </a:solidFill>
                        </a:rPr>
                        <a:t> Spilt</a:t>
                      </a:r>
                      <a:endParaRPr lang="en-US" sz="1300" b="1" dirty="0">
                        <a:solidFill>
                          <a:srgbClr val="F2F2F2"/>
                        </a:solidFill>
                      </a:endParaRPr>
                    </a:p>
                  </a:txBody>
                  <a:tcPr anchor="ctr">
                    <a:solidFill>
                      <a:schemeClr val="accent4"/>
                    </a:solidFill>
                  </a:tcPr>
                </a:tc>
                <a:tc>
                  <a:txBody>
                    <a:bodyPr/>
                    <a:lstStyle/>
                    <a:p>
                      <a:pPr algn="ctr"/>
                      <a:r>
                        <a:rPr lang="en-US" sz="1300" b="0" dirty="0" smtClean="0">
                          <a:solidFill>
                            <a:schemeClr val="tx1"/>
                          </a:solidFill>
                        </a:rPr>
                        <a:t>FTP-17M</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FTP-17S</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FTP-47M</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FTP-47S</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FTP-107M</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FTP-107S</a:t>
                      </a:r>
                      <a:endParaRPr lang="en-US" sz="1300" b="0" dirty="0">
                        <a:solidFill>
                          <a:schemeClr val="tx1"/>
                        </a:solidFill>
                      </a:endParaRPr>
                    </a:p>
                  </a:txBody>
                  <a:tcPr anchor="ctr">
                    <a:solidFill>
                      <a:schemeClr val="accent4">
                        <a:lumMod val="20000"/>
                        <a:lumOff val="80000"/>
                      </a:schemeClr>
                    </a:solidFill>
                  </a:tcPr>
                </a:tc>
              </a:tr>
              <a:tr h="370840">
                <a:tc>
                  <a:txBody>
                    <a:bodyPr/>
                    <a:lstStyle/>
                    <a:p>
                      <a:r>
                        <a:rPr lang="en-US" sz="1300" b="1" dirty="0" smtClean="0">
                          <a:solidFill>
                            <a:srgbClr val="F2F2F2"/>
                          </a:solidFill>
                        </a:rPr>
                        <a:t>FortiCare</a:t>
                      </a:r>
                      <a:endParaRPr lang="en-US" sz="1300" b="1" dirty="0">
                        <a:solidFill>
                          <a:srgbClr val="F2F2F2"/>
                        </a:solidFill>
                      </a:endParaRPr>
                    </a:p>
                  </a:txBody>
                  <a:tcPr anchor="ctr">
                    <a:solidFill>
                      <a:schemeClr val="accent4"/>
                    </a:solidFill>
                  </a:tcPr>
                </a:tc>
                <a:tc gridSpan="6">
                  <a:txBody>
                    <a:bodyPr/>
                    <a:lstStyle/>
                    <a:p>
                      <a:pPr algn="ctr"/>
                      <a:r>
                        <a:rPr lang="en-US" sz="1300" b="0" dirty="0" smtClean="0">
                          <a:solidFill>
                            <a:schemeClr val="tx1"/>
                          </a:solidFill>
                        </a:rPr>
                        <a:t>8x5 Annual Contract</a:t>
                      </a:r>
                      <a:endParaRPr lang="en-US" sz="1300" b="0" dirty="0">
                        <a:solidFill>
                          <a:schemeClr val="tx1"/>
                        </a:solidFill>
                      </a:endParaRPr>
                    </a:p>
                  </a:txBody>
                  <a:tcPr anchor="ctr">
                    <a:solidFill>
                      <a:schemeClr val="accent4">
                        <a:lumMod val="40000"/>
                        <a:lumOff val="60000"/>
                      </a:schemeClr>
                    </a:solidFill>
                  </a:tcP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r>
            </a:tbl>
          </a:graphicData>
        </a:graphic>
      </p:graphicFrame>
      <p:sp>
        <p:nvSpPr>
          <p:cNvPr id="18" name="TextBox 17"/>
          <p:cNvSpPr txBox="1"/>
          <p:nvPr/>
        </p:nvSpPr>
        <p:spPr>
          <a:xfrm>
            <a:off x="434624" y="3046083"/>
            <a:ext cx="1159931" cy="369332"/>
          </a:xfrm>
          <a:prstGeom prst="rect">
            <a:avLst/>
          </a:prstGeom>
          <a:noFill/>
        </p:spPr>
        <p:txBody>
          <a:bodyPr wrap="square" rtlCol="0">
            <a:spAutoFit/>
          </a:bodyPr>
          <a:lstStyle/>
          <a:p>
            <a:pPr algn="ctr"/>
            <a:r>
              <a:rPr lang="en-US" sz="1800" b="1" dirty="0" smtClean="0">
                <a:solidFill>
                  <a:srgbClr val="404040"/>
                </a:solidFill>
                <a:latin typeface="Helvetica 55 Roman"/>
                <a:cs typeface="Helvetica 55 Roman"/>
              </a:rPr>
              <a:t>Modules</a:t>
            </a:r>
          </a:p>
        </p:txBody>
      </p:sp>
    </p:spTree>
    <p:extLst>
      <p:ext uri="{BB962C8B-B14F-4D97-AF65-F5344CB8AC3E}">
        <p14:creationId xmlns:p14="http://schemas.microsoft.com/office/powerpoint/2010/main" val="643196279"/>
      </p:ext>
    </p:extLst>
  </p:cSld>
  <p:clrMapOvr>
    <a:masterClrMapping/>
  </p:clrMapOvr>
  <p:transition xmlns:p14="http://schemas.microsoft.com/office/powerpoint/2010/main">
    <p:wipe dir="r"/>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Other Information</a:t>
            </a:r>
            <a:endParaRPr lang="en-US" sz="3600" b="1" dirty="0">
              <a:solidFill>
                <a:srgbClr val="FFFFFF"/>
              </a:solidFill>
            </a:endParaRPr>
          </a:p>
        </p:txBody>
      </p:sp>
    </p:spTree>
    <p:extLst>
      <p:ext uri="{BB962C8B-B14F-4D97-AF65-F5344CB8AC3E}">
        <p14:creationId xmlns:p14="http://schemas.microsoft.com/office/powerpoint/2010/main" val="193730566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Appliance Platforms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440834513"/>
              </p:ext>
            </p:extLst>
          </p:nvPr>
        </p:nvGraphicFramePr>
        <p:xfrm>
          <a:off x="252002" y="1260000"/>
          <a:ext cx="8639996" cy="4659205"/>
        </p:xfrm>
        <a:graphic>
          <a:graphicData uri="http://schemas.openxmlformats.org/drawingml/2006/table">
            <a:tbl>
              <a:tblPr firstRow="1" bandRow="1">
                <a:effectLst/>
                <a:tableStyleId>{E8034E78-7F5D-4C2E-B375-FC64B27BC917}</a:tableStyleId>
              </a:tblPr>
              <a:tblGrid>
                <a:gridCol w="1564136"/>
                <a:gridCol w="643260"/>
                <a:gridCol w="643260"/>
                <a:gridCol w="643260"/>
                <a:gridCol w="643260"/>
                <a:gridCol w="643260"/>
                <a:gridCol w="643260"/>
                <a:gridCol w="643260"/>
                <a:gridCol w="643260"/>
                <a:gridCol w="643260"/>
                <a:gridCol w="643260"/>
                <a:gridCol w="643260"/>
              </a:tblGrid>
              <a:tr h="342334">
                <a:tc rowSpan="2">
                  <a:txBody>
                    <a:bodyPr/>
                    <a:lstStyle/>
                    <a:p>
                      <a:pPr algn="ctr" fontAlgn="ctr"/>
                      <a:r>
                        <a:rPr lang="en-US" sz="1600" b="1" u="none" strike="noStrike" dirty="0" smtClean="0">
                          <a:solidFill>
                            <a:schemeClr val="bg1"/>
                          </a:solidFill>
                          <a:effectLst/>
                        </a:rPr>
                        <a:t>Virtual Appliance</a:t>
                      </a:r>
                    </a:p>
                  </a:txBody>
                  <a:tcPr marL="127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4">
                  <a:txBody>
                    <a:bodyPr/>
                    <a:lstStyle/>
                    <a:p>
                      <a:pPr algn="ctr" fontAlgn="ctr"/>
                      <a:r>
                        <a:rPr lang="en-US" sz="1100" u="none" strike="noStrike" dirty="0">
                          <a:effectLst/>
                        </a:rPr>
                        <a:t>VMware</a:t>
                      </a:r>
                      <a:endParaRPr lang="en-US" sz="1100" b="0" i="0" u="none" strike="noStrike" dirty="0">
                        <a:solidFill>
                          <a:srgbClr val="000000"/>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algn="ctr" fontAlgn="ctr"/>
                      <a:r>
                        <a:rPr lang="en-US" sz="1100" u="none" strike="noStrike" dirty="0">
                          <a:effectLst/>
                        </a:rPr>
                        <a:t>Citrix</a:t>
                      </a:r>
                      <a:endParaRPr lang="en-US" sz="1100" b="0" i="0" u="none" strike="noStrike" dirty="0">
                        <a:solidFill>
                          <a:srgbClr val="000000"/>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gridSpan="2">
                  <a:txBody>
                    <a:bodyPr/>
                    <a:lstStyle/>
                    <a:p>
                      <a:pPr algn="ctr" fontAlgn="ctr"/>
                      <a:r>
                        <a:rPr lang="en-US" sz="1100" u="none" strike="noStrike" dirty="0">
                          <a:effectLst/>
                        </a:rPr>
                        <a:t>Open Source</a:t>
                      </a:r>
                      <a:endParaRPr lang="en-US" sz="1100" b="0" i="0" u="none" strike="noStrike" dirty="0">
                        <a:solidFill>
                          <a:srgbClr val="000000"/>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a:txBody>
                    <a:bodyPr/>
                    <a:lstStyle/>
                    <a:p>
                      <a:pPr algn="ctr" fontAlgn="ctr"/>
                      <a:r>
                        <a:rPr lang="en-US" sz="1100" u="none" strike="noStrike" dirty="0">
                          <a:effectLst/>
                        </a:rPr>
                        <a:t>Amazon</a:t>
                      </a:r>
                      <a:endParaRPr lang="en-US" sz="1100" b="0" i="0" u="none" strike="noStrike" dirty="0">
                        <a:solidFill>
                          <a:srgbClr val="000000"/>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gridSpan="2">
                  <a:txBody>
                    <a:bodyPr/>
                    <a:lstStyle/>
                    <a:p>
                      <a:pPr algn="ctr" fontAlgn="ctr"/>
                      <a:r>
                        <a:rPr lang="en-US" sz="1100" u="none" strike="noStrike" dirty="0">
                          <a:effectLst/>
                        </a:rPr>
                        <a:t>Microsoft</a:t>
                      </a:r>
                      <a:endParaRPr lang="en-US" sz="1100" b="0" i="0" u="none" strike="noStrike" dirty="0">
                        <a:solidFill>
                          <a:srgbClr val="000000"/>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r>
              <a:tr h="551197">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1100" b="0" u="none" strike="noStrike" dirty="0" smtClean="0">
                          <a:solidFill>
                            <a:srgbClr val="FFFFFF"/>
                          </a:solidFill>
                          <a:effectLst/>
                        </a:rPr>
                        <a:t>vSphere v4.0/4.1</a:t>
                      </a:r>
                      <a:endParaRPr lang="en-US" sz="1100" b="0" i="0" u="none" strike="noStrike" dirty="0">
                        <a:solidFill>
                          <a:srgbClr val="FFFFFF"/>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vSphere v5.0</a:t>
                      </a:r>
                      <a:endParaRPr lang="en-US" sz="11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vSphere v5.1</a:t>
                      </a:r>
                      <a:endParaRPr lang="en-US" sz="11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vSphere v5.5</a:t>
                      </a:r>
                      <a:endParaRPr lang="en-US" sz="11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Xen</a:t>
                      </a:r>
                    </a:p>
                    <a:p>
                      <a:pPr algn="ctr" fontAlgn="ctr"/>
                      <a:r>
                        <a:rPr lang="en-US" sz="1100" b="0" u="none" strike="noStrike" dirty="0" smtClean="0">
                          <a:solidFill>
                            <a:srgbClr val="FFFFFF"/>
                          </a:solidFill>
                          <a:effectLst/>
                        </a:rPr>
                        <a:t>Server</a:t>
                      </a:r>
                    </a:p>
                    <a:p>
                      <a:pPr algn="ctr" fontAlgn="ctr"/>
                      <a:r>
                        <a:rPr lang="en-US" sz="1100" b="0" u="none" strike="noStrike" dirty="0" smtClean="0">
                          <a:solidFill>
                            <a:srgbClr val="FFFFFF"/>
                          </a:solidFill>
                          <a:effectLst/>
                        </a:rPr>
                        <a:t>v5.6 SP2</a:t>
                      </a:r>
                      <a:endParaRPr lang="en-US" sz="1100" b="0" i="0" u="none" strike="noStrike" dirty="0">
                        <a:solidFill>
                          <a:srgbClr val="FFFFFF"/>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Xen</a:t>
                      </a:r>
                    </a:p>
                    <a:p>
                      <a:pPr algn="ctr" fontAlgn="ctr"/>
                      <a:r>
                        <a:rPr lang="en-US" sz="1100" b="0" u="none" strike="noStrike" dirty="0" smtClean="0">
                          <a:solidFill>
                            <a:srgbClr val="FFFFFF"/>
                          </a:solidFill>
                          <a:effectLst/>
                        </a:rPr>
                        <a:t>Server v6.0</a:t>
                      </a:r>
                      <a:endParaRPr lang="en-US" sz="11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Xen</a:t>
                      </a:r>
                      <a:endParaRPr lang="en-US" sz="1100" b="0" i="0" u="none" strike="noStrike" dirty="0">
                        <a:solidFill>
                          <a:srgbClr val="FFFFFF"/>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KVM</a:t>
                      </a:r>
                      <a:endParaRPr lang="en-US" sz="11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AWS</a:t>
                      </a:r>
                      <a:endParaRPr lang="en-US" sz="1100" b="0" i="0" u="none" strike="noStrike" dirty="0">
                        <a:solidFill>
                          <a:srgbClr val="FFFFFF"/>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Hyper-V 2008 R2</a:t>
                      </a:r>
                      <a:endParaRPr lang="en-US" sz="1100" b="0" i="0" u="none" strike="noStrike" dirty="0">
                        <a:solidFill>
                          <a:srgbClr val="FFFFFF"/>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Hyper-V 2012</a:t>
                      </a:r>
                      <a:endParaRPr lang="en-US" sz="11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342334">
                <a:tc>
                  <a:txBody>
                    <a:bodyPr/>
                    <a:lstStyle/>
                    <a:p>
                      <a:pPr algn="l" fontAlgn="ctr"/>
                      <a:r>
                        <a:rPr lang="en-US" sz="1100" b="1" u="none" strike="noStrike" dirty="0">
                          <a:solidFill>
                            <a:schemeClr val="bg1"/>
                          </a:solidFill>
                          <a:effectLst/>
                          <a:latin typeface="Arial"/>
                          <a:cs typeface="Arial"/>
                        </a:rPr>
                        <a:t>FortiGate-</a:t>
                      </a:r>
                      <a:r>
                        <a:rPr lang="en-US" sz="1100" b="1" u="none" strike="noStrike" dirty="0" smtClean="0">
                          <a:solidFill>
                            <a:schemeClr val="bg1"/>
                          </a:solidFill>
                          <a:effectLst/>
                          <a:latin typeface="Arial"/>
                          <a:cs typeface="Arial"/>
                        </a:rPr>
                        <a:t>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a:solidFill>
                            <a:schemeClr val="bg1"/>
                          </a:solidFill>
                          <a:effectLst/>
                          <a:latin typeface="Arial"/>
                          <a:cs typeface="Arial"/>
                        </a:rPr>
                        <a:t>FortiManager-VM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a:solidFill>
                            <a:schemeClr val="bg1"/>
                          </a:solidFill>
                          <a:effectLst/>
                          <a:latin typeface="Arial"/>
                          <a:cs typeface="Arial"/>
                        </a:rPr>
                        <a:t>FortiAnalyzer-VM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a:solidFill>
                            <a:srgbClr val="36424A"/>
                          </a:solidFill>
                          <a:effectLst/>
                        </a:rPr>
                        <a:t> </a:t>
                      </a: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a:solidFill>
                            <a:srgbClr val="36424A"/>
                          </a:solidFill>
                          <a:effectLst/>
                        </a:rPr>
                        <a:t> </a:t>
                      </a:r>
                      <a:endParaRPr lang="en-US" sz="1200" b="0" i="0" u="none" strike="noStrike">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a:solidFill>
                            <a:schemeClr val="bg1"/>
                          </a:solidFill>
                          <a:effectLst/>
                          <a:latin typeface="Arial"/>
                          <a:cs typeface="Arial"/>
                        </a:rPr>
                        <a:t>FortiWeb-VM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endParaRPr lang="en-US" sz="1200" dirty="0" smtClean="0">
                        <a:solidFill>
                          <a:srgbClr val="36424A"/>
                        </a:solidFill>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r>
                        <a:rPr lang="en-US" sz="1200" baseline="0" dirty="0" smtClean="0">
                          <a:solidFill>
                            <a:srgbClr val="637F7F"/>
                          </a:solidFill>
                          <a:latin typeface="Zapf Dingbats"/>
                          <a:ea typeface="Zapf Dingbats"/>
                          <a:cs typeface="Zapf Dingbats"/>
                          <a:sym typeface="Zapf Dingbats"/>
                        </a:rPr>
                        <a:t> </a:t>
                      </a:r>
                      <a:endParaRPr lang="en-US" sz="1200" dirty="0" smtClean="0">
                        <a:solidFill>
                          <a:srgbClr val="637F7F"/>
                        </a:solidFill>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a:solidFill>
                            <a:schemeClr val="bg1"/>
                          </a:solidFill>
                          <a:effectLst/>
                          <a:latin typeface="Arial"/>
                          <a:cs typeface="Arial"/>
                        </a:rPr>
                        <a:t>FortiMail-VM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a:solidFill>
                            <a:srgbClr val="36424A"/>
                          </a:solidFill>
                          <a:effectLst/>
                        </a:rPr>
                        <a:t> </a:t>
                      </a: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a:solidFill>
                            <a:srgbClr val="36424A"/>
                          </a:solidFill>
                          <a:effectLst/>
                        </a:rPr>
                        <a:t> </a:t>
                      </a:r>
                      <a:endParaRPr lang="en-US" sz="1200" b="0" i="0" u="none" strike="noStrike">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r>
                        <a:rPr lang="en-US" sz="1200" baseline="0" dirty="0" smtClean="0">
                          <a:solidFill>
                            <a:srgbClr val="637F7F"/>
                          </a:solidFill>
                          <a:latin typeface="Zapf Dingbats"/>
                          <a:ea typeface="Zapf Dingbats"/>
                          <a:cs typeface="Zapf Dingbats"/>
                          <a:sym typeface="Zapf Dingbats"/>
                        </a:rPr>
                        <a:t> </a:t>
                      </a:r>
                      <a:endParaRPr lang="en-US" sz="1200" dirty="0" smtClean="0">
                        <a:solidFill>
                          <a:srgbClr val="637F7F"/>
                        </a:solidFill>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a:solidFill>
                            <a:srgbClr val="637F7F"/>
                          </a:solidFill>
                          <a:effectLst/>
                        </a:rPr>
                        <a:t> </a:t>
                      </a:r>
                      <a:endParaRPr lang="en-US" sz="1200" b="0" i="0" u="none" strike="noStrike">
                        <a:solidFill>
                          <a:srgbClr val="637F7F"/>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a:solidFill>
                            <a:schemeClr val="bg1"/>
                          </a:solidFill>
                          <a:effectLst/>
                          <a:latin typeface="Arial"/>
                          <a:cs typeface="Arial"/>
                        </a:rPr>
                        <a:t>FortiAuthenticator-VM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a:solidFill>
                            <a:srgbClr val="36424A"/>
                          </a:solidFill>
                          <a:effectLst/>
                        </a:rPr>
                        <a:t> </a:t>
                      </a: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446E60"/>
                          </a:solidFill>
                          <a:latin typeface="Zapf Dingbats"/>
                          <a:ea typeface="Zapf Dingbats"/>
                          <a:cs typeface="Zapf Dingbats"/>
                          <a:sym typeface="Zapf Dingbats"/>
                        </a:rPr>
                        <a:t>✔</a:t>
                      </a:r>
                      <a:endParaRPr lang="en-US" sz="1200" b="0" i="0" dirty="0" smtClean="0">
                        <a:solidFill>
                          <a:srgbClr val="446E60"/>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a:solidFill>
                            <a:schemeClr val="bg1"/>
                          </a:solidFill>
                          <a:effectLst/>
                          <a:latin typeface="Arial"/>
                          <a:cs typeface="Arial"/>
                        </a:rPr>
                        <a:t>FortiADC-VM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200" u="none" strike="noStrike">
                          <a:solidFill>
                            <a:schemeClr val="tx1"/>
                          </a:solidFill>
                          <a:effectLst/>
                        </a:rPr>
                        <a:t> </a:t>
                      </a:r>
                      <a:endParaRPr lang="en-US" sz="1200" b="0" i="0" u="none" strike="noStrike">
                        <a:solidFill>
                          <a:schemeClr val="tx1"/>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a:solidFill>
                            <a:srgbClr val="36424A"/>
                          </a:solidFill>
                          <a:effectLst/>
                        </a:rPr>
                        <a:t> </a:t>
                      </a: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a:solidFill>
                            <a:srgbClr val="36424A"/>
                          </a:solidFill>
                          <a:effectLst/>
                        </a:rPr>
                        <a:t> </a:t>
                      </a:r>
                      <a:endParaRPr lang="en-US" sz="1200" b="0" i="0" u="none" strike="noStrike">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u="none" strike="noStrike" dirty="0">
                          <a:solidFill>
                            <a:srgbClr val="36424A"/>
                          </a:solidFill>
                          <a:effectLst/>
                        </a:rPr>
                        <a:t> </a:t>
                      </a:r>
                      <a:endParaRPr lang="en-US" sz="1200" b="0" i="0" dirty="0" smtClean="0">
                        <a:solidFill>
                          <a:srgbClr val="446E60"/>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a:solidFill>
                            <a:schemeClr val="bg1"/>
                          </a:solidFill>
                          <a:effectLst/>
                          <a:latin typeface="Arial"/>
                          <a:cs typeface="Arial"/>
                        </a:rPr>
                        <a:t>FortiCache-VM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i="0" u="none" strike="noStrike" dirty="0" smtClean="0">
                          <a:solidFill>
                            <a:schemeClr val="bg1"/>
                          </a:solidFill>
                          <a:effectLst/>
                          <a:latin typeface="Arial"/>
                          <a:cs typeface="Arial"/>
                        </a:rPr>
                        <a:t>FortiVoice-VM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tx1"/>
                        </a:solidFill>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i="0" u="none" strike="noStrike" dirty="0" smtClean="0">
                          <a:solidFill>
                            <a:schemeClr val="bg1"/>
                          </a:solidFill>
                          <a:effectLst/>
                          <a:latin typeface="Arial"/>
                          <a:cs typeface="Arial"/>
                        </a:rPr>
                        <a:t>FortiRecorder-VM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tx1"/>
                        </a:solidFill>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b="0" i="0" dirty="0" smtClean="0">
                        <a:solidFill>
                          <a:srgbClr val="446E60"/>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100" b="1" i="0" u="none" strike="noStrike" dirty="0" smtClean="0">
                          <a:solidFill>
                            <a:schemeClr val="bg1"/>
                          </a:solidFill>
                          <a:effectLst/>
                          <a:latin typeface="Arial"/>
                          <a:cs typeface="Arial"/>
                        </a:rPr>
                        <a:t>FortiSandbox-VM</a:t>
                      </a: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tx1"/>
                        </a:solidFill>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r>
            </a:tbl>
          </a:graphicData>
        </a:graphic>
      </p:graphicFrame>
      <p:sp>
        <p:nvSpPr>
          <p:cNvPr id="33" name="TextBox 32"/>
          <p:cNvSpPr txBox="1"/>
          <p:nvPr/>
        </p:nvSpPr>
        <p:spPr>
          <a:xfrm>
            <a:off x="7394328" y="3132955"/>
            <a:ext cx="228600" cy="369332"/>
          </a:xfrm>
          <a:prstGeom prst="rect">
            <a:avLst/>
          </a:prstGeom>
          <a:noFill/>
        </p:spPr>
        <p:txBody>
          <a:bodyPr wrap="square" rtlCol="0">
            <a:spAutoFit/>
          </a:bodyPr>
          <a:lstStyle/>
          <a:p>
            <a:r>
              <a:rPr lang="en-US" sz="1800" dirty="0" smtClean="0">
                <a:solidFill>
                  <a:srgbClr val="404040"/>
                </a:solidFill>
                <a:latin typeface="Helvetica 55 Roman"/>
                <a:cs typeface="Helvetica 55 Roman"/>
              </a:rPr>
              <a:t>*</a:t>
            </a:r>
          </a:p>
        </p:txBody>
      </p:sp>
      <p:sp>
        <p:nvSpPr>
          <p:cNvPr id="34" name="TextBox 33"/>
          <p:cNvSpPr txBox="1"/>
          <p:nvPr/>
        </p:nvSpPr>
        <p:spPr>
          <a:xfrm>
            <a:off x="208703" y="6033923"/>
            <a:ext cx="31242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 as pay-as-you-go licensing option</a:t>
            </a:r>
          </a:p>
        </p:txBody>
      </p:sp>
      <p:sp>
        <p:nvSpPr>
          <p:cNvPr id="6" name="TextBox 5"/>
          <p:cNvSpPr txBox="1"/>
          <p:nvPr/>
        </p:nvSpPr>
        <p:spPr>
          <a:xfrm>
            <a:off x="7394875" y="2084254"/>
            <a:ext cx="228600" cy="369332"/>
          </a:xfrm>
          <a:prstGeom prst="rect">
            <a:avLst/>
          </a:prstGeom>
          <a:noFill/>
        </p:spPr>
        <p:txBody>
          <a:bodyPr wrap="square" rtlCol="0">
            <a:spAutoFit/>
          </a:bodyPr>
          <a:lstStyle/>
          <a:p>
            <a:r>
              <a:rPr lang="en-US" sz="1800" dirty="0" smtClean="0">
                <a:solidFill>
                  <a:srgbClr val="404040"/>
                </a:solidFill>
                <a:latin typeface="Helvetica 55 Roman"/>
                <a:cs typeface="Helvetica 55 Roman"/>
              </a:rPr>
              <a:t>*</a:t>
            </a:r>
          </a:p>
        </p:txBody>
      </p:sp>
    </p:spTree>
    <p:extLst>
      <p:ext uri="{BB962C8B-B14F-4D97-AF65-F5344CB8AC3E}">
        <p14:creationId xmlns:p14="http://schemas.microsoft.com/office/powerpoint/2010/main" val="180136597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Change Log</a:t>
            </a:r>
            <a:endParaRPr lang="en-US" b="0" i="0" dirty="0"/>
          </a:p>
        </p:txBody>
      </p:sp>
      <p:sp>
        <p:nvSpPr>
          <p:cNvPr id="3" name="Content Placeholder 2"/>
          <p:cNvSpPr>
            <a:spLocks noGrp="1"/>
          </p:cNvSpPr>
          <p:nvPr>
            <p:ph idx="1"/>
          </p:nvPr>
        </p:nvSpPr>
        <p:spPr>
          <a:xfrm>
            <a:off x="239713" y="1325563"/>
            <a:ext cx="8675687" cy="4840989"/>
          </a:xfrm>
        </p:spPr>
        <p:txBody>
          <a:bodyPr numCol="3"/>
          <a:lstStyle/>
          <a:p>
            <a:pPr marL="0" indent="0">
              <a:buNone/>
            </a:pPr>
            <a:r>
              <a:rPr lang="en-US" sz="1000" b="1" dirty="0" smtClean="0"/>
              <a:t>Mar 2014</a:t>
            </a:r>
            <a:endParaRPr lang="en-US" sz="1000" b="1" dirty="0"/>
          </a:p>
          <a:p>
            <a:r>
              <a:rPr lang="en-US" sz="1000" dirty="0" smtClean="0"/>
              <a:t>Update feature Matrix</a:t>
            </a:r>
          </a:p>
          <a:p>
            <a:r>
              <a:rPr lang="en-US" sz="1000" dirty="0" smtClean="0"/>
              <a:t>Update FortiADC product line</a:t>
            </a:r>
          </a:p>
          <a:p>
            <a:r>
              <a:rPr lang="en-US" sz="1000" dirty="0"/>
              <a:t>Update </a:t>
            </a:r>
            <a:r>
              <a:rPr lang="en-US" sz="1000" dirty="0" err="1" smtClean="0"/>
              <a:t>FortiDDOS</a:t>
            </a:r>
            <a:r>
              <a:rPr lang="en-US" sz="1000" dirty="0" smtClean="0"/>
              <a:t> product line</a:t>
            </a:r>
          </a:p>
          <a:p>
            <a:r>
              <a:rPr lang="en-US" sz="1000" dirty="0" smtClean="0"/>
              <a:t>Correct some FortiSwitch info</a:t>
            </a:r>
          </a:p>
          <a:p>
            <a:r>
              <a:rPr lang="en-US" sz="1000" dirty="0" smtClean="0"/>
              <a:t>Add FortiGate-VM AWS</a:t>
            </a:r>
          </a:p>
          <a:p>
            <a:r>
              <a:rPr lang="en-US" sz="1000" dirty="0" smtClean="0"/>
              <a:t>Edit FortiWeb</a:t>
            </a:r>
            <a:endParaRPr lang="en-US" sz="1000" b="1" dirty="0" smtClean="0"/>
          </a:p>
          <a:p>
            <a:endParaRPr lang="en-US" sz="1000" b="1" dirty="0"/>
          </a:p>
          <a:p>
            <a:pPr marL="0" indent="0">
              <a:buNone/>
            </a:pPr>
            <a:r>
              <a:rPr lang="en-US" sz="1000" b="1" dirty="0" smtClean="0"/>
              <a:t>Apr 2014	</a:t>
            </a:r>
          </a:p>
          <a:p>
            <a:r>
              <a:rPr lang="en-US" sz="1000" dirty="0" smtClean="0"/>
              <a:t>Adds FSA 1000D</a:t>
            </a:r>
          </a:p>
          <a:p>
            <a:endParaRPr lang="en-US" sz="1000" dirty="0"/>
          </a:p>
          <a:p>
            <a:pPr marL="0" indent="0">
              <a:buNone/>
            </a:pPr>
            <a:r>
              <a:rPr lang="en-US" sz="1000" b="1" dirty="0" smtClean="0"/>
              <a:t>Jun 2014</a:t>
            </a:r>
            <a:r>
              <a:rPr lang="en-US" sz="1000" b="1" dirty="0"/>
              <a:t>	</a:t>
            </a:r>
          </a:p>
          <a:p>
            <a:r>
              <a:rPr lang="en-US" sz="1000" dirty="0"/>
              <a:t>Adds </a:t>
            </a:r>
            <a:r>
              <a:rPr lang="en-US" sz="1000" dirty="0" smtClean="0"/>
              <a:t>FSW 1024/1048D</a:t>
            </a:r>
          </a:p>
          <a:p>
            <a:endParaRPr lang="en-US" sz="1000" dirty="0"/>
          </a:p>
          <a:p>
            <a:pPr marL="0" indent="0">
              <a:buNone/>
            </a:pPr>
            <a:r>
              <a:rPr lang="en-US" sz="1000" b="1" dirty="0" smtClean="0"/>
              <a:t>Jul </a:t>
            </a:r>
            <a:r>
              <a:rPr lang="en-US" sz="1000" b="1" dirty="0"/>
              <a:t>2014	</a:t>
            </a:r>
          </a:p>
          <a:p>
            <a:r>
              <a:rPr lang="en-US" sz="1000" dirty="0"/>
              <a:t>Adds </a:t>
            </a:r>
            <a:r>
              <a:rPr lang="en-US" sz="1000" dirty="0" smtClean="0"/>
              <a:t>FG-300D/500D</a:t>
            </a:r>
          </a:p>
          <a:p>
            <a:endParaRPr lang="en-US" sz="1000" dirty="0" smtClean="0"/>
          </a:p>
          <a:p>
            <a:pPr marL="0" indent="0">
              <a:buNone/>
            </a:pPr>
            <a:endParaRPr lang="en-US" sz="1000" b="1" dirty="0" smtClean="0"/>
          </a:p>
          <a:p>
            <a:pPr marL="0" indent="0">
              <a:buNone/>
            </a:pPr>
            <a:r>
              <a:rPr lang="en-US" sz="1000" b="1" dirty="0" smtClean="0"/>
              <a:t>Aug2014</a:t>
            </a:r>
            <a:r>
              <a:rPr lang="en-US" sz="1000" b="1" dirty="0"/>
              <a:t>	</a:t>
            </a:r>
          </a:p>
          <a:p>
            <a:r>
              <a:rPr lang="en-US" sz="1000" dirty="0"/>
              <a:t>Adds FG</a:t>
            </a:r>
            <a:r>
              <a:rPr lang="en-US" sz="1000" dirty="0" smtClean="0"/>
              <a:t>-5001D &amp; FCTL-5903C</a:t>
            </a:r>
          </a:p>
          <a:p>
            <a:r>
              <a:rPr lang="en-US" sz="1000" dirty="0" smtClean="0"/>
              <a:t>Remove FG/FWF20C (EOL)</a:t>
            </a:r>
          </a:p>
          <a:p>
            <a:r>
              <a:rPr lang="en-US" sz="1000" dirty="0" smtClean="0"/>
              <a:t>Realign FortiGate segments</a:t>
            </a:r>
          </a:p>
          <a:p>
            <a:r>
              <a:rPr lang="en-US" sz="1000" dirty="0" smtClean="0"/>
              <a:t>Add </a:t>
            </a:r>
            <a:r>
              <a:rPr lang="en-US" sz="1000" dirty="0" err="1" smtClean="0"/>
              <a:t>Vmware</a:t>
            </a:r>
            <a:r>
              <a:rPr lang="en-US" sz="1000" dirty="0" smtClean="0"/>
              <a:t> 5.5 support into matrix</a:t>
            </a:r>
          </a:p>
          <a:p>
            <a:endParaRPr lang="en-US" sz="1000" dirty="0"/>
          </a:p>
          <a:p>
            <a:pPr marL="0" indent="0">
              <a:buNone/>
            </a:pPr>
            <a:r>
              <a:rPr lang="en-US" sz="1000" b="1" dirty="0" smtClean="0"/>
              <a:t>Sep </a:t>
            </a:r>
            <a:r>
              <a:rPr lang="en-US" sz="1000" b="1" dirty="0"/>
              <a:t>2014	</a:t>
            </a:r>
          </a:p>
          <a:p>
            <a:r>
              <a:rPr lang="en-US" sz="1000" dirty="0" smtClean="0"/>
              <a:t>Add FG-70,80D, 60D-3G4G, 94d-POE</a:t>
            </a:r>
          </a:p>
          <a:p>
            <a:r>
              <a:rPr lang="en-US" sz="1000" dirty="0" smtClean="0"/>
              <a:t>Remove FS-548B</a:t>
            </a:r>
          </a:p>
          <a:p>
            <a:r>
              <a:rPr lang="en-US" sz="1000" dirty="0" smtClean="0"/>
              <a:t>Update all FML specs</a:t>
            </a:r>
          </a:p>
          <a:p>
            <a:endParaRPr lang="en-US" sz="1000" dirty="0"/>
          </a:p>
          <a:p>
            <a:pPr marL="0" indent="0">
              <a:buNone/>
            </a:pPr>
            <a:r>
              <a:rPr lang="en-US" sz="1000" b="1" dirty="0" smtClean="0"/>
              <a:t>Oct </a:t>
            </a:r>
            <a:r>
              <a:rPr lang="en-US" sz="1000" b="1" dirty="0"/>
              <a:t>2014	</a:t>
            </a:r>
          </a:p>
          <a:p>
            <a:r>
              <a:rPr lang="en-US" sz="1000" dirty="0" smtClean="0"/>
              <a:t>Update VM matrix</a:t>
            </a:r>
          </a:p>
          <a:p>
            <a:r>
              <a:rPr lang="en-US" sz="1000" dirty="0" smtClean="0"/>
              <a:t>Remove </a:t>
            </a:r>
            <a:r>
              <a:rPr lang="en-US" sz="1000" dirty="0" err="1" smtClean="0"/>
              <a:t>Eoling</a:t>
            </a:r>
            <a:r>
              <a:rPr lang="en-US" sz="1000" dirty="0" smtClean="0"/>
              <a:t> products – FS-248B-DPS, FG-60C-SFP</a:t>
            </a:r>
          </a:p>
          <a:p>
            <a:endParaRPr lang="en-US" sz="1000" dirty="0"/>
          </a:p>
          <a:p>
            <a:pPr marL="0" indent="0">
              <a:buNone/>
            </a:pPr>
            <a:r>
              <a:rPr lang="en-US" sz="1000" b="1" dirty="0" smtClean="0"/>
              <a:t>Nov 2014</a:t>
            </a:r>
            <a:r>
              <a:rPr lang="en-US" sz="1000" b="1" dirty="0"/>
              <a:t>	</a:t>
            </a:r>
          </a:p>
          <a:p>
            <a:r>
              <a:rPr lang="en-US" sz="1000" dirty="0" smtClean="0"/>
              <a:t>Add FG/FWF-92D, FSW-3032D, FDD-200B</a:t>
            </a:r>
          </a:p>
          <a:p>
            <a:pPr marL="0" indent="0">
              <a:buNone/>
            </a:pPr>
            <a:r>
              <a:rPr lang="en-US" sz="1000" b="1" dirty="0" smtClean="0"/>
              <a:t>Dec 2014</a:t>
            </a:r>
            <a:r>
              <a:rPr lang="en-US" sz="1000" b="1" dirty="0"/>
              <a:t>	</a:t>
            </a:r>
          </a:p>
          <a:p>
            <a:r>
              <a:rPr lang="en-US" sz="1000" dirty="0" smtClean="0"/>
              <a:t>Adds FortiTap Series</a:t>
            </a:r>
          </a:p>
          <a:p>
            <a:r>
              <a:rPr lang="en-US" sz="1000" dirty="0" smtClean="0"/>
              <a:t>New template</a:t>
            </a:r>
            <a:endParaRPr lang="en-US" sz="1000" dirty="0"/>
          </a:p>
          <a:p>
            <a:endParaRPr lang="en-US" sz="1000" dirty="0" smtClean="0"/>
          </a:p>
          <a:p>
            <a:pPr marL="0" indent="0">
              <a:buNone/>
            </a:pPr>
            <a:r>
              <a:rPr lang="en-US" sz="1000" b="1" dirty="0" smtClean="0"/>
              <a:t>Jan 2015</a:t>
            </a:r>
            <a:r>
              <a:rPr lang="en-US" sz="1000" b="1" dirty="0"/>
              <a:t>	</a:t>
            </a:r>
          </a:p>
          <a:p>
            <a:r>
              <a:rPr lang="en-US" sz="1000" dirty="0" smtClean="0"/>
              <a:t>Add New </a:t>
            </a:r>
            <a:r>
              <a:rPr lang="en-US" sz="1000" dirty="0" err="1" smtClean="0"/>
              <a:t>fortiAPs</a:t>
            </a:r>
            <a:r>
              <a:rPr lang="en-US" sz="1000" dirty="0" smtClean="0"/>
              <a:t>, ADC, FG-1000D,1200D, 3200D</a:t>
            </a:r>
          </a:p>
          <a:p>
            <a:r>
              <a:rPr lang="en-US" sz="1000" dirty="0" smtClean="0"/>
              <a:t>Remove FG/FWF-60C and 40C (EoL)</a:t>
            </a:r>
          </a:p>
          <a:p>
            <a:r>
              <a:rPr lang="en-US" sz="1000" dirty="0" smtClean="0"/>
              <a:t>Remove main product pages for sun setting products: 300C,600C,1240B, 3040B,3140B</a:t>
            </a:r>
            <a:endParaRPr lang="en-US" sz="1000" dirty="0"/>
          </a:p>
          <a:p>
            <a:pPr marL="0" indent="0">
              <a:buNone/>
            </a:pPr>
            <a:r>
              <a:rPr lang="en-US" sz="1000" b="1" dirty="0" smtClean="0"/>
              <a:t>Feb 2015</a:t>
            </a:r>
            <a:r>
              <a:rPr lang="en-US" sz="1000" b="1" dirty="0"/>
              <a:t>	</a:t>
            </a:r>
          </a:p>
          <a:p>
            <a:r>
              <a:rPr lang="en-US" sz="1000" dirty="0"/>
              <a:t>Add </a:t>
            </a:r>
            <a:r>
              <a:rPr lang="en-US" sz="1000" dirty="0" smtClean="0"/>
              <a:t>FortiBridge</a:t>
            </a:r>
          </a:p>
          <a:p>
            <a:r>
              <a:rPr lang="en-US" sz="1000" dirty="0" smtClean="0"/>
              <a:t>Update VM Matrix</a:t>
            </a:r>
            <a:endParaRPr lang="en-US" sz="1000" dirty="0"/>
          </a:p>
          <a:p>
            <a:endParaRPr lang="en-US" sz="1000" dirty="0" smtClean="0"/>
          </a:p>
          <a:p>
            <a:pPr marL="0" indent="0">
              <a:buNone/>
            </a:pPr>
            <a:endParaRPr lang="en-US" sz="1000" dirty="0"/>
          </a:p>
          <a:p>
            <a:pPr marL="0" indent="0">
              <a:buNone/>
            </a:pPr>
            <a:endParaRPr lang="en-US" sz="1000" dirty="0"/>
          </a:p>
          <a:p>
            <a:pPr marL="0" indent="0">
              <a:buNone/>
            </a:pPr>
            <a:endParaRPr lang="en-US" sz="1000" dirty="0"/>
          </a:p>
          <a:p>
            <a:pPr marL="0" indent="0">
              <a:buNone/>
            </a:pPr>
            <a:endParaRPr lang="en-US" sz="1000" dirty="0" smtClean="0"/>
          </a:p>
          <a:p>
            <a:endParaRPr lang="en-US" sz="1000" dirty="0" smtClean="0"/>
          </a:p>
          <a:p>
            <a:endParaRPr lang="en-US" sz="1000" dirty="0"/>
          </a:p>
          <a:p>
            <a:endParaRPr lang="en-US" sz="1000" dirty="0"/>
          </a:p>
          <a:p>
            <a:pPr marL="0" indent="0">
              <a:buNone/>
            </a:pPr>
            <a:endParaRPr lang="en-US" sz="1000" dirty="0"/>
          </a:p>
          <a:p>
            <a:endParaRPr lang="en-US" sz="1000" dirty="0" smtClean="0"/>
          </a:p>
          <a:p>
            <a:endParaRPr lang="en-US" sz="1000" dirty="0"/>
          </a:p>
          <a:p>
            <a:pPr marL="0" indent="0">
              <a:buNone/>
            </a:pPr>
            <a:endParaRPr lang="en-US" sz="1000" dirty="0"/>
          </a:p>
        </p:txBody>
      </p:sp>
    </p:spTree>
    <p:extLst>
      <p:ext uri="{BB962C8B-B14F-4D97-AF65-F5344CB8AC3E}">
        <p14:creationId xmlns:p14="http://schemas.microsoft.com/office/powerpoint/2010/main" val="182355475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Rectangle 534"/>
          <p:cNvSpPr/>
          <p:nvPr/>
        </p:nvSpPr>
        <p:spPr bwMode="auto">
          <a:xfrm>
            <a:off x="0" y="0"/>
            <a:ext cx="9144000" cy="1288973"/>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359" name="Rounded Rectangle 358"/>
          <p:cNvSpPr/>
          <p:nvPr/>
        </p:nvSpPr>
        <p:spPr>
          <a:xfrm>
            <a:off x="914400" y="2133600"/>
            <a:ext cx="1447800" cy="1219200"/>
          </a:xfrm>
          <a:prstGeom prst="roundRect">
            <a:avLst>
              <a:gd name="adj" fmla="val 15698"/>
            </a:avLst>
          </a:prstGeom>
          <a:solidFill>
            <a:schemeClr val="accent4">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0" name="Straight Connector 359"/>
          <p:cNvCxnSpPr/>
          <p:nvPr/>
        </p:nvCxnSpPr>
        <p:spPr>
          <a:xfrm flipV="1">
            <a:off x="3124200" y="2057400"/>
            <a:ext cx="0" cy="228600"/>
          </a:xfrm>
          <a:prstGeom prst="line">
            <a:avLst/>
          </a:prstGeom>
          <a:noFill/>
          <a:ln w="9525" cap="flat" cmpd="sng" algn="ctr">
            <a:solidFill>
              <a:srgbClr val="4F81BD">
                <a:shade val="95000"/>
                <a:satMod val="105000"/>
              </a:srgbClr>
            </a:solidFill>
            <a:prstDash val="solid"/>
          </a:ln>
          <a:effectLst/>
        </p:spPr>
      </p:cxnSp>
      <p:sp>
        <p:nvSpPr>
          <p:cNvPr id="361" name="Rounded Rectangle 360"/>
          <p:cNvSpPr/>
          <p:nvPr/>
        </p:nvSpPr>
        <p:spPr>
          <a:xfrm>
            <a:off x="2133600" y="152400"/>
            <a:ext cx="3886200" cy="1752600"/>
          </a:xfrm>
          <a:prstGeom prst="roundRect">
            <a:avLst>
              <a:gd name="adj" fmla="val 12592"/>
            </a:avLst>
          </a:prstGeom>
          <a:solidFill>
            <a:schemeClr val="accent4">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2" name="Rounded Rectangle 361"/>
          <p:cNvSpPr/>
          <p:nvPr/>
        </p:nvSpPr>
        <p:spPr>
          <a:xfrm>
            <a:off x="6172200" y="152400"/>
            <a:ext cx="2743200" cy="6006029"/>
          </a:xfrm>
          <a:prstGeom prst="roundRect">
            <a:avLst>
              <a:gd name="adj" fmla="val 6803"/>
            </a:avLst>
          </a:prstGeom>
          <a:solidFill>
            <a:schemeClr val="accent4">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3" name="Straight Connector 362"/>
          <p:cNvCxnSpPr/>
          <p:nvPr/>
        </p:nvCxnSpPr>
        <p:spPr>
          <a:xfrm>
            <a:off x="3352800" y="2667000"/>
            <a:ext cx="457201" cy="1"/>
          </a:xfrm>
          <a:prstGeom prst="line">
            <a:avLst/>
          </a:prstGeom>
          <a:noFill/>
          <a:ln w="9525" cap="flat" cmpd="sng" algn="ctr">
            <a:solidFill>
              <a:srgbClr val="4F81BD">
                <a:shade val="95000"/>
                <a:satMod val="105000"/>
              </a:srgbClr>
            </a:solidFill>
            <a:prstDash val="solid"/>
          </a:ln>
          <a:effectLst/>
        </p:spPr>
      </p:cxnSp>
      <p:cxnSp>
        <p:nvCxnSpPr>
          <p:cNvPr id="364" name="Straight Connector 363"/>
          <p:cNvCxnSpPr/>
          <p:nvPr/>
        </p:nvCxnSpPr>
        <p:spPr>
          <a:xfrm flipV="1">
            <a:off x="838200" y="1219200"/>
            <a:ext cx="0" cy="228600"/>
          </a:xfrm>
          <a:prstGeom prst="line">
            <a:avLst/>
          </a:prstGeom>
          <a:noFill/>
          <a:ln w="9525" cap="flat" cmpd="sng" algn="ctr">
            <a:solidFill>
              <a:srgbClr val="4F81BD">
                <a:shade val="95000"/>
                <a:satMod val="105000"/>
              </a:srgbClr>
            </a:solidFill>
            <a:prstDash val="solid"/>
          </a:ln>
          <a:effectLst/>
        </p:spPr>
      </p:cxnSp>
      <p:sp>
        <p:nvSpPr>
          <p:cNvPr id="365" name="Rounded Rectangle 364"/>
          <p:cNvSpPr/>
          <p:nvPr/>
        </p:nvSpPr>
        <p:spPr>
          <a:xfrm>
            <a:off x="228600" y="1600200"/>
            <a:ext cx="1295400" cy="2514600"/>
          </a:xfrm>
          <a:prstGeom prst="roundRect">
            <a:avLst>
              <a:gd name="adj" fmla="val 15698"/>
            </a:avLst>
          </a:prstGeom>
          <a:solidFill>
            <a:schemeClr val="accent4">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6" name="Rounded Rectangle 365"/>
          <p:cNvSpPr/>
          <p:nvPr/>
        </p:nvSpPr>
        <p:spPr>
          <a:xfrm>
            <a:off x="2133600" y="3657601"/>
            <a:ext cx="3886200" cy="2500828"/>
          </a:xfrm>
          <a:prstGeom prst="roundRect">
            <a:avLst>
              <a:gd name="adj" fmla="val 6803"/>
            </a:avLst>
          </a:prstGeom>
          <a:solidFill>
            <a:schemeClr val="accent4">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7" name="Rounded Rectangle 366"/>
          <p:cNvSpPr/>
          <p:nvPr/>
        </p:nvSpPr>
        <p:spPr>
          <a:xfrm>
            <a:off x="228600" y="4267200"/>
            <a:ext cx="1752600" cy="1891229"/>
          </a:xfrm>
          <a:prstGeom prst="roundRect">
            <a:avLst>
              <a:gd name="adj" fmla="val 15698"/>
            </a:avLst>
          </a:prstGeom>
          <a:solidFill>
            <a:schemeClr val="accent4">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368" name="Picture 367" descr="Cloud-Blue.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152400" y="457200"/>
            <a:ext cx="1258888" cy="839788"/>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9" name="Picture 5" descr="FortiAnalyzer_Icon_1U_Lt-s.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038600" y="650294"/>
            <a:ext cx="1093794" cy="68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0" name="Picture 28" descr="FortiManager_Icon_1U_Lt-s.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5029200" y="685800"/>
            <a:ext cx="109844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1" name="Picture 25" descr="FortiMail_Icon_1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6720139" y="2372298"/>
            <a:ext cx="73292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2" name="Picture 18" descr="FortiWifi_Icon_1U_Lt-s.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0" y="2743200"/>
            <a:ext cx="974684"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3" name="Picture 30" descr="FortiDDoS_Icon_1U.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6324600" y="4461830"/>
            <a:ext cx="7355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4" name="Picture 6" descr="FortiClient_Icon_L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33400" y="4875881"/>
            <a:ext cx="55087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374"/>
          <p:cNvGrpSpPr/>
          <p:nvPr/>
        </p:nvGrpSpPr>
        <p:grpSpPr>
          <a:xfrm>
            <a:off x="2133600" y="609600"/>
            <a:ext cx="990600" cy="762000"/>
            <a:chOff x="4736709" y="3604167"/>
            <a:chExt cx="1271289" cy="883552"/>
          </a:xfrm>
        </p:grpSpPr>
        <p:pic>
          <p:nvPicPr>
            <p:cNvPr id="376" name="Picture 375" descr="2U_Lt-s.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7" name="Picture 376"/>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378" name="Picture 15" descr="FortiWeb_Icon_1U_Lt-s.png"/>
          <p:cNvPicPr>
            <a:picLocks noChangeAspect="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239000" y="4461830"/>
            <a:ext cx="73681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378"/>
          <p:cNvGrpSpPr/>
          <p:nvPr/>
        </p:nvGrpSpPr>
        <p:grpSpPr>
          <a:xfrm>
            <a:off x="7696200" y="1143000"/>
            <a:ext cx="1186543" cy="855892"/>
            <a:chOff x="7315200" y="152400"/>
            <a:chExt cx="1186543" cy="855892"/>
          </a:xfrm>
        </p:grpSpPr>
        <p:grpSp>
          <p:nvGrpSpPr>
            <p:cNvPr id="4" name="Group 7"/>
            <p:cNvGrpSpPr/>
            <p:nvPr/>
          </p:nvGrpSpPr>
          <p:grpSpPr>
            <a:xfrm>
              <a:off x="7391400" y="381000"/>
              <a:ext cx="1028700" cy="627292"/>
              <a:chOff x="7086600" y="838200"/>
              <a:chExt cx="1028700" cy="627292"/>
            </a:xfrm>
          </p:grpSpPr>
          <p:pic>
            <p:nvPicPr>
              <p:cNvPr id="382" name="Picture 381"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0866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3" name="Picture 382"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3914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4" name="Picture 383"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6962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81" name="TextBox 22"/>
            <p:cNvSpPr txBox="1"/>
            <p:nvPr/>
          </p:nvSpPr>
          <p:spPr>
            <a:xfrm>
              <a:off x="7315200" y="152400"/>
              <a:ext cx="118654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Application Servers</a:t>
              </a:r>
              <a:endParaRPr kumimoji="0" lang="en-US" sz="1000" b="0" i="0" u="none" strike="noStrike" kern="0" cap="none" spc="0" normalizeH="0" baseline="0" noProof="0" dirty="0">
                <a:ln>
                  <a:noFill/>
                </a:ln>
                <a:solidFill>
                  <a:sysClr val="windowText" lastClr="000000"/>
                </a:solidFill>
                <a:effectLst/>
                <a:uLnTx/>
                <a:uFillTx/>
              </a:endParaRPr>
            </a:p>
          </p:txBody>
        </p:sp>
      </p:grpSp>
      <p:grpSp>
        <p:nvGrpSpPr>
          <p:cNvPr id="5" name="Group 384"/>
          <p:cNvGrpSpPr/>
          <p:nvPr/>
        </p:nvGrpSpPr>
        <p:grpSpPr>
          <a:xfrm>
            <a:off x="7010400" y="5147630"/>
            <a:ext cx="1028700" cy="855892"/>
            <a:chOff x="7391400" y="152400"/>
            <a:chExt cx="1028700" cy="855892"/>
          </a:xfrm>
        </p:grpSpPr>
        <p:grpSp>
          <p:nvGrpSpPr>
            <p:cNvPr id="6" name="Group 7"/>
            <p:cNvGrpSpPr/>
            <p:nvPr/>
          </p:nvGrpSpPr>
          <p:grpSpPr>
            <a:xfrm>
              <a:off x="7391400" y="381000"/>
              <a:ext cx="1028700" cy="627292"/>
              <a:chOff x="7086600" y="838200"/>
              <a:chExt cx="1028700" cy="627292"/>
            </a:xfrm>
          </p:grpSpPr>
          <p:pic>
            <p:nvPicPr>
              <p:cNvPr id="388" name="Picture 28"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0866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 name="Picture 388"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3914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0" name="Picture 389"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6962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87" name="TextBox 386"/>
            <p:cNvSpPr txBox="1"/>
            <p:nvPr/>
          </p:nvSpPr>
          <p:spPr>
            <a:xfrm>
              <a:off x="7467600" y="152400"/>
              <a:ext cx="84350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Web Servers</a:t>
              </a:r>
              <a:endParaRPr kumimoji="0" lang="en-US" sz="1000" b="0" i="0" u="none" strike="noStrike" kern="0" cap="none" spc="0" normalizeH="0" baseline="0" noProof="0" dirty="0">
                <a:ln>
                  <a:noFill/>
                </a:ln>
                <a:solidFill>
                  <a:sysClr val="windowText" lastClr="000000"/>
                </a:solidFill>
                <a:effectLst/>
                <a:uLnTx/>
                <a:uFillTx/>
              </a:endParaRPr>
            </a:p>
          </p:txBody>
        </p:sp>
      </p:grpSp>
      <p:grpSp>
        <p:nvGrpSpPr>
          <p:cNvPr id="7" name="Group 390"/>
          <p:cNvGrpSpPr/>
          <p:nvPr/>
        </p:nvGrpSpPr>
        <p:grpSpPr>
          <a:xfrm>
            <a:off x="7772400" y="152400"/>
            <a:ext cx="1028700" cy="855892"/>
            <a:chOff x="7391400" y="152400"/>
            <a:chExt cx="1028700" cy="855892"/>
          </a:xfrm>
        </p:grpSpPr>
        <p:grpSp>
          <p:nvGrpSpPr>
            <p:cNvPr id="8" name="Group 7"/>
            <p:cNvGrpSpPr/>
            <p:nvPr/>
          </p:nvGrpSpPr>
          <p:grpSpPr>
            <a:xfrm>
              <a:off x="7391400" y="381000"/>
              <a:ext cx="1028700" cy="627292"/>
              <a:chOff x="7086600" y="838200"/>
              <a:chExt cx="1028700" cy="627292"/>
            </a:xfrm>
          </p:grpSpPr>
          <p:pic>
            <p:nvPicPr>
              <p:cNvPr id="394" name="Picture 34"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0866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5" name="Picture 394"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3914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6" name="Picture 395"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6962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93" name="TextBox 392"/>
            <p:cNvSpPr txBox="1"/>
            <p:nvPr/>
          </p:nvSpPr>
          <p:spPr>
            <a:xfrm>
              <a:off x="7543800" y="152400"/>
              <a:ext cx="74732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DB Servers</a:t>
              </a:r>
              <a:endParaRPr kumimoji="0" lang="en-US" sz="1000" b="0" i="0" u="none" strike="noStrike" kern="0" cap="none" spc="0" normalizeH="0" baseline="0" noProof="0" dirty="0">
                <a:ln>
                  <a:noFill/>
                </a:ln>
                <a:solidFill>
                  <a:sysClr val="windowText" lastClr="000000"/>
                </a:solidFill>
                <a:effectLst/>
                <a:uLnTx/>
                <a:uFillTx/>
              </a:endParaRPr>
            </a:p>
          </p:txBody>
        </p:sp>
      </p:grpSp>
      <p:grpSp>
        <p:nvGrpSpPr>
          <p:cNvPr id="9" name="Group 396"/>
          <p:cNvGrpSpPr/>
          <p:nvPr/>
        </p:nvGrpSpPr>
        <p:grpSpPr>
          <a:xfrm>
            <a:off x="7772400" y="2067498"/>
            <a:ext cx="1028700" cy="855892"/>
            <a:chOff x="7391400" y="152400"/>
            <a:chExt cx="1028700" cy="855892"/>
          </a:xfrm>
        </p:grpSpPr>
        <p:grpSp>
          <p:nvGrpSpPr>
            <p:cNvPr id="10" name="Group 7"/>
            <p:cNvGrpSpPr/>
            <p:nvPr/>
          </p:nvGrpSpPr>
          <p:grpSpPr>
            <a:xfrm>
              <a:off x="7391400" y="381000"/>
              <a:ext cx="1028700" cy="627292"/>
              <a:chOff x="7086600" y="838200"/>
              <a:chExt cx="1028700" cy="627292"/>
            </a:xfrm>
          </p:grpSpPr>
          <p:pic>
            <p:nvPicPr>
              <p:cNvPr id="400" name="Picture 40"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0866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1" name="Picture 400"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3914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2" name="Picture 401"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6962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99" name="TextBox 398"/>
            <p:cNvSpPr txBox="1"/>
            <p:nvPr/>
          </p:nvSpPr>
          <p:spPr>
            <a:xfrm>
              <a:off x="7543800" y="152400"/>
              <a:ext cx="82586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Mail Servers</a:t>
              </a:r>
              <a:endParaRPr kumimoji="0" lang="en-US" sz="1000" b="0" i="0" u="none" strike="noStrike" kern="0" cap="none" spc="0" normalizeH="0" baseline="0" noProof="0" dirty="0">
                <a:ln>
                  <a:noFill/>
                </a:ln>
                <a:solidFill>
                  <a:sysClr val="windowText" lastClr="000000"/>
                </a:solidFill>
                <a:effectLst/>
                <a:uLnTx/>
                <a:uFillTx/>
              </a:endParaRPr>
            </a:p>
          </p:txBody>
        </p:sp>
      </p:grpSp>
      <p:sp>
        <p:nvSpPr>
          <p:cNvPr id="403" name="TextBox 402"/>
          <p:cNvSpPr txBox="1"/>
          <p:nvPr/>
        </p:nvSpPr>
        <p:spPr>
          <a:xfrm>
            <a:off x="6793090" y="1353979"/>
            <a:ext cx="65479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FortiDB</a:t>
            </a:r>
            <a:endParaRPr kumimoji="0" lang="en-US" sz="1000" b="1" i="0" u="none" strike="noStrike" kern="0" cap="none" spc="0" normalizeH="0" baseline="0" noProof="0" dirty="0">
              <a:ln>
                <a:noFill/>
              </a:ln>
              <a:solidFill>
                <a:schemeClr val="accent6"/>
              </a:solidFill>
              <a:effectLst/>
              <a:uLnTx/>
              <a:uFillTx/>
            </a:endParaRPr>
          </a:p>
        </p:txBody>
      </p:sp>
      <p:cxnSp>
        <p:nvCxnSpPr>
          <p:cNvPr id="404" name="Straight Connector 403"/>
          <p:cNvCxnSpPr>
            <a:stCxn id="373" idx="3"/>
            <a:endCxn id="378" idx="1"/>
          </p:cNvCxnSpPr>
          <p:nvPr/>
        </p:nvCxnSpPr>
        <p:spPr>
          <a:xfrm>
            <a:off x="7060163" y="4690430"/>
            <a:ext cx="178837" cy="0"/>
          </a:xfrm>
          <a:prstGeom prst="line">
            <a:avLst/>
          </a:prstGeom>
          <a:noFill/>
          <a:ln w="9525" cap="flat" cmpd="sng" algn="ctr">
            <a:solidFill>
              <a:srgbClr val="4F81BD">
                <a:shade val="95000"/>
                <a:satMod val="105000"/>
              </a:srgbClr>
            </a:solidFill>
            <a:prstDash val="solid"/>
          </a:ln>
          <a:effectLst/>
        </p:spPr>
      </p:cxnSp>
      <p:cxnSp>
        <p:nvCxnSpPr>
          <p:cNvPr id="405" name="Straight Connector 404"/>
          <p:cNvCxnSpPr/>
          <p:nvPr/>
        </p:nvCxnSpPr>
        <p:spPr>
          <a:xfrm>
            <a:off x="8534400" y="4842830"/>
            <a:ext cx="0" cy="762000"/>
          </a:xfrm>
          <a:prstGeom prst="line">
            <a:avLst/>
          </a:prstGeom>
          <a:noFill/>
          <a:ln w="9525" cap="flat" cmpd="sng" algn="ctr">
            <a:solidFill>
              <a:srgbClr val="4F81BD">
                <a:shade val="95000"/>
                <a:satMod val="105000"/>
              </a:srgbClr>
            </a:solidFill>
            <a:prstDash val="solid"/>
          </a:ln>
          <a:effectLst/>
        </p:spPr>
      </p:cxnSp>
      <p:cxnSp>
        <p:nvCxnSpPr>
          <p:cNvPr id="406" name="Straight Connector 405"/>
          <p:cNvCxnSpPr>
            <a:stCxn id="371" idx="3"/>
          </p:cNvCxnSpPr>
          <p:nvPr/>
        </p:nvCxnSpPr>
        <p:spPr>
          <a:xfrm>
            <a:off x="7453061" y="2600898"/>
            <a:ext cx="319339" cy="8846"/>
          </a:xfrm>
          <a:prstGeom prst="line">
            <a:avLst/>
          </a:prstGeom>
          <a:noFill/>
          <a:ln w="9525" cap="flat" cmpd="sng" algn="ctr">
            <a:solidFill>
              <a:srgbClr val="4F81BD">
                <a:shade val="95000"/>
                <a:satMod val="105000"/>
              </a:srgbClr>
            </a:solidFill>
            <a:prstDash val="solid"/>
          </a:ln>
          <a:effectLst/>
        </p:spPr>
      </p:cxnSp>
      <p:cxnSp>
        <p:nvCxnSpPr>
          <p:cNvPr id="407" name="Straight Connector 406"/>
          <p:cNvCxnSpPr>
            <a:stCxn id="371" idx="1"/>
          </p:cNvCxnSpPr>
          <p:nvPr/>
        </p:nvCxnSpPr>
        <p:spPr>
          <a:xfrm flipH="1">
            <a:off x="6400800" y="2600898"/>
            <a:ext cx="319339" cy="0"/>
          </a:xfrm>
          <a:prstGeom prst="line">
            <a:avLst/>
          </a:prstGeom>
          <a:noFill/>
          <a:ln w="9525" cap="flat" cmpd="sng" algn="ctr">
            <a:solidFill>
              <a:srgbClr val="4F81BD">
                <a:shade val="95000"/>
                <a:satMod val="105000"/>
              </a:srgbClr>
            </a:solidFill>
            <a:prstDash val="solid"/>
          </a:ln>
          <a:effectLst/>
        </p:spPr>
      </p:cxnSp>
      <p:cxnSp>
        <p:nvCxnSpPr>
          <p:cNvPr id="408" name="Straight Connector 407"/>
          <p:cNvCxnSpPr>
            <a:stCxn id="382" idx="1"/>
          </p:cNvCxnSpPr>
          <p:nvPr/>
        </p:nvCxnSpPr>
        <p:spPr>
          <a:xfrm flipH="1" flipV="1">
            <a:off x="6400800" y="1676400"/>
            <a:ext cx="1371600" cy="8846"/>
          </a:xfrm>
          <a:prstGeom prst="line">
            <a:avLst/>
          </a:prstGeom>
          <a:noFill/>
          <a:ln w="9525" cap="flat" cmpd="sng" algn="ctr">
            <a:solidFill>
              <a:srgbClr val="4F81BD">
                <a:shade val="95000"/>
                <a:satMod val="105000"/>
              </a:srgbClr>
            </a:solidFill>
            <a:prstDash val="solid"/>
          </a:ln>
          <a:effectLst/>
        </p:spPr>
      </p:cxnSp>
      <p:cxnSp>
        <p:nvCxnSpPr>
          <p:cNvPr id="409" name="Straight Connector 408"/>
          <p:cNvCxnSpPr/>
          <p:nvPr/>
        </p:nvCxnSpPr>
        <p:spPr>
          <a:xfrm flipH="1" flipV="1">
            <a:off x="6400800" y="685800"/>
            <a:ext cx="1371600" cy="8846"/>
          </a:xfrm>
          <a:prstGeom prst="line">
            <a:avLst/>
          </a:prstGeom>
          <a:noFill/>
          <a:ln w="9525" cap="flat" cmpd="sng" algn="ctr">
            <a:solidFill>
              <a:srgbClr val="4F81BD">
                <a:shade val="95000"/>
                <a:satMod val="105000"/>
              </a:srgbClr>
            </a:solidFill>
            <a:prstDash val="solid"/>
          </a:ln>
          <a:effectLst/>
        </p:spPr>
      </p:cxnSp>
      <p:sp>
        <p:nvSpPr>
          <p:cNvPr id="410" name="TextBox 409"/>
          <p:cNvSpPr txBox="1"/>
          <p:nvPr/>
        </p:nvSpPr>
        <p:spPr>
          <a:xfrm>
            <a:off x="7315200" y="4899920"/>
            <a:ext cx="7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FortiWeb</a:t>
            </a:r>
            <a:endParaRPr kumimoji="0" lang="en-US" sz="1000" b="1" i="0" u="none" strike="noStrike" kern="0" cap="none" spc="0" normalizeH="0" baseline="0" noProof="0" dirty="0">
              <a:ln>
                <a:noFill/>
              </a:ln>
              <a:solidFill>
                <a:schemeClr val="accent6"/>
              </a:solidFill>
              <a:effectLst/>
              <a:uLnTx/>
              <a:uFillTx/>
            </a:endParaRPr>
          </a:p>
        </p:txBody>
      </p:sp>
      <p:sp>
        <p:nvSpPr>
          <p:cNvPr id="411" name="TextBox 410"/>
          <p:cNvSpPr txBox="1"/>
          <p:nvPr/>
        </p:nvSpPr>
        <p:spPr>
          <a:xfrm>
            <a:off x="6400800" y="4899920"/>
            <a:ext cx="81866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FortiDDoS</a:t>
            </a:r>
            <a:endParaRPr kumimoji="0" lang="en-US" sz="1000" b="1" i="0" u="none" strike="noStrike" kern="0" cap="none" spc="0" normalizeH="0" baseline="0" noProof="0" dirty="0">
              <a:ln>
                <a:noFill/>
              </a:ln>
              <a:solidFill>
                <a:schemeClr val="accent6"/>
              </a:solidFill>
              <a:effectLst/>
              <a:uLnTx/>
              <a:uFillTx/>
            </a:endParaRPr>
          </a:p>
        </p:txBody>
      </p:sp>
      <p:sp>
        <p:nvSpPr>
          <p:cNvPr id="412" name="TextBox 411"/>
          <p:cNvSpPr txBox="1"/>
          <p:nvPr/>
        </p:nvSpPr>
        <p:spPr>
          <a:xfrm>
            <a:off x="6749809" y="2797366"/>
            <a:ext cx="71897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FortiMail</a:t>
            </a:r>
            <a:endParaRPr kumimoji="0" lang="en-US" sz="1000" b="1" i="0" u="none" strike="noStrike" kern="0" cap="none" spc="0" normalizeH="0" baseline="0" noProof="0" dirty="0">
              <a:ln>
                <a:noFill/>
              </a:ln>
              <a:solidFill>
                <a:schemeClr val="accent6"/>
              </a:solidFill>
              <a:effectLst/>
              <a:uLnTx/>
              <a:uFillTx/>
            </a:endParaRPr>
          </a:p>
        </p:txBody>
      </p:sp>
      <p:pic>
        <p:nvPicPr>
          <p:cNvPr id="413" name="Picture 7" descr="FortiADC_1U_Icon[1].png"/>
          <p:cNvPicPr>
            <a:picLocks noChangeAspect="1"/>
          </p:cNvPicPr>
          <p:nvPr/>
        </p:nvPicPr>
        <p:blipFill>
          <a:blip r:embed="rId13" cstate="print">
            <a:extLst>
              <a:ext uri="{28A0092B-C50C-407E-A947-70E740481C1C}">
                <a14:useLocalDpi xmlns:a14="http://schemas.microsoft.com/office/drawing/2010/main"/>
              </a:ext>
            </a:extLst>
          </a:blip>
          <a:srcRect/>
          <a:stretch>
            <a:fillRect/>
          </a:stretch>
        </p:blipFill>
        <p:spPr bwMode="auto">
          <a:xfrm>
            <a:off x="8077200" y="4461830"/>
            <a:ext cx="762000" cy="47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4" name="TextBox 413"/>
          <p:cNvSpPr txBox="1"/>
          <p:nvPr/>
        </p:nvSpPr>
        <p:spPr>
          <a:xfrm>
            <a:off x="8025648" y="4899920"/>
            <a:ext cx="975460" cy="4001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FortiADC/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Coyote Point</a:t>
            </a:r>
          </a:p>
        </p:txBody>
      </p:sp>
      <p:pic>
        <p:nvPicPr>
          <p:cNvPr id="415" name="Picture 414" descr="Internet.png"/>
          <p:cNvPicPr>
            <a:picLocks noChangeAspect="1"/>
          </p:cNvPicPr>
          <p:nvPr/>
        </p:nvPicPr>
        <p:blipFill>
          <a:blip r:embed="rId14" cstate="print">
            <a:extLst>
              <a:ext uri="{28A0092B-C50C-407E-A947-70E740481C1C}">
                <a14:useLocalDpi xmlns:a14="http://schemas.microsoft.com/office/drawing/2010/main"/>
              </a:ext>
            </a:extLst>
          </a:blip>
          <a:srcRect/>
          <a:stretch>
            <a:fillRect/>
          </a:stretch>
        </p:blipFill>
        <p:spPr bwMode="auto">
          <a:xfrm>
            <a:off x="2362200" y="2133600"/>
            <a:ext cx="1371600" cy="1011962"/>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6" name="Picture 20" descr="WLAN-Lt.png"/>
          <p:cNvPicPr>
            <a:picLocks noChangeAspect="1"/>
          </p:cNvPicPr>
          <p:nvPr/>
        </p:nvPicPr>
        <p:blipFill>
          <a:blip r:embed="rId15" cstate="print">
            <a:extLst>
              <a:ext uri="{28A0092B-C50C-407E-A947-70E740481C1C}">
                <a14:useLocalDpi xmlns:a14="http://schemas.microsoft.com/office/drawing/2010/main"/>
              </a:ext>
            </a:extLst>
          </a:blip>
          <a:srcRect/>
          <a:stretch>
            <a:fillRect/>
          </a:stretch>
        </p:blipFill>
        <p:spPr bwMode="auto">
          <a:xfrm>
            <a:off x="533400" y="3124200"/>
            <a:ext cx="971811"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8" name="Picture 26" descr="1U_Lt-s_x200.png"/>
          <p:cNvPicPr>
            <a:picLocks noChangeAspect="1"/>
          </p:cNvPicPr>
          <p:nvPr/>
        </p:nvPicPr>
        <p:blipFill>
          <a:blip r:embed="rId16" cstate="print">
            <a:extLst>
              <a:ext uri="{28A0092B-C50C-407E-A947-70E740481C1C}">
                <a14:useLocalDpi xmlns:a14="http://schemas.microsoft.com/office/drawing/2010/main"/>
              </a:ext>
            </a:extLst>
          </a:blip>
          <a:srcRect/>
          <a:stretch>
            <a:fillRect/>
          </a:stretch>
        </p:blipFill>
        <p:spPr bwMode="auto">
          <a:xfrm>
            <a:off x="3371589" y="4309430"/>
            <a:ext cx="756179" cy="668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 name="Picture 20" descr="WLAN-Lt.png"/>
          <p:cNvPicPr>
            <a:picLocks noChangeAspect="1"/>
          </p:cNvPicPr>
          <p:nvPr/>
        </p:nvPicPr>
        <p:blipFill>
          <a:blip r:embed="rId15" cstate="print">
            <a:extLst>
              <a:ext uri="{28A0092B-C50C-407E-A947-70E740481C1C}">
                <a14:useLocalDpi xmlns:a14="http://schemas.microsoft.com/office/drawing/2010/main"/>
              </a:ext>
            </a:extLst>
          </a:blip>
          <a:srcRect/>
          <a:stretch>
            <a:fillRect/>
          </a:stretch>
        </p:blipFill>
        <p:spPr bwMode="auto">
          <a:xfrm>
            <a:off x="3200400" y="5376230"/>
            <a:ext cx="971811"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20" name="Straight Connector 419"/>
          <p:cNvCxnSpPr/>
          <p:nvPr/>
        </p:nvCxnSpPr>
        <p:spPr>
          <a:xfrm>
            <a:off x="2819400" y="3962400"/>
            <a:ext cx="2590800" cy="0"/>
          </a:xfrm>
          <a:prstGeom prst="line">
            <a:avLst/>
          </a:prstGeom>
          <a:noFill/>
          <a:ln w="9525" cap="flat" cmpd="sng" algn="ctr">
            <a:solidFill>
              <a:srgbClr val="4F81BD">
                <a:shade val="95000"/>
                <a:satMod val="105000"/>
              </a:srgbClr>
            </a:solidFill>
            <a:prstDash val="solid"/>
          </a:ln>
          <a:effectLst/>
        </p:spPr>
      </p:cxnSp>
      <p:cxnSp>
        <p:nvCxnSpPr>
          <p:cNvPr id="421" name="Straight Connector 420"/>
          <p:cNvCxnSpPr/>
          <p:nvPr/>
        </p:nvCxnSpPr>
        <p:spPr>
          <a:xfrm flipV="1">
            <a:off x="3676389" y="3962400"/>
            <a:ext cx="0" cy="457200"/>
          </a:xfrm>
          <a:prstGeom prst="line">
            <a:avLst/>
          </a:prstGeom>
          <a:noFill/>
          <a:ln w="9525" cap="flat" cmpd="sng" algn="ctr">
            <a:solidFill>
              <a:srgbClr val="4F81BD">
                <a:shade val="95000"/>
                <a:satMod val="105000"/>
              </a:srgbClr>
            </a:solidFill>
            <a:prstDash val="solid"/>
          </a:ln>
          <a:effectLst/>
        </p:spPr>
      </p:cxnSp>
      <p:grpSp>
        <p:nvGrpSpPr>
          <p:cNvPr id="11" name="Group 421"/>
          <p:cNvGrpSpPr/>
          <p:nvPr/>
        </p:nvGrpSpPr>
        <p:grpSpPr>
          <a:xfrm>
            <a:off x="3124200" y="647700"/>
            <a:ext cx="1012825" cy="692150"/>
            <a:chOff x="1425575" y="1136650"/>
            <a:chExt cx="1506538" cy="936625"/>
          </a:xfrm>
        </p:grpSpPr>
        <p:pic>
          <p:nvPicPr>
            <p:cNvPr id="423" name="Picture 22" descr="1U_Lt-s_x200.png"/>
            <p:cNvPicPr>
              <a:picLocks noChangeAspect="1"/>
            </p:cNvPicPr>
            <p:nvPr/>
          </p:nvPicPr>
          <p:blipFill>
            <a:blip r:embed="rId17" cstate="print">
              <a:extLst>
                <a:ext uri="{28A0092B-C50C-407E-A947-70E740481C1C}">
                  <a14:useLocalDpi xmlns:a14="http://schemas.microsoft.com/office/drawing/2010/main"/>
                </a:ext>
              </a:extLst>
            </a:blip>
            <a:srcRect/>
            <a:stretch>
              <a:fillRect/>
            </a:stretch>
          </p:blipFill>
          <p:spPr bwMode="auto">
            <a:xfrm>
              <a:off x="1425575" y="1136650"/>
              <a:ext cx="150653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4" name="Picture 14" descr="FortiAuthenticator_Icon.png"/>
            <p:cNvPicPr>
              <a:picLocks noChangeAspect="1"/>
            </p:cNvPicPr>
            <p:nvPr/>
          </p:nvPicPr>
          <p:blipFill>
            <a:blip r:embed="rId18" cstate="print">
              <a:extLst>
                <a:ext uri="{28A0092B-C50C-407E-A947-70E740481C1C}">
                  <a14:useLocalDpi xmlns:a14="http://schemas.microsoft.com/office/drawing/2010/main"/>
                </a:ext>
              </a:extLst>
            </a:blip>
            <a:srcRect/>
            <a:stretch>
              <a:fillRect/>
            </a:stretch>
          </p:blipFill>
          <p:spPr bwMode="auto">
            <a:xfrm>
              <a:off x="1763110" y="1196592"/>
              <a:ext cx="831850" cy="611188"/>
            </a:xfrm>
            <a:prstGeom prst="rect">
              <a:avLst/>
            </a:prstGeom>
            <a:noFill/>
            <a:ln>
              <a:noFill/>
            </a:ln>
            <a:scene3d>
              <a:camera prst="isometricBottomDown"/>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425" name="Straight Connector 424"/>
          <p:cNvCxnSpPr/>
          <p:nvPr/>
        </p:nvCxnSpPr>
        <p:spPr>
          <a:xfrm>
            <a:off x="2667000" y="1447800"/>
            <a:ext cx="0" cy="228600"/>
          </a:xfrm>
          <a:prstGeom prst="line">
            <a:avLst/>
          </a:prstGeom>
          <a:noFill/>
          <a:ln w="9525" cap="flat" cmpd="sng" algn="ctr">
            <a:solidFill>
              <a:srgbClr val="4F81BD">
                <a:shade val="95000"/>
                <a:satMod val="105000"/>
              </a:srgbClr>
            </a:solidFill>
            <a:prstDash val="solid"/>
          </a:ln>
          <a:effectLst/>
        </p:spPr>
      </p:cxnSp>
      <p:cxnSp>
        <p:nvCxnSpPr>
          <p:cNvPr id="426" name="Straight Connector 425"/>
          <p:cNvCxnSpPr/>
          <p:nvPr/>
        </p:nvCxnSpPr>
        <p:spPr>
          <a:xfrm flipV="1">
            <a:off x="3505200" y="1371600"/>
            <a:ext cx="0" cy="304800"/>
          </a:xfrm>
          <a:prstGeom prst="line">
            <a:avLst/>
          </a:prstGeom>
          <a:noFill/>
          <a:ln w="9525" cap="flat" cmpd="sng" algn="ctr">
            <a:solidFill>
              <a:srgbClr val="4F81BD">
                <a:shade val="95000"/>
                <a:satMod val="105000"/>
              </a:srgbClr>
            </a:solidFill>
            <a:prstDash val="solid"/>
          </a:ln>
          <a:effectLst/>
        </p:spPr>
      </p:cxnSp>
      <p:cxnSp>
        <p:nvCxnSpPr>
          <p:cNvPr id="427" name="Straight Connector 426"/>
          <p:cNvCxnSpPr/>
          <p:nvPr/>
        </p:nvCxnSpPr>
        <p:spPr>
          <a:xfrm>
            <a:off x="4572000" y="1219200"/>
            <a:ext cx="0" cy="457200"/>
          </a:xfrm>
          <a:prstGeom prst="line">
            <a:avLst/>
          </a:prstGeom>
          <a:noFill/>
          <a:ln w="9525" cap="flat" cmpd="sng" algn="ctr">
            <a:solidFill>
              <a:srgbClr val="4F81BD">
                <a:shade val="95000"/>
                <a:satMod val="105000"/>
              </a:srgbClr>
            </a:solidFill>
            <a:prstDash val="solid"/>
          </a:ln>
          <a:effectLst/>
        </p:spPr>
      </p:cxnSp>
      <p:cxnSp>
        <p:nvCxnSpPr>
          <p:cNvPr id="428" name="Straight Connector 427"/>
          <p:cNvCxnSpPr/>
          <p:nvPr/>
        </p:nvCxnSpPr>
        <p:spPr>
          <a:xfrm flipH="1">
            <a:off x="5638800" y="1371600"/>
            <a:ext cx="2" cy="304800"/>
          </a:xfrm>
          <a:prstGeom prst="line">
            <a:avLst/>
          </a:prstGeom>
          <a:noFill/>
          <a:ln w="9525" cap="flat" cmpd="sng" algn="ctr">
            <a:solidFill>
              <a:srgbClr val="4F81BD">
                <a:shade val="95000"/>
                <a:satMod val="105000"/>
              </a:srgbClr>
            </a:solidFill>
            <a:prstDash val="solid"/>
          </a:ln>
          <a:effectLst/>
        </p:spPr>
      </p:cxnSp>
      <p:sp>
        <p:nvSpPr>
          <p:cNvPr id="429" name="TextBox 428"/>
          <p:cNvSpPr txBox="1"/>
          <p:nvPr/>
        </p:nvSpPr>
        <p:spPr>
          <a:xfrm>
            <a:off x="2438400" y="4899920"/>
            <a:ext cx="88284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FortiSwitch</a:t>
            </a:r>
            <a:endParaRPr kumimoji="0" lang="en-US" sz="1000" b="1" i="0" u="none" strike="noStrike" kern="0" cap="none" spc="0" normalizeH="0" baseline="0" noProof="0" dirty="0">
              <a:ln>
                <a:noFill/>
              </a:ln>
              <a:solidFill>
                <a:schemeClr val="accent6"/>
              </a:solidFill>
              <a:effectLst/>
              <a:uLnTx/>
              <a:uFillTx/>
            </a:endParaRPr>
          </a:p>
        </p:txBody>
      </p:sp>
      <p:sp>
        <p:nvSpPr>
          <p:cNvPr id="430" name="TextBox 429"/>
          <p:cNvSpPr txBox="1"/>
          <p:nvPr/>
        </p:nvSpPr>
        <p:spPr>
          <a:xfrm>
            <a:off x="3523989" y="4899920"/>
            <a:ext cx="64772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FortiAP</a:t>
            </a:r>
            <a:endParaRPr kumimoji="0" lang="en-US" sz="1000" b="1" i="0" u="none" strike="noStrike" kern="0" cap="none" spc="0" normalizeH="0" baseline="0" noProof="0" dirty="0">
              <a:ln>
                <a:noFill/>
              </a:ln>
              <a:solidFill>
                <a:schemeClr val="accent6"/>
              </a:solidFill>
              <a:effectLst/>
              <a:uLnTx/>
              <a:uFillTx/>
            </a:endParaRPr>
          </a:p>
        </p:txBody>
      </p:sp>
      <p:cxnSp>
        <p:nvCxnSpPr>
          <p:cNvPr id="431" name="Straight Connector 430"/>
          <p:cNvCxnSpPr/>
          <p:nvPr/>
        </p:nvCxnSpPr>
        <p:spPr>
          <a:xfrm>
            <a:off x="609600" y="2209800"/>
            <a:ext cx="0" cy="457200"/>
          </a:xfrm>
          <a:prstGeom prst="line">
            <a:avLst/>
          </a:prstGeom>
          <a:noFill/>
          <a:ln w="9525" cap="flat" cmpd="sng" algn="ctr">
            <a:solidFill>
              <a:srgbClr val="4F81BD">
                <a:shade val="95000"/>
                <a:satMod val="105000"/>
              </a:srgbClr>
            </a:solidFill>
            <a:prstDash val="solid"/>
          </a:ln>
          <a:effectLst/>
        </p:spPr>
      </p:cxnSp>
      <p:sp>
        <p:nvSpPr>
          <p:cNvPr id="432" name="TextBox 431"/>
          <p:cNvSpPr txBox="1"/>
          <p:nvPr/>
        </p:nvSpPr>
        <p:spPr>
          <a:xfrm>
            <a:off x="5029200" y="2971800"/>
            <a:ext cx="75467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FortiGate</a:t>
            </a:r>
            <a:endParaRPr kumimoji="0" lang="en-US" sz="1000" b="1" i="0" u="none" strike="noStrike" kern="0" cap="none" spc="0" normalizeH="0" baseline="0" noProof="0" dirty="0">
              <a:ln>
                <a:noFill/>
              </a:ln>
              <a:solidFill>
                <a:schemeClr val="accent6"/>
              </a:solidFill>
              <a:effectLst/>
              <a:uLnTx/>
              <a:uFillTx/>
            </a:endParaRPr>
          </a:p>
        </p:txBody>
      </p:sp>
      <p:sp>
        <p:nvSpPr>
          <p:cNvPr id="433" name="TextBox 432"/>
          <p:cNvSpPr txBox="1"/>
          <p:nvPr/>
        </p:nvSpPr>
        <p:spPr>
          <a:xfrm>
            <a:off x="838200" y="2895600"/>
            <a:ext cx="74020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FortiWiFi</a:t>
            </a:r>
            <a:endParaRPr kumimoji="0" lang="en-US" sz="1000" b="1" i="0" u="none" strike="noStrike" kern="0" cap="none" spc="0" normalizeH="0" baseline="0" noProof="0" dirty="0">
              <a:ln>
                <a:noFill/>
              </a:ln>
              <a:solidFill>
                <a:schemeClr val="accent6"/>
              </a:solidFill>
              <a:effectLst/>
              <a:uLnTx/>
              <a:uFillTx/>
            </a:endParaRPr>
          </a:p>
        </p:txBody>
      </p:sp>
      <p:sp>
        <p:nvSpPr>
          <p:cNvPr id="434" name="TextBox 433"/>
          <p:cNvSpPr txBox="1"/>
          <p:nvPr/>
        </p:nvSpPr>
        <p:spPr>
          <a:xfrm>
            <a:off x="228600" y="5485481"/>
            <a:ext cx="825805"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FortiClient</a:t>
            </a:r>
            <a:endParaRPr kumimoji="0" lang="en-US" sz="1000" b="1" i="0" u="none" strike="noStrike" kern="0" cap="none" spc="0" normalizeH="0" baseline="0" noProof="0" dirty="0">
              <a:ln>
                <a:noFill/>
              </a:ln>
              <a:solidFill>
                <a:schemeClr val="accent6"/>
              </a:solidFill>
              <a:effectLst/>
              <a:uLnTx/>
              <a:uFillTx/>
            </a:endParaRPr>
          </a:p>
        </p:txBody>
      </p:sp>
      <p:sp>
        <p:nvSpPr>
          <p:cNvPr id="435" name="TextBox 434"/>
          <p:cNvSpPr txBox="1"/>
          <p:nvPr/>
        </p:nvSpPr>
        <p:spPr>
          <a:xfrm>
            <a:off x="2104580" y="1295400"/>
            <a:ext cx="103105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FortiSandBox</a:t>
            </a:r>
            <a:endParaRPr kumimoji="0" lang="en-US" sz="1000" b="1" i="0" u="none" strike="noStrike" kern="0" cap="none" spc="0" normalizeH="0" baseline="0" noProof="0" dirty="0">
              <a:ln>
                <a:noFill/>
              </a:ln>
              <a:solidFill>
                <a:schemeClr val="accent6"/>
              </a:solidFill>
              <a:effectLst/>
              <a:uLnTx/>
              <a:uFillTx/>
            </a:endParaRPr>
          </a:p>
        </p:txBody>
      </p:sp>
      <p:sp>
        <p:nvSpPr>
          <p:cNvPr id="436" name="TextBox 435"/>
          <p:cNvSpPr txBox="1"/>
          <p:nvPr/>
        </p:nvSpPr>
        <p:spPr>
          <a:xfrm>
            <a:off x="3024419" y="1295400"/>
            <a:ext cx="130313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FortiAuthenticator</a:t>
            </a:r>
            <a:endParaRPr kumimoji="0" lang="en-US" sz="1000" b="1" i="0" u="none" strike="noStrike" kern="0" cap="none" spc="0" normalizeH="0" baseline="0" noProof="0" dirty="0">
              <a:ln>
                <a:noFill/>
              </a:ln>
              <a:solidFill>
                <a:schemeClr val="accent6"/>
              </a:solidFill>
              <a:effectLst/>
              <a:uLnTx/>
              <a:uFillTx/>
            </a:endParaRPr>
          </a:p>
        </p:txBody>
      </p:sp>
      <p:sp>
        <p:nvSpPr>
          <p:cNvPr id="437" name="TextBox 436"/>
          <p:cNvSpPr txBox="1"/>
          <p:nvPr/>
        </p:nvSpPr>
        <p:spPr>
          <a:xfrm>
            <a:off x="4209142" y="1295400"/>
            <a:ext cx="100413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FortiAnalyzer</a:t>
            </a:r>
            <a:endParaRPr kumimoji="0" lang="en-US" sz="1000" b="1" i="0" u="none" strike="noStrike" kern="0" cap="none" spc="0" normalizeH="0" baseline="0" noProof="0" dirty="0">
              <a:ln>
                <a:noFill/>
              </a:ln>
              <a:solidFill>
                <a:schemeClr val="accent6"/>
              </a:solidFill>
              <a:effectLst/>
              <a:uLnTx/>
              <a:uFillTx/>
            </a:endParaRPr>
          </a:p>
        </p:txBody>
      </p:sp>
      <p:sp>
        <p:nvSpPr>
          <p:cNvPr id="438" name="TextBox 437"/>
          <p:cNvSpPr txBox="1"/>
          <p:nvPr/>
        </p:nvSpPr>
        <p:spPr>
          <a:xfrm>
            <a:off x="5092697" y="1295400"/>
            <a:ext cx="99693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FortiManager</a:t>
            </a:r>
            <a:endParaRPr kumimoji="0" lang="en-US" sz="1000" b="1" i="0" u="none" strike="noStrike" kern="0" cap="none" spc="0" normalizeH="0" baseline="0" noProof="0" dirty="0">
              <a:ln>
                <a:noFill/>
              </a:ln>
              <a:solidFill>
                <a:schemeClr val="accent6"/>
              </a:solidFill>
              <a:effectLst/>
              <a:uLnTx/>
              <a:uFillTx/>
            </a:endParaRPr>
          </a:p>
        </p:txBody>
      </p:sp>
      <p:grpSp>
        <p:nvGrpSpPr>
          <p:cNvPr id="12" name="Group 438"/>
          <p:cNvGrpSpPr/>
          <p:nvPr/>
        </p:nvGrpSpPr>
        <p:grpSpPr>
          <a:xfrm>
            <a:off x="6731179" y="3487627"/>
            <a:ext cx="876300" cy="548035"/>
            <a:chOff x="5334000" y="4800600"/>
            <a:chExt cx="1187965" cy="742950"/>
          </a:xfrm>
        </p:grpSpPr>
        <p:pic>
          <p:nvPicPr>
            <p:cNvPr id="440" name="Picture 23" descr="FortiGate_Icon_1U_Lt.png"/>
            <p:cNvPicPr>
              <a:picLocks noChangeAspect="1"/>
            </p:cNvPicPr>
            <p:nvPr/>
          </p:nvPicPr>
          <p:blipFill>
            <a:blip r:embed="rId19" cstate="print">
              <a:extLst>
                <a:ext uri="{28A0092B-C50C-407E-A947-70E740481C1C}">
                  <a14:useLocalDpi xmlns:a14="http://schemas.microsoft.com/office/drawing/2010/main"/>
                </a:ext>
              </a:extLst>
            </a:blip>
            <a:srcRect/>
            <a:stretch>
              <a:fillRect/>
            </a:stretch>
          </p:blipFill>
          <p:spPr bwMode="auto">
            <a:xfrm>
              <a:off x="5334000" y="4800600"/>
              <a:ext cx="118796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1" name="Picture 10" descr="FortiDNS_Icon.png"/>
            <p:cNvPicPr>
              <a:picLocks noChangeAspect="1"/>
            </p:cNvPicPr>
            <p:nvPr/>
          </p:nvPicPr>
          <p:blipFill>
            <a:blip r:embed="rId20" cstate="print">
              <a:extLst>
                <a:ext uri="{28A0092B-C50C-407E-A947-70E740481C1C}">
                  <a14:useLocalDpi xmlns:a14="http://schemas.microsoft.com/office/drawing/2010/main"/>
                </a:ext>
              </a:extLst>
            </a:blip>
            <a:srcRect/>
            <a:stretch>
              <a:fillRect/>
            </a:stretch>
          </p:blipFill>
          <p:spPr bwMode="auto">
            <a:xfrm>
              <a:off x="5590459" y="4821620"/>
              <a:ext cx="721001" cy="533400"/>
            </a:xfrm>
            <a:prstGeom prst="rect">
              <a:avLst/>
            </a:prstGeom>
            <a:noFill/>
            <a:ln>
              <a:noFill/>
            </a:ln>
            <a:scene3d>
              <a:camera prst="isometricBottomDown"/>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42" name="Picture 1"/>
          <p:cNvPicPr>
            <a:picLocks noChangeAspect="1"/>
          </p:cNvPicPr>
          <p:nvPr/>
        </p:nvPicPr>
        <p:blipFill>
          <a:blip r:embed="rId21" cstate="print">
            <a:extLst>
              <a:ext uri="{28A0092B-C50C-407E-A947-70E740481C1C}">
                <a14:useLocalDpi xmlns:a14="http://schemas.microsoft.com/office/drawing/2010/main"/>
              </a:ext>
            </a:extLst>
          </a:blip>
          <a:srcRect/>
          <a:stretch>
            <a:fillRect/>
          </a:stretch>
        </p:blipFill>
        <p:spPr bwMode="auto">
          <a:xfrm>
            <a:off x="457200" y="152400"/>
            <a:ext cx="62368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Group 442"/>
          <p:cNvGrpSpPr/>
          <p:nvPr/>
        </p:nvGrpSpPr>
        <p:grpSpPr>
          <a:xfrm>
            <a:off x="228600" y="1828800"/>
            <a:ext cx="685800" cy="381000"/>
            <a:chOff x="4419600" y="3657600"/>
            <a:chExt cx="1187965" cy="742950"/>
          </a:xfrm>
        </p:grpSpPr>
        <p:pic>
          <p:nvPicPr>
            <p:cNvPr id="444" name="Picture 23" descr="FortiGate_Icon_1U_Lt.png"/>
            <p:cNvPicPr>
              <a:picLocks noChangeAspect="1"/>
            </p:cNvPicPr>
            <p:nvPr/>
          </p:nvPicPr>
          <p:blipFill>
            <a:blip r:embed="rId19" cstate="print">
              <a:extLst>
                <a:ext uri="{28A0092B-C50C-407E-A947-70E740481C1C}">
                  <a14:useLocalDpi xmlns:a14="http://schemas.microsoft.com/office/drawing/2010/main"/>
                </a:ext>
              </a:extLst>
            </a:blip>
            <a:srcRect/>
            <a:stretch>
              <a:fillRect/>
            </a:stretch>
          </p:blipFill>
          <p:spPr bwMode="auto">
            <a:xfrm>
              <a:off x="4419600" y="3657600"/>
              <a:ext cx="118796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5" name="Picture 32" descr="FortiExtender_Icon.png"/>
            <p:cNvPicPr>
              <a:picLocks noChangeAspect="1"/>
            </p:cNvPicPr>
            <p:nvPr/>
          </p:nvPicPr>
          <p:blipFill>
            <a:blip r:embed="rId22" cstate="print">
              <a:extLst>
                <a:ext uri="{28A0092B-C50C-407E-A947-70E740481C1C}">
                  <a14:useLocalDpi xmlns:a14="http://schemas.microsoft.com/office/drawing/2010/main"/>
                </a:ext>
              </a:extLst>
            </a:blip>
            <a:srcRect/>
            <a:stretch>
              <a:fillRect/>
            </a:stretch>
          </p:blipFill>
          <p:spPr bwMode="auto">
            <a:xfrm>
              <a:off x="4648200" y="3657600"/>
              <a:ext cx="762000" cy="572174"/>
            </a:xfrm>
            <a:prstGeom prst="rect">
              <a:avLst/>
            </a:prstGeom>
            <a:noFill/>
            <a:ln>
              <a:noFill/>
            </a:ln>
            <a:scene3d>
              <a:camera prst="isometricBottomDown"/>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46" name="Picture 7" descr="FortiToken_Icon.png"/>
          <p:cNvPicPr>
            <a:picLocks noChangeAspect="1"/>
          </p:cNvPicPr>
          <p:nvPr/>
        </p:nvPicPr>
        <p:blipFill>
          <a:blip r:embed="rId23" cstate="print">
            <a:extLst>
              <a:ext uri="{28A0092B-C50C-407E-A947-70E740481C1C}">
                <a14:useLocalDpi xmlns:a14="http://schemas.microsoft.com/office/drawing/2010/main"/>
              </a:ext>
            </a:extLst>
          </a:blip>
          <a:srcRect/>
          <a:stretch>
            <a:fillRect/>
          </a:stretch>
        </p:blipFill>
        <p:spPr bwMode="auto">
          <a:xfrm>
            <a:off x="1066800" y="4952081"/>
            <a:ext cx="514999" cy="380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7" name="Picture 3" descr="FortiCloud_icon.png"/>
          <p:cNvPicPr>
            <a:picLocks noChangeAspect="1"/>
          </p:cNvPicPr>
          <p:nvPr/>
        </p:nvPicPr>
        <p:blipFill>
          <a:blip r:embed="rId24" cstate="print">
            <a:extLst>
              <a:ext uri="{28A0092B-C50C-407E-A947-70E740481C1C}">
                <a14:useLocalDpi xmlns:a14="http://schemas.microsoft.com/office/drawing/2010/main"/>
              </a:ext>
            </a:extLst>
          </a:blip>
          <a:srcRect/>
          <a:stretch>
            <a:fillRect/>
          </a:stretch>
        </p:blipFill>
        <p:spPr bwMode="auto">
          <a:xfrm>
            <a:off x="1143000" y="533400"/>
            <a:ext cx="609600" cy="450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8" name="Picture 9" descr="FortiCam_Camera_icon.png"/>
          <p:cNvPicPr>
            <a:picLocks noChangeAspect="1"/>
          </p:cNvPicPr>
          <p:nvPr/>
        </p:nvPicPr>
        <p:blipFill>
          <a:blip r:embed="rId25" cstate="print">
            <a:extLst>
              <a:ext uri="{28A0092B-C50C-407E-A947-70E740481C1C}">
                <a14:useLocalDpi xmlns:a14="http://schemas.microsoft.com/office/drawing/2010/main"/>
              </a:ext>
            </a:extLst>
          </a:blip>
          <a:srcRect/>
          <a:stretch>
            <a:fillRect/>
          </a:stretch>
        </p:blipFill>
        <p:spPr bwMode="auto">
          <a:xfrm>
            <a:off x="4343400" y="5452430"/>
            <a:ext cx="61875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9" name="Picture 10" descr="FortiCam_Appliance_Icon.png"/>
          <p:cNvPicPr>
            <a:picLocks noChangeAspect="1"/>
          </p:cNvPicPr>
          <p:nvPr/>
        </p:nvPicPr>
        <p:blipFill>
          <a:blip r:embed="rId26" cstate="print">
            <a:extLst>
              <a:ext uri="{28A0092B-C50C-407E-A947-70E740481C1C}">
                <a14:useLocalDpi xmlns:a14="http://schemas.microsoft.com/office/drawing/2010/main"/>
              </a:ext>
            </a:extLst>
          </a:blip>
          <a:srcRect/>
          <a:stretch>
            <a:fillRect/>
          </a:stretch>
        </p:blipFill>
        <p:spPr bwMode="auto">
          <a:xfrm>
            <a:off x="4267200" y="4461830"/>
            <a:ext cx="760097" cy="472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 name="TextBox 449"/>
          <p:cNvSpPr txBox="1"/>
          <p:nvPr/>
        </p:nvSpPr>
        <p:spPr>
          <a:xfrm>
            <a:off x="6781800" y="3949545"/>
            <a:ext cx="740332"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FortiDNS</a:t>
            </a:r>
            <a:endParaRPr kumimoji="0" lang="en-US" sz="1000" b="1" i="0" u="none" strike="noStrike" kern="0" cap="none" spc="0" normalizeH="0" baseline="0" noProof="0" dirty="0">
              <a:ln>
                <a:noFill/>
              </a:ln>
              <a:solidFill>
                <a:schemeClr val="accent6"/>
              </a:solidFill>
              <a:effectLst/>
              <a:uLnTx/>
              <a:uFillTx/>
            </a:endParaRPr>
          </a:p>
        </p:txBody>
      </p:sp>
      <p:cxnSp>
        <p:nvCxnSpPr>
          <p:cNvPr id="451" name="Straight Connector 450"/>
          <p:cNvCxnSpPr/>
          <p:nvPr/>
        </p:nvCxnSpPr>
        <p:spPr>
          <a:xfrm flipH="1">
            <a:off x="1066800" y="5180681"/>
            <a:ext cx="304798" cy="0"/>
          </a:xfrm>
          <a:prstGeom prst="line">
            <a:avLst/>
          </a:prstGeom>
          <a:noFill/>
          <a:ln w="9525" cap="flat" cmpd="sng" algn="ctr">
            <a:solidFill>
              <a:srgbClr val="4F81BD">
                <a:shade val="95000"/>
                <a:satMod val="105000"/>
              </a:srgbClr>
            </a:solidFill>
            <a:prstDash val="solid"/>
          </a:ln>
          <a:effectLst/>
        </p:spPr>
      </p:cxnSp>
      <p:sp>
        <p:nvSpPr>
          <p:cNvPr id="452" name="TextBox 451"/>
          <p:cNvSpPr txBox="1"/>
          <p:nvPr/>
        </p:nvSpPr>
        <p:spPr>
          <a:xfrm>
            <a:off x="1066800" y="5256881"/>
            <a:ext cx="84722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FortiToken</a:t>
            </a:r>
            <a:endParaRPr kumimoji="0" lang="en-US" sz="1000" b="1" i="0" u="none" strike="noStrike" kern="0" cap="none" spc="0" normalizeH="0" baseline="0" noProof="0" dirty="0">
              <a:ln>
                <a:noFill/>
              </a:ln>
              <a:solidFill>
                <a:schemeClr val="accent6"/>
              </a:solidFill>
              <a:effectLst/>
              <a:uLnTx/>
              <a:uFillTx/>
            </a:endParaRPr>
          </a:p>
        </p:txBody>
      </p:sp>
      <p:cxnSp>
        <p:nvCxnSpPr>
          <p:cNvPr id="453" name="Straight Connector 452"/>
          <p:cNvCxnSpPr/>
          <p:nvPr/>
        </p:nvCxnSpPr>
        <p:spPr>
          <a:xfrm>
            <a:off x="914400" y="2057400"/>
            <a:ext cx="838200" cy="0"/>
          </a:xfrm>
          <a:prstGeom prst="line">
            <a:avLst/>
          </a:prstGeom>
          <a:noFill/>
          <a:ln w="9525" cap="flat" cmpd="sng" algn="ctr">
            <a:solidFill>
              <a:srgbClr val="4F81BD">
                <a:shade val="95000"/>
                <a:satMod val="105000"/>
              </a:srgbClr>
            </a:solidFill>
            <a:prstDash val="solid"/>
          </a:ln>
          <a:effectLst/>
        </p:spPr>
      </p:cxnSp>
      <p:sp>
        <p:nvSpPr>
          <p:cNvPr id="454" name="TextBox 453"/>
          <p:cNvSpPr txBox="1"/>
          <p:nvPr/>
        </p:nvSpPr>
        <p:spPr>
          <a:xfrm>
            <a:off x="152400" y="2209800"/>
            <a:ext cx="101835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FortiExtender</a:t>
            </a:r>
            <a:endParaRPr kumimoji="0" lang="en-US" sz="1000" b="1" i="0" u="none" strike="noStrike" kern="0" cap="none" spc="0" normalizeH="0" baseline="0" noProof="0" dirty="0">
              <a:ln>
                <a:noFill/>
              </a:ln>
              <a:solidFill>
                <a:schemeClr val="accent6"/>
              </a:solidFill>
              <a:effectLst/>
              <a:uLnTx/>
              <a:uFillTx/>
            </a:endParaRPr>
          </a:p>
        </p:txBody>
      </p:sp>
      <p:sp>
        <p:nvSpPr>
          <p:cNvPr id="455" name="TextBox 454"/>
          <p:cNvSpPr txBox="1"/>
          <p:nvPr/>
        </p:nvSpPr>
        <p:spPr>
          <a:xfrm>
            <a:off x="1066800" y="228600"/>
            <a:ext cx="96130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FortiDirector</a:t>
            </a:r>
            <a:endParaRPr kumimoji="0" lang="en-US" sz="1000" b="1" i="0" u="none" strike="noStrike" kern="0" cap="none" spc="0" normalizeH="0" baseline="0" noProof="0" dirty="0">
              <a:ln>
                <a:noFill/>
              </a:ln>
              <a:solidFill>
                <a:schemeClr val="accent6"/>
              </a:solidFill>
              <a:effectLst/>
              <a:uLnTx/>
              <a:uFillTx/>
            </a:endParaRPr>
          </a:p>
        </p:txBody>
      </p:sp>
      <p:sp>
        <p:nvSpPr>
          <p:cNvPr id="456" name="TextBox 455"/>
          <p:cNvSpPr txBox="1"/>
          <p:nvPr/>
        </p:nvSpPr>
        <p:spPr>
          <a:xfrm>
            <a:off x="1219200" y="990600"/>
            <a:ext cx="83281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FortiCloud</a:t>
            </a:r>
            <a:endParaRPr kumimoji="0" lang="en-US" sz="1000" b="1" i="0" u="none" strike="noStrike" kern="0" cap="none" spc="0" normalizeH="0" baseline="0" noProof="0" dirty="0">
              <a:ln>
                <a:noFill/>
              </a:ln>
              <a:solidFill>
                <a:schemeClr val="accent6"/>
              </a:solidFill>
              <a:effectLst/>
              <a:uLnTx/>
              <a:uFillTx/>
            </a:endParaRPr>
          </a:p>
        </p:txBody>
      </p:sp>
      <p:cxnSp>
        <p:nvCxnSpPr>
          <p:cNvPr id="457" name="Straight Connector 456"/>
          <p:cNvCxnSpPr/>
          <p:nvPr/>
        </p:nvCxnSpPr>
        <p:spPr>
          <a:xfrm flipV="1">
            <a:off x="4572000" y="3962400"/>
            <a:ext cx="0" cy="533400"/>
          </a:xfrm>
          <a:prstGeom prst="line">
            <a:avLst/>
          </a:prstGeom>
          <a:noFill/>
          <a:ln w="9525" cap="flat" cmpd="sng" algn="ctr">
            <a:solidFill>
              <a:srgbClr val="4F81BD">
                <a:shade val="95000"/>
                <a:satMod val="105000"/>
              </a:srgbClr>
            </a:solidFill>
            <a:prstDash val="solid"/>
          </a:ln>
          <a:effectLst/>
        </p:spPr>
      </p:cxnSp>
      <p:sp>
        <p:nvSpPr>
          <p:cNvPr id="458" name="TextBox 457"/>
          <p:cNvSpPr txBox="1"/>
          <p:nvPr/>
        </p:nvSpPr>
        <p:spPr>
          <a:xfrm>
            <a:off x="4189765" y="4899920"/>
            <a:ext cx="103262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FortiRecorder</a:t>
            </a:r>
            <a:endParaRPr kumimoji="0" lang="en-US" sz="1000" b="1" i="0" u="none" strike="noStrike" kern="0" cap="none" spc="0" normalizeH="0" baseline="0" noProof="0" dirty="0">
              <a:ln>
                <a:noFill/>
              </a:ln>
              <a:solidFill>
                <a:schemeClr val="accent6"/>
              </a:solidFill>
              <a:effectLst/>
              <a:uLnTx/>
              <a:uFillTx/>
            </a:endParaRPr>
          </a:p>
        </p:txBody>
      </p:sp>
      <p:cxnSp>
        <p:nvCxnSpPr>
          <p:cNvPr id="459" name="Straight Connector 458"/>
          <p:cNvCxnSpPr>
            <a:stCxn id="448" idx="0"/>
            <a:endCxn id="449" idx="2"/>
          </p:cNvCxnSpPr>
          <p:nvPr/>
        </p:nvCxnSpPr>
        <p:spPr>
          <a:xfrm flipH="1" flipV="1">
            <a:off x="4647249" y="4933940"/>
            <a:ext cx="5529" cy="518490"/>
          </a:xfrm>
          <a:prstGeom prst="line">
            <a:avLst/>
          </a:prstGeom>
          <a:noFill/>
          <a:ln w="9525" cap="flat" cmpd="sng" algn="ctr">
            <a:solidFill>
              <a:srgbClr val="4F81BD">
                <a:shade val="95000"/>
                <a:satMod val="105000"/>
              </a:srgbClr>
            </a:solidFill>
            <a:prstDash val="solid"/>
          </a:ln>
          <a:effectLst/>
        </p:spPr>
      </p:cxnSp>
      <p:sp>
        <p:nvSpPr>
          <p:cNvPr id="460" name="TextBox 459"/>
          <p:cNvSpPr txBox="1"/>
          <p:nvPr/>
        </p:nvSpPr>
        <p:spPr>
          <a:xfrm>
            <a:off x="4337960" y="5909629"/>
            <a:ext cx="74753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FortiCam</a:t>
            </a:r>
            <a:endParaRPr kumimoji="0" lang="en-US" sz="1000" b="1" i="0" u="none" strike="noStrike" kern="0" cap="none" spc="0" normalizeH="0" baseline="0" noProof="0" dirty="0">
              <a:ln>
                <a:noFill/>
              </a:ln>
              <a:solidFill>
                <a:schemeClr val="accent6"/>
              </a:solidFill>
              <a:effectLst/>
              <a:uLnTx/>
              <a:uFillTx/>
            </a:endParaRPr>
          </a:p>
        </p:txBody>
      </p:sp>
      <p:grpSp>
        <p:nvGrpSpPr>
          <p:cNvPr id="14" name="Group 460"/>
          <p:cNvGrpSpPr/>
          <p:nvPr/>
        </p:nvGrpSpPr>
        <p:grpSpPr>
          <a:xfrm>
            <a:off x="5236285" y="4541144"/>
            <a:ext cx="760097" cy="386193"/>
            <a:chOff x="4889938" y="4495800"/>
            <a:chExt cx="990600" cy="617908"/>
          </a:xfrm>
        </p:grpSpPr>
        <p:pic>
          <p:nvPicPr>
            <p:cNvPr id="462" name="Picture 10" descr="FortiCam_Appliance_Icon.png"/>
            <p:cNvPicPr>
              <a:picLocks noChangeAspect="1"/>
            </p:cNvPicPr>
            <p:nvPr/>
          </p:nvPicPr>
          <p:blipFill>
            <a:blip r:embed="rId27" cstate="print">
              <a:extLst>
                <a:ext uri="{28A0092B-C50C-407E-A947-70E740481C1C}">
                  <a14:useLocalDpi xmlns:a14="http://schemas.microsoft.com/office/drawing/2010/main"/>
                </a:ext>
              </a:extLst>
            </a:blip>
            <a:srcRect/>
            <a:stretch>
              <a:fillRect/>
            </a:stretch>
          </p:blipFill>
          <p:spPr bwMode="auto">
            <a:xfrm>
              <a:off x="4889938" y="4498428"/>
              <a:ext cx="990600" cy="61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3" name="Picture 462" descr="FortiVoice_icon.png"/>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a:off x="5132070" y="4495800"/>
              <a:ext cx="582930" cy="457200"/>
            </a:xfrm>
            <a:prstGeom prst="rect">
              <a:avLst/>
            </a:prstGeom>
            <a:scene3d>
              <a:camera prst="isometricBottomDown"/>
              <a:lightRig rig="threePt" dir="t"/>
            </a:scene3d>
          </p:spPr>
        </p:pic>
      </p:grpSp>
      <p:pic>
        <p:nvPicPr>
          <p:cNvPr id="464" name="Picture 463" descr="FortiFone_Lt-s.png"/>
          <p:cNvPicPr>
            <a:picLocks noChangeAspect="1"/>
          </p:cNvPicPr>
          <p:nvPr/>
        </p:nvPicPr>
        <p:blipFill>
          <a:blip r:embed="rId29" cstate="print">
            <a:extLst>
              <a:ext uri="{28A0092B-C50C-407E-A947-70E740481C1C}">
                <a14:useLocalDpi xmlns:a14="http://schemas.microsoft.com/office/drawing/2010/main"/>
              </a:ext>
            </a:extLst>
          </a:blip>
          <a:srcRect/>
          <a:stretch>
            <a:fillRect/>
          </a:stretch>
        </p:blipFill>
        <p:spPr bwMode="auto">
          <a:xfrm>
            <a:off x="5228943" y="5376229"/>
            <a:ext cx="755650" cy="498354"/>
          </a:xfrm>
          <a:prstGeom prst="rect">
            <a:avLst/>
          </a:prstGeom>
          <a:noFill/>
          <a:ln>
            <a:noFill/>
          </a:ln>
          <a:effectLst>
            <a:outerShdw blurRad="50800" dist="3810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5" name="TextBox 464"/>
          <p:cNvSpPr txBox="1"/>
          <p:nvPr/>
        </p:nvSpPr>
        <p:spPr>
          <a:xfrm>
            <a:off x="5114641" y="4899920"/>
            <a:ext cx="1096812"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FortiVoice/ </a:t>
            </a:r>
            <a:br>
              <a:rPr kumimoji="0" lang="en-US" sz="1000" b="1" i="0" u="none" strike="noStrike" kern="0" cap="none" spc="0" normalizeH="0" baseline="0" noProof="0" dirty="0" smtClean="0">
                <a:ln>
                  <a:noFill/>
                </a:ln>
                <a:solidFill>
                  <a:schemeClr val="accent6"/>
                </a:solidFill>
                <a:effectLst/>
                <a:uLnTx/>
                <a:uFillTx/>
              </a:rPr>
            </a:br>
            <a:r>
              <a:rPr kumimoji="0" lang="en-US" sz="1000" b="1" i="0" u="none" strike="noStrike" kern="0" cap="none" spc="0" normalizeH="0" baseline="0" noProof="0" dirty="0" smtClean="0">
                <a:ln>
                  <a:noFill/>
                </a:ln>
                <a:solidFill>
                  <a:schemeClr val="accent6"/>
                </a:solidFill>
                <a:effectLst/>
                <a:uLnTx/>
                <a:uFillTx/>
              </a:rPr>
              <a:t>FortiGateVoice</a:t>
            </a:r>
            <a:endParaRPr kumimoji="0" lang="en-US" sz="1000" b="1" i="0" u="none" strike="noStrike" kern="0" cap="none" spc="0" normalizeH="0" baseline="0" noProof="0" dirty="0">
              <a:ln>
                <a:noFill/>
              </a:ln>
              <a:solidFill>
                <a:schemeClr val="accent6"/>
              </a:solidFill>
              <a:effectLst/>
              <a:uLnTx/>
              <a:uFillTx/>
            </a:endParaRPr>
          </a:p>
        </p:txBody>
      </p:sp>
      <p:sp>
        <p:nvSpPr>
          <p:cNvPr id="466" name="TextBox 465"/>
          <p:cNvSpPr txBox="1"/>
          <p:nvPr/>
        </p:nvSpPr>
        <p:spPr>
          <a:xfrm>
            <a:off x="5257800" y="5909629"/>
            <a:ext cx="7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Fortifone</a:t>
            </a:r>
            <a:endParaRPr kumimoji="0" lang="en-US" sz="1000" b="1" i="0" u="none" strike="noStrike" kern="0" cap="none" spc="0" normalizeH="0" baseline="0" noProof="0" dirty="0">
              <a:ln>
                <a:noFill/>
              </a:ln>
              <a:solidFill>
                <a:schemeClr val="accent6"/>
              </a:solidFill>
              <a:effectLst/>
              <a:uLnTx/>
              <a:uFillTx/>
            </a:endParaRPr>
          </a:p>
        </p:txBody>
      </p:sp>
      <p:cxnSp>
        <p:nvCxnSpPr>
          <p:cNvPr id="467" name="Straight Connector 466"/>
          <p:cNvCxnSpPr>
            <a:stCxn id="464" idx="0"/>
            <a:endCxn id="465" idx="0"/>
          </p:cNvCxnSpPr>
          <p:nvPr/>
        </p:nvCxnSpPr>
        <p:spPr>
          <a:xfrm flipV="1">
            <a:off x="5606768" y="4899920"/>
            <a:ext cx="56279" cy="476309"/>
          </a:xfrm>
          <a:prstGeom prst="line">
            <a:avLst/>
          </a:prstGeom>
          <a:noFill/>
          <a:ln w="9525" cap="flat" cmpd="sng" algn="ctr">
            <a:solidFill>
              <a:srgbClr val="4F81BD">
                <a:shade val="95000"/>
                <a:satMod val="105000"/>
              </a:srgbClr>
            </a:solidFill>
            <a:prstDash val="solid"/>
          </a:ln>
          <a:effectLst/>
        </p:spPr>
      </p:cxnSp>
      <p:cxnSp>
        <p:nvCxnSpPr>
          <p:cNvPr id="468" name="Straight Connector 467"/>
          <p:cNvCxnSpPr/>
          <p:nvPr/>
        </p:nvCxnSpPr>
        <p:spPr>
          <a:xfrm flipV="1">
            <a:off x="5410200" y="3962400"/>
            <a:ext cx="0" cy="533400"/>
          </a:xfrm>
          <a:prstGeom prst="line">
            <a:avLst/>
          </a:prstGeom>
          <a:noFill/>
          <a:ln w="9525" cap="flat" cmpd="sng" algn="ctr">
            <a:solidFill>
              <a:srgbClr val="4F81BD">
                <a:shade val="95000"/>
                <a:satMod val="105000"/>
              </a:srgbClr>
            </a:solidFill>
            <a:prstDash val="solid"/>
          </a:ln>
          <a:effectLst/>
        </p:spPr>
      </p:cxnSp>
      <p:sp>
        <p:nvSpPr>
          <p:cNvPr id="469" name="Rounded Rectangle 468"/>
          <p:cNvSpPr/>
          <p:nvPr/>
        </p:nvSpPr>
        <p:spPr>
          <a:xfrm>
            <a:off x="2286000" y="457200"/>
            <a:ext cx="6858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File Analysis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0" name="Rounded Rectangle 469"/>
          <p:cNvSpPr/>
          <p:nvPr/>
        </p:nvSpPr>
        <p:spPr>
          <a:xfrm>
            <a:off x="3276600" y="457200"/>
            <a:ext cx="6858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User Auth</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1" name="Rounded Rectangle 470"/>
          <p:cNvSpPr/>
          <p:nvPr/>
        </p:nvSpPr>
        <p:spPr>
          <a:xfrm>
            <a:off x="4191000" y="457200"/>
            <a:ext cx="7620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Log &amp; report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2" name="Rounded Rectangle 471"/>
          <p:cNvSpPr/>
          <p:nvPr/>
        </p:nvSpPr>
        <p:spPr>
          <a:xfrm>
            <a:off x="5105400" y="457200"/>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Device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3" name="Arc 472"/>
          <p:cNvSpPr/>
          <p:nvPr/>
        </p:nvSpPr>
        <p:spPr>
          <a:xfrm>
            <a:off x="685800" y="2362200"/>
            <a:ext cx="3124200" cy="609600"/>
          </a:xfrm>
          <a:prstGeom prst="arc">
            <a:avLst>
              <a:gd name="adj1" fmla="val 11008092"/>
              <a:gd name="adj2" fmla="val 21446468"/>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4" name="Arc 473"/>
          <p:cNvSpPr/>
          <p:nvPr/>
        </p:nvSpPr>
        <p:spPr>
          <a:xfrm rot="19584673">
            <a:off x="582410" y="3193362"/>
            <a:ext cx="3775581" cy="1399974"/>
          </a:xfrm>
          <a:prstGeom prst="arc">
            <a:avLst>
              <a:gd name="adj1" fmla="val 10898649"/>
              <a:gd name="adj2" fmla="val 21314171"/>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5" name="Rounded Rectangle 474"/>
          <p:cNvSpPr/>
          <p:nvPr/>
        </p:nvSpPr>
        <p:spPr>
          <a:xfrm>
            <a:off x="685800" y="4267200"/>
            <a:ext cx="609600" cy="304800"/>
          </a:xfrm>
          <a:prstGeom prst="roundRect">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Remote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6" name="Rounded Rectangle 475"/>
          <p:cNvSpPr/>
          <p:nvPr/>
        </p:nvSpPr>
        <p:spPr>
          <a:xfrm>
            <a:off x="685800" y="1624024"/>
            <a:ext cx="6858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3G/4G WAN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7" name="Rounded Rectangle 476"/>
          <p:cNvSpPr/>
          <p:nvPr/>
        </p:nvSpPr>
        <p:spPr>
          <a:xfrm>
            <a:off x="3295389" y="4180854"/>
            <a:ext cx="6858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8" name="Rounded Rectangle 477"/>
          <p:cNvSpPr/>
          <p:nvPr/>
        </p:nvSpPr>
        <p:spPr>
          <a:xfrm>
            <a:off x="152400" y="2462224"/>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9" name="Rounded Rectangle 478"/>
          <p:cNvSpPr/>
          <p:nvPr/>
        </p:nvSpPr>
        <p:spPr>
          <a:xfrm>
            <a:off x="4114800" y="4180854"/>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Cam. Recorder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80" name="Rounded Rectangle 479"/>
          <p:cNvSpPr/>
          <p:nvPr/>
        </p:nvSpPr>
        <p:spPr>
          <a:xfrm>
            <a:off x="5105400" y="4180854"/>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PBX</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81" name="Rounded Rectangle 480"/>
          <p:cNvSpPr/>
          <p:nvPr/>
        </p:nvSpPr>
        <p:spPr>
          <a:xfrm>
            <a:off x="7119256" y="4233230"/>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Web App. Firewall</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82" name="Rounded Rectangle 481"/>
          <p:cNvSpPr/>
          <p:nvPr/>
        </p:nvSpPr>
        <p:spPr>
          <a:xfrm>
            <a:off x="8109856" y="4233230"/>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83" name="Rounded Rectangle 482"/>
          <p:cNvSpPr/>
          <p:nvPr/>
        </p:nvSpPr>
        <p:spPr>
          <a:xfrm>
            <a:off x="6667500" y="2143698"/>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Mail 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484" name="Straight Connector 483"/>
          <p:cNvCxnSpPr/>
          <p:nvPr/>
        </p:nvCxnSpPr>
        <p:spPr>
          <a:xfrm flipV="1">
            <a:off x="4800600" y="2971802"/>
            <a:ext cx="1" cy="990598"/>
          </a:xfrm>
          <a:prstGeom prst="line">
            <a:avLst/>
          </a:prstGeom>
          <a:noFill/>
          <a:ln w="9525" cap="flat" cmpd="sng" algn="ctr">
            <a:solidFill>
              <a:srgbClr val="4F81BD">
                <a:shade val="95000"/>
                <a:satMod val="105000"/>
              </a:srgbClr>
            </a:solidFill>
            <a:prstDash val="solid"/>
          </a:ln>
          <a:effectLst/>
        </p:spPr>
      </p:cxnSp>
      <p:cxnSp>
        <p:nvCxnSpPr>
          <p:cNvPr id="485" name="Straight Connector 484"/>
          <p:cNvCxnSpPr/>
          <p:nvPr/>
        </p:nvCxnSpPr>
        <p:spPr>
          <a:xfrm flipV="1">
            <a:off x="2819400" y="3962400"/>
            <a:ext cx="0" cy="838200"/>
          </a:xfrm>
          <a:prstGeom prst="line">
            <a:avLst/>
          </a:prstGeom>
          <a:noFill/>
          <a:ln w="9525" cap="flat" cmpd="sng" algn="ctr">
            <a:solidFill>
              <a:srgbClr val="4F81BD">
                <a:shade val="95000"/>
                <a:satMod val="105000"/>
              </a:srgbClr>
            </a:solidFill>
            <a:prstDash val="solid"/>
          </a:ln>
          <a:effectLst/>
        </p:spPr>
      </p:cxnSp>
      <p:cxnSp>
        <p:nvCxnSpPr>
          <p:cNvPr id="486" name="Straight Connector 485"/>
          <p:cNvCxnSpPr/>
          <p:nvPr/>
        </p:nvCxnSpPr>
        <p:spPr>
          <a:xfrm flipV="1">
            <a:off x="1371600" y="3429000"/>
            <a:ext cx="0" cy="1828800"/>
          </a:xfrm>
          <a:prstGeom prst="line">
            <a:avLst/>
          </a:prstGeom>
          <a:noFill/>
          <a:ln w="9525" cap="flat" cmpd="sng" algn="ctr">
            <a:solidFill>
              <a:srgbClr val="4F81BD">
                <a:shade val="95000"/>
                <a:satMod val="105000"/>
              </a:srgbClr>
            </a:solidFill>
            <a:prstDash val="solid"/>
          </a:ln>
          <a:effectLst/>
        </p:spPr>
      </p:cxnSp>
      <p:cxnSp>
        <p:nvCxnSpPr>
          <p:cNvPr id="487" name="Straight Connector 486"/>
          <p:cNvCxnSpPr/>
          <p:nvPr/>
        </p:nvCxnSpPr>
        <p:spPr>
          <a:xfrm flipH="1">
            <a:off x="1371600" y="3429000"/>
            <a:ext cx="1752600" cy="0"/>
          </a:xfrm>
          <a:prstGeom prst="line">
            <a:avLst/>
          </a:prstGeom>
          <a:noFill/>
          <a:ln w="9525" cap="flat" cmpd="sng" algn="ctr">
            <a:solidFill>
              <a:srgbClr val="4F81BD">
                <a:shade val="95000"/>
                <a:satMod val="105000"/>
              </a:srgbClr>
            </a:solidFill>
            <a:prstDash val="solid"/>
          </a:ln>
          <a:effectLst/>
        </p:spPr>
      </p:cxnSp>
      <p:cxnSp>
        <p:nvCxnSpPr>
          <p:cNvPr id="488" name="Straight Connector 487"/>
          <p:cNvCxnSpPr/>
          <p:nvPr/>
        </p:nvCxnSpPr>
        <p:spPr>
          <a:xfrm flipV="1">
            <a:off x="1752600" y="2057400"/>
            <a:ext cx="0" cy="228600"/>
          </a:xfrm>
          <a:prstGeom prst="line">
            <a:avLst/>
          </a:prstGeom>
          <a:noFill/>
          <a:ln w="9525" cap="flat" cmpd="sng" algn="ctr">
            <a:solidFill>
              <a:srgbClr val="4F81BD">
                <a:shade val="95000"/>
                <a:satMod val="105000"/>
              </a:srgbClr>
            </a:solidFill>
            <a:prstDash val="solid"/>
          </a:ln>
          <a:effectLst/>
        </p:spPr>
      </p:cxnSp>
      <p:cxnSp>
        <p:nvCxnSpPr>
          <p:cNvPr id="489" name="Straight Connector 488"/>
          <p:cNvCxnSpPr/>
          <p:nvPr/>
        </p:nvCxnSpPr>
        <p:spPr>
          <a:xfrm flipV="1">
            <a:off x="3124200" y="3124200"/>
            <a:ext cx="0" cy="304800"/>
          </a:xfrm>
          <a:prstGeom prst="line">
            <a:avLst/>
          </a:prstGeom>
          <a:noFill/>
          <a:ln w="9525" cap="flat" cmpd="sng" algn="ctr">
            <a:solidFill>
              <a:srgbClr val="4F81BD">
                <a:shade val="95000"/>
                <a:satMod val="105000"/>
              </a:srgbClr>
            </a:solidFill>
            <a:prstDash val="solid"/>
          </a:ln>
          <a:effectLst/>
        </p:spPr>
      </p:cxnSp>
      <p:cxnSp>
        <p:nvCxnSpPr>
          <p:cNvPr id="490" name="Straight Connector 489"/>
          <p:cNvCxnSpPr/>
          <p:nvPr/>
        </p:nvCxnSpPr>
        <p:spPr>
          <a:xfrm>
            <a:off x="838200" y="1447800"/>
            <a:ext cx="1066800" cy="0"/>
          </a:xfrm>
          <a:prstGeom prst="line">
            <a:avLst/>
          </a:prstGeom>
          <a:noFill/>
          <a:ln w="9525" cap="flat" cmpd="sng" algn="ctr">
            <a:solidFill>
              <a:srgbClr val="4F81BD">
                <a:shade val="95000"/>
                <a:satMod val="105000"/>
              </a:srgbClr>
            </a:solidFill>
            <a:prstDash val="solid"/>
          </a:ln>
          <a:effectLst/>
        </p:spPr>
      </p:cxnSp>
      <p:cxnSp>
        <p:nvCxnSpPr>
          <p:cNvPr id="491" name="Straight Connector 490"/>
          <p:cNvCxnSpPr/>
          <p:nvPr/>
        </p:nvCxnSpPr>
        <p:spPr>
          <a:xfrm flipV="1">
            <a:off x="1905000" y="1447800"/>
            <a:ext cx="0" cy="609600"/>
          </a:xfrm>
          <a:prstGeom prst="line">
            <a:avLst/>
          </a:prstGeom>
          <a:noFill/>
          <a:ln w="9525" cap="flat" cmpd="sng" algn="ctr">
            <a:solidFill>
              <a:srgbClr val="4F81BD">
                <a:shade val="95000"/>
                <a:satMod val="105000"/>
              </a:srgbClr>
            </a:solidFill>
            <a:prstDash val="solid"/>
          </a:ln>
          <a:effectLst/>
        </p:spPr>
      </p:cxnSp>
      <p:cxnSp>
        <p:nvCxnSpPr>
          <p:cNvPr id="492" name="Straight Connector 491"/>
          <p:cNvCxnSpPr/>
          <p:nvPr/>
        </p:nvCxnSpPr>
        <p:spPr>
          <a:xfrm flipH="1">
            <a:off x="4114800" y="2600898"/>
            <a:ext cx="2286000" cy="0"/>
          </a:xfrm>
          <a:prstGeom prst="line">
            <a:avLst/>
          </a:prstGeom>
          <a:noFill/>
          <a:ln w="9525" cap="flat" cmpd="sng" algn="ctr">
            <a:solidFill>
              <a:srgbClr val="4F81BD">
                <a:shade val="95000"/>
                <a:satMod val="105000"/>
              </a:srgbClr>
            </a:solidFill>
            <a:prstDash val="solid"/>
          </a:ln>
          <a:effectLst/>
        </p:spPr>
      </p:cxnSp>
      <p:cxnSp>
        <p:nvCxnSpPr>
          <p:cNvPr id="493" name="Straight Connector 492"/>
          <p:cNvCxnSpPr/>
          <p:nvPr/>
        </p:nvCxnSpPr>
        <p:spPr>
          <a:xfrm flipV="1">
            <a:off x="6400800" y="685802"/>
            <a:ext cx="0" cy="4038598"/>
          </a:xfrm>
          <a:prstGeom prst="line">
            <a:avLst/>
          </a:prstGeom>
          <a:noFill/>
          <a:ln w="9525" cap="flat" cmpd="sng" algn="ctr">
            <a:solidFill>
              <a:srgbClr val="4F81BD">
                <a:shade val="95000"/>
                <a:satMod val="105000"/>
              </a:srgbClr>
            </a:solidFill>
            <a:prstDash val="solid"/>
          </a:ln>
          <a:effectLst/>
        </p:spPr>
      </p:cxnSp>
      <p:pic>
        <p:nvPicPr>
          <p:cNvPr id="494" name="Picture 18" descr="FortiDB_Icon_1U_Lt-s.png"/>
          <p:cNvPicPr>
            <a:picLocks noChangeAspect="1"/>
          </p:cNvPicPr>
          <p:nvPr/>
        </p:nvPicPr>
        <p:blipFill>
          <a:blip r:embed="rId30" cstate="print">
            <a:extLst>
              <a:ext uri="{28A0092B-C50C-407E-A947-70E740481C1C}">
                <a14:useLocalDpi xmlns:a14="http://schemas.microsoft.com/office/drawing/2010/main"/>
              </a:ext>
            </a:extLst>
          </a:blip>
          <a:srcRect/>
          <a:stretch>
            <a:fillRect/>
          </a:stretch>
        </p:blipFill>
        <p:spPr bwMode="auto">
          <a:xfrm>
            <a:off x="6722619" y="972979"/>
            <a:ext cx="727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95" name="Straight Connector 494"/>
          <p:cNvCxnSpPr/>
          <p:nvPr/>
        </p:nvCxnSpPr>
        <p:spPr>
          <a:xfrm>
            <a:off x="7924800" y="4690430"/>
            <a:ext cx="178837" cy="0"/>
          </a:xfrm>
          <a:prstGeom prst="line">
            <a:avLst/>
          </a:prstGeom>
          <a:noFill/>
          <a:ln w="9525" cap="flat" cmpd="sng" algn="ctr">
            <a:solidFill>
              <a:srgbClr val="4F81BD">
                <a:shade val="95000"/>
                <a:satMod val="105000"/>
              </a:srgbClr>
            </a:solidFill>
            <a:prstDash val="solid"/>
          </a:ln>
          <a:effectLst/>
        </p:spPr>
      </p:cxnSp>
      <p:cxnSp>
        <p:nvCxnSpPr>
          <p:cNvPr id="496" name="Straight Connector 495"/>
          <p:cNvCxnSpPr/>
          <p:nvPr/>
        </p:nvCxnSpPr>
        <p:spPr>
          <a:xfrm>
            <a:off x="8077200" y="5604830"/>
            <a:ext cx="457200" cy="3887"/>
          </a:xfrm>
          <a:prstGeom prst="line">
            <a:avLst/>
          </a:prstGeom>
          <a:noFill/>
          <a:ln w="9525" cap="flat" cmpd="sng" algn="ctr">
            <a:solidFill>
              <a:srgbClr val="4F81BD">
                <a:shade val="95000"/>
                <a:satMod val="105000"/>
              </a:srgbClr>
            </a:solidFill>
            <a:prstDash val="solid"/>
          </a:ln>
          <a:effectLst/>
        </p:spPr>
      </p:cxnSp>
      <p:pic>
        <p:nvPicPr>
          <p:cNvPr id="497" name="Picture 24" descr="FortiGate_Icon_2U_Lt.png"/>
          <p:cNvPicPr>
            <a:picLocks noChangeAspect="1"/>
          </p:cNvPicPr>
          <p:nvPr/>
        </p:nvPicPr>
        <p:blipFill>
          <a:blip r:embed="rId31" cstate="print">
            <a:extLst>
              <a:ext uri="{28A0092B-C50C-407E-A947-70E740481C1C}">
                <a14:useLocalDpi xmlns:a14="http://schemas.microsoft.com/office/drawing/2010/main"/>
              </a:ext>
            </a:extLst>
          </a:blip>
          <a:srcRect/>
          <a:stretch>
            <a:fillRect/>
          </a:stretch>
        </p:blipFill>
        <p:spPr bwMode="auto">
          <a:xfrm>
            <a:off x="4038600" y="2133600"/>
            <a:ext cx="1493838"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8" name="Rounded Rectangle 497"/>
          <p:cNvSpPr/>
          <p:nvPr/>
        </p:nvSpPr>
        <p:spPr>
          <a:xfrm>
            <a:off x="3810000" y="2514600"/>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499" name="Straight Connector 498"/>
          <p:cNvCxnSpPr/>
          <p:nvPr/>
        </p:nvCxnSpPr>
        <p:spPr>
          <a:xfrm>
            <a:off x="6400800" y="3111345"/>
            <a:ext cx="1905000" cy="0"/>
          </a:xfrm>
          <a:prstGeom prst="line">
            <a:avLst/>
          </a:prstGeom>
          <a:noFill/>
          <a:ln w="9525" cap="flat" cmpd="sng" algn="ctr">
            <a:solidFill>
              <a:srgbClr val="4F81BD">
                <a:shade val="95000"/>
                <a:satMod val="105000"/>
              </a:srgbClr>
            </a:solidFill>
            <a:prstDash val="solid"/>
          </a:ln>
          <a:effectLst/>
        </p:spPr>
      </p:cxnSp>
      <p:cxnSp>
        <p:nvCxnSpPr>
          <p:cNvPr id="500" name="Straight Connector 499"/>
          <p:cNvCxnSpPr/>
          <p:nvPr/>
        </p:nvCxnSpPr>
        <p:spPr>
          <a:xfrm>
            <a:off x="4800600" y="1676400"/>
            <a:ext cx="0" cy="457200"/>
          </a:xfrm>
          <a:prstGeom prst="line">
            <a:avLst/>
          </a:prstGeom>
          <a:noFill/>
          <a:ln w="9525" cap="flat" cmpd="sng" algn="ctr">
            <a:solidFill>
              <a:srgbClr val="4F81BD">
                <a:shade val="95000"/>
                <a:satMod val="105000"/>
              </a:srgbClr>
            </a:solidFill>
            <a:prstDash val="solid"/>
          </a:ln>
          <a:effectLst/>
        </p:spPr>
      </p:cxnSp>
      <p:cxnSp>
        <p:nvCxnSpPr>
          <p:cNvPr id="501" name="Straight Connector 500"/>
          <p:cNvCxnSpPr/>
          <p:nvPr/>
        </p:nvCxnSpPr>
        <p:spPr>
          <a:xfrm flipH="1">
            <a:off x="2667000" y="1676400"/>
            <a:ext cx="2971800" cy="0"/>
          </a:xfrm>
          <a:prstGeom prst="line">
            <a:avLst/>
          </a:prstGeom>
          <a:noFill/>
          <a:ln w="9525" cap="flat" cmpd="sng" algn="ctr">
            <a:solidFill>
              <a:srgbClr val="4F81BD">
                <a:shade val="95000"/>
                <a:satMod val="105000"/>
              </a:srgbClr>
            </a:solidFill>
            <a:prstDash val="solid"/>
          </a:ln>
          <a:effectLst/>
        </p:spPr>
      </p:cxnSp>
      <p:sp>
        <p:nvSpPr>
          <p:cNvPr id="502" name="TextBox 501"/>
          <p:cNvSpPr txBox="1"/>
          <p:nvPr/>
        </p:nvSpPr>
        <p:spPr>
          <a:xfrm>
            <a:off x="7858698" y="3949545"/>
            <a:ext cx="85448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FortiCache</a:t>
            </a:r>
            <a:endParaRPr kumimoji="0" lang="en-US" sz="1000" b="1" i="0" u="none" strike="noStrike" kern="0" cap="none" spc="0" normalizeH="0" baseline="0" noProof="0" dirty="0">
              <a:ln>
                <a:noFill/>
              </a:ln>
              <a:solidFill>
                <a:schemeClr val="accent6"/>
              </a:solidFill>
              <a:effectLst/>
              <a:uLnTx/>
              <a:uFillTx/>
            </a:endParaRPr>
          </a:p>
        </p:txBody>
      </p:sp>
      <p:grpSp>
        <p:nvGrpSpPr>
          <p:cNvPr id="15" name="Group 502"/>
          <p:cNvGrpSpPr/>
          <p:nvPr/>
        </p:nvGrpSpPr>
        <p:grpSpPr>
          <a:xfrm>
            <a:off x="7696201" y="3416145"/>
            <a:ext cx="946802" cy="609600"/>
            <a:chOff x="2133600" y="3657600"/>
            <a:chExt cx="1187965" cy="742950"/>
          </a:xfrm>
        </p:grpSpPr>
        <p:pic>
          <p:nvPicPr>
            <p:cNvPr id="504" name="Picture 23" descr="FortiGate_Icon_1U_Lt.png"/>
            <p:cNvPicPr>
              <a:picLocks noChangeAspect="1"/>
            </p:cNvPicPr>
            <p:nvPr/>
          </p:nvPicPr>
          <p:blipFill>
            <a:blip r:embed="rId19" cstate="print">
              <a:extLst>
                <a:ext uri="{28A0092B-C50C-407E-A947-70E740481C1C}">
                  <a14:useLocalDpi xmlns:a14="http://schemas.microsoft.com/office/drawing/2010/main"/>
                </a:ext>
              </a:extLst>
            </a:blip>
            <a:srcRect/>
            <a:stretch>
              <a:fillRect/>
            </a:stretch>
          </p:blipFill>
          <p:spPr bwMode="auto">
            <a:xfrm>
              <a:off x="2133600" y="3657600"/>
              <a:ext cx="118796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5" name="Picture 12" descr="FortiCache_Icon.png"/>
            <p:cNvPicPr>
              <a:picLocks noChangeAspect="1"/>
            </p:cNvPicPr>
            <p:nvPr/>
          </p:nvPicPr>
          <p:blipFill>
            <a:blip r:embed="rId32" cstate="print">
              <a:extLst>
                <a:ext uri="{28A0092B-C50C-407E-A947-70E740481C1C}">
                  <a14:useLocalDpi xmlns:a14="http://schemas.microsoft.com/office/drawing/2010/main"/>
                </a:ext>
              </a:extLst>
            </a:blip>
            <a:srcRect/>
            <a:stretch>
              <a:fillRect/>
            </a:stretch>
          </p:blipFill>
          <p:spPr bwMode="auto">
            <a:xfrm>
              <a:off x="2438400" y="3733800"/>
              <a:ext cx="622045" cy="458788"/>
            </a:xfrm>
            <a:prstGeom prst="rect">
              <a:avLst/>
            </a:prstGeom>
            <a:noFill/>
            <a:ln>
              <a:noFill/>
            </a:ln>
            <a:scene3d>
              <a:camera prst="isometricBottomDown"/>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06" name="Rounded Rectangle 505"/>
          <p:cNvSpPr/>
          <p:nvPr/>
        </p:nvSpPr>
        <p:spPr>
          <a:xfrm>
            <a:off x="304800" y="4671105"/>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Endpoint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7" name="Rounded Rectangle 506"/>
          <p:cNvSpPr/>
          <p:nvPr/>
        </p:nvSpPr>
        <p:spPr>
          <a:xfrm>
            <a:off x="1066800" y="5469389"/>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2 Factor OTP Token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8" name="TextBox 507"/>
          <p:cNvSpPr txBox="1"/>
          <p:nvPr/>
        </p:nvSpPr>
        <p:spPr>
          <a:xfrm>
            <a:off x="6219385" y="141909"/>
            <a:ext cx="1649811"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accent4">
                    <a:lumMod val="60000"/>
                    <a:lumOff val="40000"/>
                  </a:schemeClr>
                </a:solidFill>
                <a:effectLst/>
                <a:uLnTx/>
                <a:uFillTx/>
              </a:rPr>
              <a:t>DATA CENTER</a:t>
            </a:r>
            <a:endParaRPr kumimoji="0" lang="en-US" sz="1600" b="1" i="0" u="none" strike="noStrike" kern="0" cap="none" spc="0" normalizeH="0" baseline="0" noProof="0" dirty="0">
              <a:ln>
                <a:noFill/>
              </a:ln>
              <a:solidFill>
                <a:schemeClr val="accent4">
                  <a:lumMod val="60000"/>
                  <a:lumOff val="40000"/>
                </a:schemeClr>
              </a:solidFill>
              <a:effectLst/>
              <a:uLnTx/>
              <a:uFillTx/>
            </a:endParaRPr>
          </a:p>
        </p:txBody>
      </p:sp>
      <p:sp>
        <p:nvSpPr>
          <p:cNvPr id="509" name="TextBox 508"/>
          <p:cNvSpPr txBox="1"/>
          <p:nvPr/>
        </p:nvSpPr>
        <p:spPr>
          <a:xfrm>
            <a:off x="2430894" y="141909"/>
            <a:ext cx="3392275"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accent4">
                    <a:lumMod val="60000"/>
                    <a:lumOff val="40000"/>
                  </a:schemeClr>
                </a:solidFill>
                <a:effectLst/>
                <a:uLnTx/>
                <a:uFillTx/>
              </a:rPr>
              <a:t>SECURITY OPERATING CENTER</a:t>
            </a:r>
            <a:endParaRPr kumimoji="0" lang="en-US" sz="1600" b="1" i="0" u="none" strike="noStrike" kern="0" cap="none" spc="0" normalizeH="0" baseline="0" noProof="0" dirty="0">
              <a:ln>
                <a:noFill/>
              </a:ln>
              <a:solidFill>
                <a:schemeClr val="accent4">
                  <a:lumMod val="60000"/>
                  <a:lumOff val="40000"/>
                </a:schemeClr>
              </a:solidFill>
              <a:effectLst/>
              <a:uLnTx/>
              <a:uFillTx/>
            </a:endParaRPr>
          </a:p>
        </p:txBody>
      </p:sp>
      <p:sp>
        <p:nvSpPr>
          <p:cNvPr id="510" name="TextBox 509"/>
          <p:cNvSpPr txBox="1"/>
          <p:nvPr/>
        </p:nvSpPr>
        <p:spPr>
          <a:xfrm>
            <a:off x="5334000" y="3657600"/>
            <a:ext cx="604653"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accent4">
                    <a:lumMod val="60000"/>
                    <a:lumOff val="40000"/>
                  </a:schemeClr>
                </a:solidFill>
                <a:effectLst/>
                <a:uLnTx/>
                <a:uFillTx/>
              </a:rPr>
              <a:t>LAN</a:t>
            </a:r>
            <a:endParaRPr kumimoji="0" lang="en-US" sz="1600" b="1" i="0" u="none" strike="noStrike" kern="0" cap="none" spc="0" normalizeH="0" baseline="0" noProof="0" dirty="0">
              <a:ln>
                <a:noFill/>
              </a:ln>
              <a:solidFill>
                <a:schemeClr val="accent4">
                  <a:lumMod val="60000"/>
                  <a:lumOff val="40000"/>
                </a:schemeClr>
              </a:solidFill>
              <a:effectLst/>
              <a:uLnTx/>
              <a:uFillTx/>
            </a:endParaRPr>
          </a:p>
        </p:txBody>
      </p:sp>
      <p:sp>
        <p:nvSpPr>
          <p:cNvPr id="511" name="TextBox 510"/>
          <p:cNvSpPr txBox="1"/>
          <p:nvPr/>
        </p:nvSpPr>
        <p:spPr>
          <a:xfrm>
            <a:off x="609600" y="5811398"/>
            <a:ext cx="982961"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accent4">
                    <a:lumMod val="60000"/>
                    <a:lumOff val="40000"/>
                  </a:schemeClr>
                </a:solidFill>
                <a:effectLst/>
                <a:uLnTx/>
                <a:uFillTx/>
              </a:rPr>
              <a:t>MOBILE</a:t>
            </a:r>
            <a:endParaRPr kumimoji="0" lang="en-US" sz="1600" b="1" i="0" u="none" strike="noStrike" kern="0" cap="none" spc="0" normalizeH="0" baseline="0" noProof="0" dirty="0">
              <a:ln>
                <a:noFill/>
              </a:ln>
              <a:solidFill>
                <a:schemeClr val="accent4">
                  <a:lumMod val="60000"/>
                  <a:lumOff val="40000"/>
                </a:schemeClr>
              </a:solidFill>
              <a:effectLst/>
              <a:uLnTx/>
              <a:uFillTx/>
            </a:endParaRPr>
          </a:p>
        </p:txBody>
      </p:sp>
      <p:sp>
        <p:nvSpPr>
          <p:cNvPr id="512" name="TextBox 511"/>
          <p:cNvSpPr txBox="1"/>
          <p:nvPr/>
        </p:nvSpPr>
        <p:spPr>
          <a:xfrm>
            <a:off x="381000" y="3733800"/>
            <a:ext cx="1061509"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accent4">
                    <a:lumMod val="60000"/>
                    <a:lumOff val="40000"/>
                  </a:schemeClr>
                </a:solidFill>
                <a:effectLst/>
                <a:uLnTx/>
                <a:uFillTx/>
              </a:rPr>
              <a:t>REMOTE</a:t>
            </a:r>
            <a:endParaRPr kumimoji="0" lang="en-US" sz="1600" b="1" i="0" u="none" strike="noStrike" kern="0" cap="none" spc="0" normalizeH="0" baseline="0" noProof="0" dirty="0">
              <a:ln>
                <a:noFill/>
              </a:ln>
              <a:solidFill>
                <a:schemeClr val="accent4">
                  <a:lumMod val="60000"/>
                  <a:lumOff val="40000"/>
                </a:schemeClr>
              </a:solidFill>
              <a:effectLst/>
              <a:uLnTx/>
              <a:uFillTx/>
            </a:endParaRPr>
          </a:p>
        </p:txBody>
      </p:sp>
      <p:pic>
        <p:nvPicPr>
          <p:cNvPr id="513" name="Picture 512" descr="MobilePhone_Lt.png"/>
          <p:cNvPicPr>
            <a:picLocks noChangeAspect="1"/>
          </p:cNvPicPr>
          <p:nvPr/>
        </p:nvPicPr>
        <p:blipFill>
          <a:blip r:embed="rId33" cstate="print">
            <a:extLst>
              <a:ext uri="{28A0092B-C50C-407E-A947-70E740481C1C}">
                <a14:useLocalDpi xmlns:a14="http://schemas.microsoft.com/office/drawing/2010/main"/>
              </a:ext>
            </a:extLst>
          </a:blip>
          <a:srcRect/>
          <a:stretch>
            <a:fillRect/>
          </a:stretch>
        </p:blipFill>
        <p:spPr bwMode="auto">
          <a:xfrm>
            <a:off x="914400" y="5180681"/>
            <a:ext cx="183415" cy="381000"/>
          </a:xfrm>
          <a:prstGeom prst="rect">
            <a:avLst/>
          </a:prstGeom>
          <a:noFill/>
          <a:ln>
            <a:noFill/>
          </a:ln>
          <a:effectLst>
            <a:outerShdw blurRad="50800" dist="38100" dir="5400000" rotWithShape="0">
              <a:srgbClr val="000000">
                <a:alpha val="42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 name="Rounded Rectangle 513"/>
          <p:cNvSpPr/>
          <p:nvPr/>
        </p:nvSpPr>
        <p:spPr>
          <a:xfrm>
            <a:off x="152400" y="404824"/>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Global Load balancing</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15" name="Rounded Rectangle 514"/>
          <p:cNvSpPr/>
          <p:nvPr/>
        </p:nvSpPr>
        <p:spPr>
          <a:xfrm>
            <a:off x="228600" y="785824"/>
            <a:ext cx="9906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Log retention &amp; reporting</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16" name="TextBox 515"/>
          <p:cNvSpPr txBox="1"/>
          <p:nvPr/>
        </p:nvSpPr>
        <p:spPr>
          <a:xfrm>
            <a:off x="1752600" y="2514600"/>
            <a:ext cx="80021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Ascenlink</a:t>
            </a:r>
            <a:endParaRPr kumimoji="0" lang="en-US" sz="1000" b="1" i="0" u="none" strike="noStrike" kern="0" cap="none" spc="0" normalizeH="0" baseline="0" noProof="0" dirty="0">
              <a:ln>
                <a:noFill/>
              </a:ln>
              <a:solidFill>
                <a:schemeClr val="accent6"/>
              </a:solidFill>
              <a:effectLst/>
              <a:uLnTx/>
              <a:uFillTx/>
            </a:endParaRPr>
          </a:p>
        </p:txBody>
      </p:sp>
      <p:cxnSp>
        <p:nvCxnSpPr>
          <p:cNvPr id="517" name="Straight Connector 516"/>
          <p:cNvCxnSpPr/>
          <p:nvPr/>
        </p:nvCxnSpPr>
        <p:spPr>
          <a:xfrm>
            <a:off x="838200" y="2895600"/>
            <a:ext cx="838200" cy="0"/>
          </a:xfrm>
          <a:prstGeom prst="line">
            <a:avLst/>
          </a:prstGeom>
          <a:noFill/>
          <a:ln w="9525" cap="flat" cmpd="sng" algn="ctr">
            <a:solidFill>
              <a:srgbClr val="4F81BD">
                <a:shade val="95000"/>
                <a:satMod val="105000"/>
              </a:srgbClr>
            </a:solidFill>
            <a:prstDash val="solid"/>
          </a:ln>
          <a:effectLst/>
        </p:spPr>
      </p:cxnSp>
      <p:cxnSp>
        <p:nvCxnSpPr>
          <p:cNvPr id="518" name="Straight Connector 517"/>
          <p:cNvCxnSpPr/>
          <p:nvPr/>
        </p:nvCxnSpPr>
        <p:spPr>
          <a:xfrm>
            <a:off x="1752600" y="2286000"/>
            <a:ext cx="838200" cy="0"/>
          </a:xfrm>
          <a:prstGeom prst="line">
            <a:avLst/>
          </a:prstGeom>
          <a:noFill/>
          <a:ln w="9525" cap="flat" cmpd="sng" algn="ctr">
            <a:solidFill>
              <a:srgbClr val="4F81BD">
                <a:shade val="95000"/>
                <a:satMod val="105000"/>
              </a:srgbClr>
            </a:solidFill>
            <a:prstDash val="solid"/>
          </a:ln>
          <a:effectLst/>
        </p:spPr>
      </p:cxnSp>
      <p:cxnSp>
        <p:nvCxnSpPr>
          <p:cNvPr id="519" name="Straight Connector 518"/>
          <p:cNvCxnSpPr/>
          <p:nvPr/>
        </p:nvCxnSpPr>
        <p:spPr>
          <a:xfrm>
            <a:off x="1905000" y="2057400"/>
            <a:ext cx="1219200" cy="0"/>
          </a:xfrm>
          <a:prstGeom prst="line">
            <a:avLst/>
          </a:prstGeom>
          <a:noFill/>
          <a:ln w="9525" cap="flat" cmpd="sng" algn="ctr">
            <a:solidFill>
              <a:srgbClr val="4F81BD">
                <a:shade val="95000"/>
                <a:satMod val="105000"/>
              </a:srgbClr>
            </a:solidFill>
            <a:prstDash val="solid"/>
          </a:ln>
          <a:effectLst/>
        </p:spPr>
      </p:cxnSp>
      <p:sp>
        <p:nvSpPr>
          <p:cNvPr id="520" name="Rounded Rectangle 519"/>
          <p:cNvSpPr/>
          <p:nvPr/>
        </p:nvSpPr>
        <p:spPr>
          <a:xfrm>
            <a:off x="1066800" y="2286000"/>
            <a:ext cx="685800" cy="304800"/>
          </a:xfrm>
          <a:prstGeom prst="roundRect">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Site-to-site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521" name="Straight Connector 520"/>
          <p:cNvCxnSpPr/>
          <p:nvPr/>
        </p:nvCxnSpPr>
        <p:spPr>
          <a:xfrm flipH="1">
            <a:off x="1828800" y="2819400"/>
            <a:ext cx="533400" cy="0"/>
          </a:xfrm>
          <a:prstGeom prst="line">
            <a:avLst/>
          </a:prstGeom>
          <a:noFill/>
          <a:ln w="9525" cap="flat" cmpd="sng" algn="ctr">
            <a:solidFill>
              <a:srgbClr val="4F81BD">
                <a:shade val="95000"/>
                <a:satMod val="105000"/>
              </a:srgbClr>
            </a:solidFill>
            <a:prstDash val="solid"/>
          </a:ln>
          <a:effectLst/>
        </p:spPr>
      </p:cxnSp>
      <p:cxnSp>
        <p:nvCxnSpPr>
          <p:cNvPr id="522" name="Straight Connector 521"/>
          <p:cNvCxnSpPr/>
          <p:nvPr/>
        </p:nvCxnSpPr>
        <p:spPr>
          <a:xfrm flipH="1">
            <a:off x="1981200" y="2895600"/>
            <a:ext cx="457200" cy="0"/>
          </a:xfrm>
          <a:prstGeom prst="line">
            <a:avLst/>
          </a:prstGeom>
          <a:noFill/>
          <a:ln w="9525" cap="flat" cmpd="sng" algn="ctr">
            <a:solidFill>
              <a:srgbClr val="4F81BD">
                <a:shade val="95000"/>
                <a:satMod val="105000"/>
              </a:srgbClr>
            </a:solidFill>
            <a:prstDash val="solid"/>
          </a:ln>
          <a:effectLst/>
        </p:spPr>
      </p:cxnSp>
      <p:pic>
        <p:nvPicPr>
          <p:cNvPr id="523" name="Picture 7" descr="FortiADC_1U_Icon[1].png"/>
          <p:cNvPicPr>
            <a:picLocks noChangeAspect="1"/>
          </p:cNvPicPr>
          <p:nvPr/>
        </p:nvPicPr>
        <p:blipFill>
          <a:blip r:embed="rId13" cstate="print">
            <a:extLst>
              <a:ext uri="{28A0092B-C50C-407E-A947-70E740481C1C}">
                <a14:useLocalDpi xmlns:a14="http://schemas.microsoft.com/office/drawing/2010/main"/>
              </a:ext>
            </a:extLst>
          </a:blip>
          <a:srcRect/>
          <a:stretch>
            <a:fillRect/>
          </a:stretch>
        </p:blipFill>
        <p:spPr bwMode="auto">
          <a:xfrm>
            <a:off x="1447800" y="2667000"/>
            <a:ext cx="762000" cy="47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4" name="Rounded Rectangle 523"/>
          <p:cNvSpPr/>
          <p:nvPr/>
        </p:nvSpPr>
        <p:spPr>
          <a:xfrm>
            <a:off x="1524000" y="2995624"/>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Link 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525" name="Straight Connector 524"/>
          <p:cNvCxnSpPr/>
          <p:nvPr/>
        </p:nvCxnSpPr>
        <p:spPr>
          <a:xfrm flipV="1">
            <a:off x="7086600" y="3111345"/>
            <a:ext cx="1" cy="304800"/>
          </a:xfrm>
          <a:prstGeom prst="line">
            <a:avLst/>
          </a:prstGeom>
          <a:noFill/>
          <a:ln w="9525" cap="flat" cmpd="sng" algn="ctr">
            <a:solidFill>
              <a:srgbClr val="4F81BD">
                <a:shade val="95000"/>
                <a:satMod val="105000"/>
              </a:srgbClr>
            </a:solidFill>
            <a:prstDash val="solid"/>
          </a:ln>
          <a:effectLst/>
        </p:spPr>
      </p:cxnSp>
      <p:sp>
        <p:nvSpPr>
          <p:cNvPr id="526" name="Rounded Rectangle 525"/>
          <p:cNvSpPr/>
          <p:nvPr/>
        </p:nvSpPr>
        <p:spPr>
          <a:xfrm>
            <a:off x="6654979" y="3263745"/>
            <a:ext cx="9144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DNS Caching server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527" name="Straight Connector 526"/>
          <p:cNvCxnSpPr/>
          <p:nvPr/>
        </p:nvCxnSpPr>
        <p:spPr>
          <a:xfrm flipV="1">
            <a:off x="8305800" y="3111345"/>
            <a:ext cx="1" cy="304800"/>
          </a:xfrm>
          <a:prstGeom prst="line">
            <a:avLst/>
          </a:prstGeom>
          <a:noFill/>
          <a:ln w="9525" cap="flat" cmpd="sng" algn="ctr">
            <a:solidFill>
              <a:srgbClr val="4F81BD">
                <a:shade val="95000"/>
                <a:satMod val="105000"/>
              </a:srgbClr>
            </a:solidFill>
            <a:prstDash val="solid"/>
          </a:ln>
          <a:effectLst/>
        </p:spPr>
      </p:cxnSp>
      <p:sp>
        <p:nvSpPr>
          <p:cNvPr id="528" name="Rounded Rectangle 527"/>
          <p:cNvSpPr/>
          <p:nvPr/>
        </p:nvSpPr>
        <p:spPr>
          <a:xfrm>
            <a:off x="7772400" y="3263745"/>
            <a:ext cx="9906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Web Caching server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529" name="Straight Connector 528"/>
          <p:cNvCxnSpPr/>
          <p:nvPr/>
        </p:nvCxnSpPr>
        <p:spPr>
          <a:xfrm flipH="1" flipV="1">
            <a:off x="2819400" y="4766630"/>
            <a:ext cx="7298" cy="603920"/>
          </a:xfrm>
          <a:prstGeom prst="line">
            <a:avLst/>
          </a:prstGeom>
          <a:noFill/>
          <a:ln w="9525" cap="flat" cmpd="sng" algn="ctr">
            <a:solidFill>
              <a:srgbClr val="4F81BD">
                <a:shade val="95000"/>
                <a:satMod val="105000"/>
              </a:srgbClr>
            </a:solidFill>
            <a:prstDash val="solid"/>
          </a:ln>
          <a:effectLst/>
        </p:spPr>
      </p:cxnSp>
      <p:pic>
        <p:nvPicPr>
          <p:cNvPr id="530" name="Picture 10" descr="FortiSwitch_Icon_1U_Lt-s.png"/>
          <p:cNvPicPr>
            <a:picLocks noChangeAspect="1"/>
          </p:cNvPicPr>
          <p:nvPr/>
        </p:nvPicPr>
        <p:blipFill>
          <a:blip r:embed="rId34" cstate="print">
            <a:extLst>
              <a:ext uri="{28A0092B-C50C-407E-A947-70E740481C1C}">
                <a14:useLocalDpi xmlns:a14="http://schemas.microsoft.com/office/drawing/2010/main"/>
              </a:ext>
            </a:extLst>
          </a:blip>
          <a:srcRect/>
          <a:stretch>
            <a:fillRect/>
          </a:stretch>
        </p:blipFill>
        <p:spPr bwMode="auto">
          <a:xfrm>
            <a:off x="2514600" y="4527478"/>
            <a:ext cx="753822" cy="467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1" name="Rounded Rectangle 530"/>
          <p:cNvSpPr/>
          <p:nvPr/>
        </p:nvSpPr>
        <p:spPr>
          <a:xfrm>
            <a:off x="2438400" y="4180854"/>
            <a:ext cx="6858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L2 Switching</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32" name="Rounded Rectangle 531"/>
          <p:cNvSpPr/>
          <p:nvPr/>
        </p:nvSpPr>
        <p:spPr>
          <a:xfrm>
            <a:off x="6128656" y="4233230"/>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L7 D/DOS Mitigator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533" name="Straight Connector 532"/>
          <p:cNvCxnSpPr/>
          <p:nvPr/>
        </p:nvCxnSpPr>
        <p:spPr>
          <a:xfrm flipV="1">
            <a:off x="7239000" y="685800"/>
            <a:ext cx="1" cy="304800"/>
          </a:xfrm>
          <a:prstGeom prst="line">
            <a:avLst/>
          </a:prstGeom>
          <a:noFill/>
          <a:ln w="9525" cap="flat" cmpd="sng" algn="ctr">
            <a:solidFill>
              <a:srgbClr val="4F81BD">
                <a:shade val="95000"/>
                <a:satMod val="105000"/>
              </a:srgbClr>
            </a:solidFill>
            <a:prstDash val="solid"/>
          </a:ln>
          <a:effectLst/>
        </p:spPr>
      </p:cxnSp>
      <p:sp>
        <p:nvSpPr>
          <p:cNvPr id="534" name="Rounded Rectangle 533"/>
          <p:cNvSpPr/>
          <p:nvPr/>
        </p:nvSpPr>
        <p:spPr>
          <a:xfrm>
            <a:off x="6553200" y="762000"/>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DB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79" name="Picture 24" descr="LAN_Lt.png"/>
          <p:cNvPicPr>
            <a:picLocks noChangeAspect="1"/>
          </p:cNvPicPr>
          <p:nvPr/>
        </p:nvPicPr>
        <p:blipFill>
          <a:blip r:embed="rId35" cstate="print">
            <a:extLst>
              <a:ext uri="{28A0092B-C50C-407E-A947-70E740481C1C}">
                <a14:useLocalDpi xmlns:a14="http://schemas.microsoft.com/office/drawing/2010/main"/>
              </a:ext>
            </a:extLst>
          </a:blip>
          <a:srcRect/>
          <a:stretch>
            <a:fillRect/>
          </a:stretch>
        </p:blipFill>
        <p:spPr bwMode="auto">
          <a:xfrm>
            <a:off x="2209800" y="5300030"/>
            <a:ext cx="990600" cy="785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8557526"/>
      </p:ext>
    </p:extLst>
  </p:cSld>
  <p:clrMapOvr>
    <a:masterClrMapping/>
  </p:clrMapOvr>
  <p:transition xmlns:p14="http://schemas.microsoft.com/office/powerpoint/2010/mai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dark_FortiASICS_SOC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6591" y="3092845"/>
            <a:ext cx="673935" cy="346569"/>
          </a:xfrm>
          <a:prstGeom prst="rect">
            <a:avLst/>
          </a:prstGeom>
          <a:effectLst/>
        </p:spPr>
      </p:pic>
      <p:sp>
        <p:nvSpPr>
          <p:cNvPr id="22530" name="Rectangle 4"/>
          <p:cNvSpPr>
            <a:spLocks noGrp="1" noChangeArrowheads="1"/>
          </p:cNvSpPr>
          <p:nvPr>
            <p:ph type="title"/>
          </p:nvPr>
        </p:nvSpPr>
        <p:spPr/>
        <p:txBody>
          <a:bodyPr/>
          <a:lstStyle/>
          <a:p>
            <a:pPr eaLnBrk="1" hangingPunct="1"/>
            <a:r>
              <a:rPr lang="en-US" b="0" i="0" dirty="0" smtClean="0"/>
              <a:t>FortiWiFi 60CM</a:t>
            </a:r>
          </a:p>
        </p:txBody>
      </p:sp>
      <p:pic>
        <p:nvPicPr>
          <p:cNvPr id="2" name="Picture 1"/>
          <p:cNvPicPr>
            <a:picLocks noChangeAspect="1"/>
          </p:cNvPicPr>
          <p:nvPr/>
        </p:nvPicPr>
        <p:blipFill>
          <a:blip r:embed="rId3"/>
          <a:stretch>
            <a:fillRect/>
          </a:stretch>
        </p:blipFill>
        <p:spPr>
          <a:xfrm>
            <a:off x="841522" y="2285425"/>
            <a:ext cx="3787600" cy="1371372"/>
          </a:xfrm>
          <a:prstGeom prst="rect">
            <a:avLst/>
          </a:prstGeom>
        </p:spPr>
      </p:pic>
      <p:pic>
        <p:nvPicPr>
          <p:cNvPr id="3" name="Picture 2"/>
          <p:cNvPicPr>
            <a:picLocks noChangeAspect="1"/>
          </p:cNvPicPr>
          <p:nvPr/>
        </p:nvPicPr>
        <p:blipFill>
          <a:blip r:embed="rId4"/>
          <a:stretch>
            <a:fillRect/>
          </a:stretch>
        </p:blipFill>
        <p:spPr>
          <a:xfrm>
            <a:off x="839274" y="1302181"/>
            <a:ext cx="3789848" cy="913513"/>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1399716872"/>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 / 1 / 1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135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20 / 40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19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a:t>
            </a:r>
            <a:r>
              <a:rPr lang="en-US" sz="1200" dirty="0"/>
              <a:t>WAN </a:t>
            </a:r>
            <a:r>
              <a:rPr lang="en-US" sz="1200" dirty="0" smtClean="0"/>
              <a:t>Ports</a:t>
            </a:r>
            <a:endParaRPr lang="en-US" sz="1200" dirty="0"/>
          </a:p>
          <a:p>
            <a:pPr marL="343047" indent="-343047" defTabSz="914417">
              <a:spcBef>
                <a:spcPct val="20000"/>
              </a:spcBef>
              <a:buFontTx/>
              <a:buChar char="•"/>
            </a:pPr>
            <a:r>
              <a:rPr lang="en-US" sz="1200" dirty="0"/>
              <a:t>1x </a:t>
            </a:r>
            <a:r>
              <a:rPr lang="en-US" sz="1200" dirty="0" smtClean="0"/>
              <a:t>GE RJ45 </a:t>
            </a:r>
            <a:r>
              <a:rPr lang="en-US" sz="1200" dirty="0"/>
              <a:t>DMZ Interface Port</a:t>
            </a:r>
          </a:p>
          <a:p>
            <a:pPr marL="343047" indent="-343047" defTabSz="914417">
              <a:spcBef>
                <a:spcPct val="20000"/>
              </a:spcBef>
              <a:buFontTx/>
              <a:buChar char="•"/>
            </a:pPr>
            <a:r>
              <a:rPr lang="en-US" sz="1200" dirty="0"/>
              <a:t>5x </a:t>
            </a:r>
            <a:r>
              <a:rPr lang="en-US" sz="1200" dirty="0" smtClean="0"/>
              <a:t>GE RJ45 Configurable </a:t>
            </a:r>
            <a:r>
              <a:rPr lang="en-US" sz="1200" dirty="0"/>
              <a:t>Ports</a:t>
            </a:r>
          </a:p>
          <a:p>
            <a:pPr marL="343047" indent="-343047" defTabSz="914417">
              <a:spcBef>
                <a:spcPct val="20000"/>
              </a:spcBef>
              <a:buFontTx/>
              <a:buChar char="•"/>
            </a:pPr>
            <a:r>
              <a:rPr lang="en-US" sz="1200" dirty="0" err="1"/>
              <a:t>ExpressCard</a:t>
            </a:r>
            <a:r>
              <a:rPr lang="en-US" sz="1200" dirty="0"/>
              <a:t> </a:t>
            </a:r>
            <a:r>
              <a:rPr lang="en-US" sz="1200" dirty="0" smtClean="0"/>
              <a:t>Slot</a:t>
            </a:r>
            <a:endParaRPr lang="en-US" sz="1200" dirty="0"/>
          </a:p>
        </p:txBody>
      </p:sp>
      <p:pic>
        <p:nvPicPr>
          <p:cNvPr id="11" name="Picture 10" descr="dark_DesktopMode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5568" y="3112024"/>
            <a:ext cx="569690" cy="312735"/>
          </a:xfrm>
          <a:prstGeom prst="rect">
            <a:avLst/>
          </a:prstGeom>
          <a:effectLst/>
        </p:spPr>
      </p:pic>
      <p:pic>
        <p:nvPicPr>
          <p:cNvPr id="12" name="Picture 11" descr="dark_WiFi_abgn.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7391400" y="3074424"/>
            <a:ext cx="582212" cy="363744"/>
          </a:xfrm>
          <a:prstGeom prst="rect">
            <a:avLst/>
          </a:prstGeom>
          <a:effectLst/>
        </p:spPr>
      </p:pic>
      <p:pic>
        <p:nvPicPr>
          <p:cNvPr id="13" name="Picture 12" descr="dark_port_modem.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77200" y="3124200"/>
            <a:ext cx="569690" cy="312735"/>
          </a:xfrm>
          <a:prstGeom prst="rect">
            <a:avLst/>
          </a:prstGeom>
          <a:effectLst/>
        </p:spPr>
      </p:pic>
      <p:pic>
        <p:nvPicPr>
          <p:cNvPr id="15" name="Picture 14" descr="dark_RJ45_console.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966339" y="3505200"/>
            <a:ext cx="568719" cy="312704"/>
          </a:xfrm>
          <a:prstGeom prst="rect">
            <a:avLst/>
          </a:prstGeom>
        </p:spPr>
      </p:pic>
    </p:spTree>
    <p:extLst>
      <p:ext uri="{BB962C8B-B14F-4D97-AF65-F5344CB8AC3E}">
        <p14:creationId xmlns:p14="http://schemas.microsoft.com/office/powerpoint/2010/main" val="202235547"/>
      </p:ext>
    </p:extLst>
  </p:cSld>
  <p:clrMapOvr>
    <a:masterClrMapping/>
  </p:clrMapOvr>
  <p:transition xmlns:p14="http://schemas.microsoft.com/office/powerpoint/2010/mai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dark_FortiASICS_SOC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6591" y="3092845"/>
            <a:ext cx="673935" cy="346569"/>
          </a:xfrm>
          <a:prstGeom prst="rect">
            <a:avLst/>
          </a:prstGeom>
          <a:effectLst/>
        </p:spPr>
      </p:pic>
      <p:sp>
        <p:nvSpPr>
          <p:cNvPr id="22530" name="Rectangle 4"/>
          <p:cNvSpPr>
            <a:spLocks noGrp="1" noChangeArrowheads="1"/>
          </p:cNvSpPr>
          <p:nvPr>
            <p:ph type="title"/>
          </p:nvPr>
        </p:nvSpPr>
        <p:spPr/>
        <p:txBody>
          <a:bodyPr/>
          <a:lstStyle/>
          <a:p>
            <a:pPr eaLnBrk="1" hangingPunct="1"/>
            <a:r>
              <a:rPr lang="en-US" b="0" i="0" dirty="0" smtClean="0"/>
              <a:t>FortiGate 60C-POE</a:t>
            </a:r>
          </a:p>
        </p:txBody>
      </p:sp>
      <p:graphicFrame>
        <p:nvGraphicFramePr>
          <p:cNvPr id="8" name="Content Placeholder 4"/>
          <p:cNvGraphicFramePr>
            <a:graphicFrameLocks/>
          </p:cNvGraphicFramePr>
          <p:nvPr>
            <p:extLst>
              <p:ext uri="{D42A27DB-BD31-4B8C-83A1-F6EECF244321}">
                <p14:modId xmlns:p14="http://schemas.microsoft.com/office/powerpoint/2010/main" val="117189790"/>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 / 1 / 1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135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20 / 40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19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a:t>4</a:t>
            </a:r>
            <a:r>
              <a:rPr lang="en-US" sz="1200" dirty="0" smtClean="0"/>
              <a:t>x GE POE+ Ports</a:t>
            </a:r>
            <a:endParaRPr lang="en-US" sz="1200" dirty="0"/>
          </a:p>
          <a:p>
            <a:pPr marL="343047" indent="-343047" defTabSz="914417">
              <a:spcBef>
                <a:spcPts val="288"/>
              </a:spcBef>
              <a:spcAft>
                <a:spcPts val="200"/>
              </a:spcAft>
              <a:buFontTx/>
              <a:buChar char="•"/>
            </a:pPr>
            <a:r>
              <a:rPr lang="en-US" sz="1200" dirty="0" smtClean="0"/>
              <a:t>20 </a:t>
            </a:r>
            <a:r>
              <a:rPr lang="en-US" sz="1200" dirty="0"/>
              <a:t>x </a:t>
            </a:r>
            <a:r>
              <a:rPr lang="en-US" sz="1200" dirty="0" smtClean="0"/>
              <a:t>GE POE</a:t>
            </a:r>
            <a:r>
              <a:rPr lang="en-US" sz="1200" dirty="0"/>
              <a:t> </a:t>
            </a:r>
            <a:r>
              <a:rPr lang="en-US" sz="1200" dirty="0" smtClean="0"/>
              <a:t>Ports</a:t>
            </a:r>
            <a:endParaRPr lang="en-US" sz="1200" dirty="0"/>
          </a:p>
          <a:p>
            <a:pPr marL="343047" indent="-343047" defTabSz="914417">
              <a:spcBef>
                <a:spcPts val="288"/>
              </a:spcBef>
              <a:spcAft>
                <a:spcPts val="200"/>
              </a:spcAft>
              <a:buFontTx/>
              <a:buChar char="•"/>
            </a:pPr>
            <a:r>
              <a:rPr lang="en-US" sz="1200" dirty="0"/>
              <a:t>1</a:t>
            </a:r>
            <a:r>
              <a:rPr lang="en-US" sz="1200" dirty="0" smtClean="0"/>
              <a:t>x GE Management Port</a:t>
            </a:r>
            <a:endParaRPr lang="en-US" sz="1200" dirty="0"/>
          </a:p>
        </p:txBody>
      </p:sp>
      <p:pic>
        <p:nvPicPr>
          <p:cNvPr id="13" name="Picture 46" descr="dark_port_output-po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977305" y="3109760"/>
            <a:ext cx="569912" cy="312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9" descr="dark_1URackMoun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684069" y="3109760"/>
            <a:ext cx="569912" cy="312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stretch>
            <a:fillRect/>
          </a:stretch>
        </p:blipFill>
        <p:spPr>
          <a:xfrm>
            <a:off x="442781" y="1827530"/>
            <a:ext cx="4823977" cy="1398774"/>
          </a:xfrm>
          <a:prstGeom prst="rect">
            <a:avLst/>
          </a:prstGeom>
        </p:spPr>
      </p:pic>
      <p:pic>
        <p:nvPicPr>
          <p:cNvPr id="18" name="Picture 56" descr="dark_RPSSupplyOption.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5943600" y="3505200"/>
            <a:ext cx="581025"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p:cNvSpPr/>
          <p:nvPr/>
        </p:nvSpPr>
        <p:spPr bwMode="auto">
          <a:xfrm>
            <a:off x="5837712" y="1980651"/>
            <a:ext cx="209738" cy="209716"/>
          </a:xfrm>
          <a:prstGeom prst="ellipse">
            <a:avLst/>
          </a:prstGeom>
          <a:solidFill>
            <a:schemeClr val="tx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38635" y="2226258"/>
            <a:ext cx="209738" cy="209716"/>
          </a:xfrm>
          <a:prstGeom prst="ellipse">
            <a:avLst/>
          </a:prstGeom>
          <a:solidFill>
            <a:schemeClr val="tx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39558" y="2460214"/>
            <a:ext cx="209738" cy="209716"/>
          </a:xfrm>
          <a:prstGeom prst="ellipse">
            <a:avLst/>
          </a:prstGeom>
          <a:solidFill>
            <a:schemeClr val="tx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pic>
        <p:nvPicPr>
          <p:cNvPr id="22" name="Picture 47" descr="dark_OutputPort-POE_p.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15200" y="3109761"/>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RJ45_console.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687458" y="3515438"/>
            <a:ext cx="568719" cy="312704"/>
          </a:xfrm>
          <a:prstGeom prst="rect">
            <a:avLst/>
          </a:prstGeom>
        </p:spPr>
      </p:pic>
    </p:spTree>
    <p:extLst>
      <p:ext uri="{BB962C8B-B14F-4D97-AF65-F5344CB8AC3E}">
        <p14:creationId xmlns:p14="http://schemas.microsoft.com/office/powerpoint/2010/main" val="1091459357"/>
      </p:ext>
    </p:extLst>
  </p:cSld>
  <p:clrMapOvr>
    <a:masterClrMapping/>
  </p:clrMapOvr>
  <p:transition xmlns:p14="http://schemas.microsoft.com/office/powerpoint/2010/mai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a:t>
            </a:r>
          </a:p>
        </p:txBody>
      </p:sp>
      <p:graphicFrame>
        <p:nvGraphicFramePr>
          <p:cNvPr id="8" name="Content Placeholder 4"/>
          <p:cNvGraphicFramePr>
            <a:graphicFrameLocks/>
          </p:cNvGraphicFramePr>
          <p:nvPr>
            <p:extLst>
              <p:ext uri="{D42A27DB-BD31-4B8C-83A1-F6EECF244321}">
                <p14:modId xmlns:p14="http://schemas.microsoft.com/office/powerpoint/2010/main" val="415607715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 50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2x </a:t>
            </a:r>
            <a:r>
              <a:rPr lang="en-US" sz="1200" dirty="0"/>
              <a:t>GE WAN Ports</a:t>
            </a:r>
          </a:p>
          <a:p>
            <a:pPr marL="343047" indent="-343047" defTabSz="914417">
              <a:spcBef>
                <a:spcPts val="288"/>
              </a:spcBef>
              <a:spcAft>
                <a:spcPts val="200"/>
              </a:spcAft>
              <a:buFontTx/>
              <a:buChar char="•"/>
            </a:pPr>
            <a:r>
              <a:rPr lang="en-US" sz="1200" dirty="0"/>
              <a:t>1x GE DMZ Ports</a:t>
            </a:r>
          </a:p>
          <a:p>
            <a:pPr marL="343047" indent="-343047" defTabSz="914417">
              <a:spcBef>
                <a:spcPts val="288"/>
              </a:spcBef>
              <a:spcAft>
                <a:spcPts val="200"/>
              </a:spcAft>
              <a:buFontTx/>
              <a:buChar char="•"/>
            </a:pPr>
            <a:r>
              <a:rPr lang="en-US" sz="1200" dirty="0"/>
              <a:t>7x GE Ethernet Ports</a:t>
            </a:r>
          </a:p>
          <a:p>
            <a:pPr marL="343047" lvl="0" indent="-343047" defTabSz="914417">
              <a:spcBef>
                <a:spcPct val="20000"/>
              </a:spcBef>
              <a:buFontTx/>
              <a:buChar char="•"/>
            </a:pPr>
            <a:r>
              <a:rPr lang="en-US" sz="1200" dirty="0" smtClean="0">
                <a:latin typeface="Arial" charset="0"/>
              </a:rPr>
              <a:t>WiFi</a:t>
            </a:r>
            <a:r>
              <a:rPr lang="en-US" sz="1200" dirty="0">
                <a:latin typeface="Arial" charset="0"/>
              </a:rPr>
              <a:t>: 802.11a/b/g/</a:t>
            </a:r>
            <a:r>
              <a:rPr lang="en-US" sz="1200" dirty="0" smtClean="0">
                <a:latin typeface="Arial" charset="0"/>
              </a:rPr>
              <a:t>n</a:t>
            </a:r>
          </a:p>
          <a:p>
            <a:pPr marL="343047" lvl="0" indent="-343047" defTabSz="914417">
              <a:spcBef>
                <a:spcPct val="20000"/>
              </a:spcBef>
              <a:buFontTx/>
              <a:buChar char="•"/>
            </a:pPr>
            <a:endParaRPr lang="en-US" sz="1200" dirty="0"/>
          </a:p>
        </p:txBody>
      </p:sp>
      <p:pic>
        <p:nvPicPr>
          <p:cNvPr id="2" name="Picture 1"/>
          <p:cNvPicPr>
            <a:picLocks noChangeAspect="1"/>
          </p:cNvPicPr>
          <p:nvPr/>
        </p:nvPicPr>
        <p:blipFill>
          <a:blip r:embed="rId2"/>
          <a:stretch>
            <a:fillRect/>
          </a:stretch>
        </p:blipFill>
        <p:spPr>
          <a:xfrm>
            <a:off x="838200" y="1600200"/>
            <a:ext cx="4080807" cy="1866900"/>
          </a:xfrm>
          <a:prstGeom prst="rect">
            <a:avLst/>
          </a:prstGeom>
        </p:spPr>
      </p:pic>
      <p:pic>
        <p:nvPicPr>
          <p:cNvPr id="18" name="Picture 17"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3" name="Picture 22"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24" name="Straight Connector 23"/>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25" name="Picture 24" descr="dark_WiFi_abgn.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spTree>
    <p:extLst>
      <p:ext uri="{BB962C8B-B14F-4D97-AF65-F5344CB8AC3E}">
        <p14:creationId xmlns:p14="http://schemas.microsoft.com/office/powerpoint/2010/main" val="1766231910"/>
      </p:ext>
    </p:extLst>
  </p:cSld>
  <p:clrMapOvr>
    <a:masterClrMapping/>
  </p:clrMapOvr>
  <p:transition xmlns:p14="http://schemas.microsoft.com/office/powerpoint/2010/mai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60D-POE</a:t>
            </a:r>
          </a:p>
        </p:txBody>
      </p:sp>
      <p:graphicFrame>
        <p:nvGraphicFramePr>
          <p:cNvPr id="8" name="Content Placeholder 4"/>
          <p:cNvGraphicFramePr>
            <a:graphicFrameLocks/>
          </p:cNvGraphicFramePr>
          <p:nvPr>
            <p:extLst>
              <p:ext uri="{D42A27DB-BD31-4B8C-83A1-F6EECF244321}">
                <p14:modId xmlns:p14="http://schemas.microsoft.com/office/powerpoint/2010/main" val="1592813456"/>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 50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2x </a:t>
            </a:r>
            <a:r>
              <a:rPr lang="en-US" sz="1200" dirty="0"/>
              <a:t>GE WAN </a:t>
            </a:r>
            <a:r>
              <a:rPr lang="en-US" sz="1200" dirty="0" smtClean="0"/>
              <a:t>Ports </a:t>
            </a:r>
          </a:p>
          <a:p>
            <a:pPr marL="343047" indent="-343047" defTabSz="914417">
              <a:spcBef>
                <a:spcPts val="288"/>
              </a:spcBef>
              <a:spcAft>
                <a:spcPts val="200"/>
              </a:spcAft>
              <a:buFontTx/>
              <a:buChar char="•"/>
            </a:pPr>
            <a:r>
              <a:rPr lang="en-US" sz="1200" dirty="0"/>
              <a:t>1x GE DMZ Ports</a:t>
            </a:r>
          </a:p>
          <a:p>
            <a:pPr marL="343047" indent="-343047" defTabSz="914417">
              <a:spcBef>
                <a:spcPts val="288"/>
              </a:spcBef>
              <a:spcAft>
                <a:spcPts val="200"/>
              </a:spcAft>
              <a:buFontTx/>
              <a:buChar char="•"/>
            </a:pPr>
            <a:r>
              <a:rPr lang="en-US" sz="1200" dirty="0" smtClean="0"/>
              <a:t>7x </a:t>
            </a:r>
            <a:r>
              <a:rPr lang="en-US" sz="1200" dirty="0"/>
              <a:t>GE </a:t>
            </a:r>
            <a:r>
              <a:rPr lang="en-US" sz="1200" dirty="0" smtClean="0"/>
              <a:t>Switched Ports </a:t>
            </a:r>
            <a:r>
              <a:rPr lang="en-US" sz="1200" dirty="0"/>
              <a:t>(</a:t>
            </a:r>
            <a:r>
              <a:rPr lang="en-US" sz="1200" dirty="0" err="1"/>
              <a:t>inc.</a:t>
            </a:r>
            <a:r>
              <a:rPr lang="en-US" sz="1200" dirty="0"/>
              <a:t> 2</a:t>
            </a:r>
            <a:r>
              <a:rPr lang="en-US" sz="1200" dirty="0" smtClean="0"/>
              <a:t>x PoE)</a:t>
            </a:r>
            <a:endParaRPr lang="en-US" sz="1200" b="1" dirty="0"/>
          </a:p>
          <a:p>
            <a:pPr marL="343047" lvl="0" indent="-343047" defTabSz="914417">
              <a:spcBef>
                <a:spcPct val="20000"/>
              </a:spcBef>
              <a:buFontTx/>
              <a:buChar char="•"/>
            </a:pPr>
            <a:endParaRPr lang="en-US" sz="1200" dirty="0"/>
          </a:p>
        </p:txBody>
      </p:sp>
      <p:pic>
        <p:nvPicPr>
          <p:cNvPr id="21" name="Picture 20"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2" name="Picture 21"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3" name="Picture 2"/>
          <p:cNvPicPr>
            <a:picLocks noChangeAspect="1"/>
          </p:cNvPicPr>
          <p:nvPr/>
        </p:nvPicPr>
        <p:blipFill>
          <a:blip r:embed="rId5"/>
          <a:stretch>
            <a:fillRect/>
          </a:stretch>
        </p:blipFill>
        <p:spPr>
          <a:xfrm>
            <a:off x="914400" y="1676400"/>
            <a:ext cx="3962400" cy="715758"/>
          </a:xfrm>
          <a:prstGeom prst="rect">
            <a:avLst/>
          </a:prstGeom>
        </p:spPr>
      </p:pic>
      <p:pic>
        <p:nvPicPr>
          <p:cNvPr id="4" name="Picture 3"/>
          <p:cNvPicPr>
            <a:picLocks noChangeAspect="1"/>
          </p:cNvPicPr>
          <p:nvPr/>
        </p:nvPicPr>
        <p:blipFill>
          <a:blip r:embed="rId6"/>
          <a:stretch>
            <a:fillRect/>
          </a:stretch>
        </p:blipFill>
        <p:spPr>
          <a:xfrm>
            <a:off x="950496" y="2590800"/>
            <a:ext cx="3886200" cy="699796"/>
          </a:xfrm>
          <a:prstGeom prst="rect">
            <a:avLst/>
          </a:prstGeom>
        </p:spPr>
      </p:pic>
      <p:pic>
        <p:nvPicPr>
          <p:cNvPr id="13" name="Picture 46" descr="dark_port_output-poe.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15200" y="3392904"/>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732026"/>
      </p:ext>
    </p:extLst>
  </p:cSld>
  <p:clrMapOvr>
    <a:masterClrMapping/>
  </p:clrMapOvr>
  <p:transition xmlns:p14="http://schemas.microsoft.com/office/powerpoint/2010/mai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60D-3G4G-VZW</a:t>
            </a:r>
          </a:p>
        </p:txBody>
      </p:sp>
      <p:graphicFrame>
        <p:nvGraphicFramePr>
          <p:cNvPr id="8" name="Content Placeholder 4"/>
          <p:cNvGraphicFramePr>
            <a:graphicFrameLocks/>
          </p:cNvGraphicFramePr>
          <p:nvPr>
            <p:extLst>
              <p:ext uri="{D42A27DB-BD31-4B8C-83A1-F6EECF244321}">
                <p14:modId xmlns:p14="http://schemas.microsoft.com/office/powerpoint/2010/main" val="294332691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 50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2x </a:t>
            </a:r>
            <a:r>
              <a:rPr lang="en-US" sz="1200" dirty="0"/>
              <a:t>GE WAN Ports</a:t>
            </a:r>
          </a:p>
          <a:p>
            <a:pPr marL="343047" indent="-343047" defTabSz="914417">
              <a:spcBef>
                <a:spcPts val="288"/>
              </a:spcBef>
              <a:spcAft>
                <a:spcPts val="200"/>
              </a:spcAft>
              <a:buFontTx/>
              <a:buChar char="•"/>
            </a:pPr>
            <a:r>
              <a:rPr lang="en-US" sz="1200" dirty="0"/>
              <a:t>1x GE DMZ Ports</a:t>
            </a:r>
          </a:p>
          <a:p>
            <a:pPr marL="343047" indent="-343047" defTabSz="914417">
              <a:spcBef>
                <a:spcPts val="288"/>
              </a:spcBef>
              <a:spcAft>
                <a:spcPts val="200"/>
              </a:spcAft>
              <a:buFontTx/>
              <a:buChar char="•"/>
            </a:pPr>
            <a:r>
              <a:rPr lang="en-US" sz="1200" dirty="0"/>
              <a:t>7x GE Ethernet Ports</a:t>
            </a:r>
          </a:p>
          <a:p>
            <a:pPr marL="343047" lvl="0" indent="-343047" defTabSz="914417">
              <a:spcBef>
                <a:spcPct val="20000"/>
              </a:spcBef>
              <a:buFontTx/>
              <a:buChar char="•"/>
            </a:pPr>
            <a:r>
              <a:rPr lang="en-US" sz="1200" dirty="0" smtClean="0">
                <a:latin typeface="Arial" charset="0"/>
              </a:rPr>
              <a:t>WiFi</a:t>
            </a:r>
            <a:r>
              <a:rPr lang="en-US" sz="1200" dirty="0">
                <a:latin typeface="Arial" charset="0"/>
              </a:rPr>
              <a:t>: 802.11a/b/g/</a:t>
            </a:r>
            <a:r>
              <a:rPr lang="en-US" sz="1200" dirty="0" smtClean="0">
                <a:latin typeface="Arial" charset="0"/>
              </a:rPr>
              <a:t>n</a:t>
            </a:r>
          </a:p>
          <a:p>
            <a:pPr marL="343047" lvl="0" indent="-343047" defTabSz="914417">
              <a:spcBef>
                <a:spcPct val="20000"/>
              </a:spcBef>
              <a:buFontTx/>
              <a:buChar char="•"/>
            </a:pPr>
            <a:endParaRPr lang="en-US" sz="1200" dirty="0"/>
          </a:p>
        </p:txBody>
      </p:sp>
      <p:pic>
        <p:nvPicPr>
          <p:cNvPr id="18" name="Picture 17"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3" name="Picture 2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24" name="Straight Connector 23"/>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25" name="Picture 24"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10" name="Picture 7" descr="dark_port_3g4g.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24638" y="3395092"/>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6"/>
          <a:stretch>
            <a:fillRect/>
          </a:stretch>
        </p:blipFill>
        <p:spPr>
          <a:xfrm>
            <a:off x="838200" y="1600200"/>
            <a:ext cx="4080807" cy="1866900"/>
          </a:xfrm>
          <a:prstGeom prst="rect">
            <a:avLst/>
          </a:prstGeom>
        </p:spPr>
      </p:pic>
    </p:spTree>
    <p:extLst>
      <p:ext uri="{BB962C8B-B14F-4D97-AF65-F5344CB8AC3E}">
        <p14:creationId xmlns:p14="http://schemas.microsoft.com/office/powerpoint/2010/main" val="1981784826"/>
      </p:ext>
    </p:extLst>
  </p:cSld>
  <p:clrMapOvr>
    <a:masterClrMapping/>
  </p:clrMapOvr>
  <p:transition xmlns:p14="http://schemas.microsoft.com/office/powerpoint/2010/mai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Rugged-60D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216766627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 50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4x </a:t>
            </a:r>
            <a:r>
              <a:rPr lang="en-US" sz="1200" dirty="0"/>
              <a:t>GE </a:t>
            </a:r>
            <a:r>
              <a:rPr lang="en-US" sz="1200" dirty="0" smtClean="0"/>
              <a:t>RJ45 Ports</a:t>
            </a:r>
            <a:endParaRPr lang="en-US" sz="1200" dirty="0"/>
          </a:p>
          <a:p>
            <a:pPr marL="343047" indent="-343047" defTabSz="914417">
              <a:spcBef>
                <a:spcPts val="288"/>
              </a:spcBef>
              <a:spcAft>
                <a:spcPts val="200"/>
              </a:spcAft>
              <a:buFontTx/>
              <a:buChar char="•"/>
            </a:pPr>
            <a:r>
              <a:rPr lang="en-US" sz="1200" dirty="0" smtClean="0"/>
              <a:t>2x Shared Media Pairs</a:t>
            </a:r>
          </a:p>
          <a:p>
            <a:pPr marL="343047" indent="-343047" defTabSz="914417">
              <a:spcBef>
                <a:spcPts val="288"/>
              </a:spcBef>
              <a:spcAft>
                <a:spcPts val="200"/>
              </a:spcAft>
              <a:buFontTx/>
              <a:buChar char="•"/>
            </a:pPr>
            <a:r>
              <a:rPr lang="en-US" sz="1200" dirty="0" smtClean="0"/>
              <a:t>1x DB9 Serial Port</a:t>
            </a:r>
            <a:endParaRPr lang="en-US" sz="1200" dirty="0"/>
          </a:p>
          <a:p>
            <a:pPr lvl="0" defTabSz="914417">
              <a:spcBef>
                <a:spcPct val="20000"/>
              </a:spcBef>
            </a:pPr>
            <a:endParaRPr lang="en-US" sz="1200" dirty="0"/>
          </a:p>
        </p:txBody>
      </p:sp>
      <p:pic>
        <p:nvPicPr>
          <p:cNvPr id="18" name="Picture 17"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3" name="Picture 2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pic>
        <p:nvPicPr>
          <p:cNvPr id="13" name="Picture 12"/>
          <p:cNvPicPr>
            <a:picLocks noChangeAspect="1"/>
          </p:cNvPicPr>
          <p:nvPr/>
        </p:nvPicPr>
        <p:blipFill>
          <a:blip r:embed="rId4"/>
          <a:stretch>
            <a:fillRect/>
          </a:stretch>
        </p:blipFill>
        <p:spPr>
          <a:xfrm>
            <a:off x="3787274" y="188495"/>
            <a:ext cx="533400" cy="533400"/>
          </a:xfrm>
          <a:prstGeom prst="rect">
            <a:avLst/>
          </a:prstGeom>
        </p:spPr>
      </p:pic>
      <p:pic>
        <p:nvPicPr>
          <p:cNvPr id="2" name="Picture 1" descr="FGR-60D-Front.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991688" y="1517821"/>
            <a:ext cx="3840319" cy="810343"/>
          </a:xfrm>
          <a:prstGeom prst="rect">
            <a:avLst/>
          </a:prstGeom>
        </p:spPr>
      </p:pic>
      <p:pic>
        <p:nvPicPr>
          <p:cNvPr id="4" name="Picture 3" descr="FGR-60D-Back.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03235" y="2487077"/>
            <a:ext cx="3840318" cy="773161"/>
          </a:xfrm>
          <a:prstGeom prst="rect">
            <a:avLst/>
          </a:prstGeom>
        </p:spPr>
      </p:pic>
      <p:sp>
        <p:nvSpPr>
          <p:cNvPr id="15" name="Oval 14"/>
          <p:cNvSpPr/>
          <p:nvPr/>
        </p:nvSpPr>
        <p:spPr bwMode="auto">
          <a:xfrm>
            <a:off x="5833832" y="1829262"/>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6" name="Oval 15"/>
          <p:cNvSpPr/>
          <p:nvPr/>
        </p:nvSpPr>
        <p:spPr bwMode="auto">
          <a:xfrm>
            <a:off x="5833831" y="2084146"/>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2841683" y="219598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4049475" y="219598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3853895" y="262625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5828940" y="2329753"/>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343010579"/>
      </p:ext>
    </p:extLst>
  </p:cSld>
  <p:clrMapOvr>
    <a:masterClrMapping/>
  </p:clrMapOvr>
  <p:transition xmlns:p14="http://schemas.microsoft.com/office/powerpoint/2010/mai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27543099"/>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35/65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smtClean="0"/>
              <a:t>14x </a:t>
            </a:r>
            <a:r>
              <a:rPr lang="en-US" sz="1200" dirty="0"/>
              <a:t>G</a:t>
            </a:r>
            <a:r>
              <a:rPr lang="en-US" sz="1200" dirty="0" smtClean="0"/>
              <a:t>E RJ45 Switch Ports</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1" name="Picture 10"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13" name="Picture 1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314982"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366036" y="3356808"/>
            <a:ext cx="582212" cy="363744"/>
          </a:xfrm>
          <a:prstGeom prst="rect">
            <a:avLst/>
          </a:prstGeom>
          <a:effectLst/>
        </p:spPr>
      </p:pic>
      <p:pic>
        <p:nvPicPr>
          <p:cNvPr id="4" name="Picture 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66800" y="1752600"/>
            <a:ext cx="3733800" cy="680827"/>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66800" y="2676543"/>
            <a:ext cx="3733800" cy="676257"/>
          </a:xfrm>
          <a:prstGeom prst="rect">
            <a:avLst/>
          </a:prstGeom>
        </p:spPr>
      </p:pic>
    </p:spTree>
    <p:extLst>
      <p:ext uri="{BB962C8B-B14F-4D97-AF65-F5344CB8AC3E}">
        <p14:creationId xmlns:p14="http://schemas.microsoft.com/office/powerpoint/2010/main" val="21933735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52"/>
          <p:cNvPicPr>
            <a:picLocks noChangeAspect="1" noChangeArrowheads="1"/>
          </p:cNvPicPr>
          <p:nvPr/>
        </p:nvPicPr>
        <p:blipFill>
          <a:blip r:embed="rId2"/>
          <a:srcRect/>
          <a:stretch>
            <a:fillRect/>
          </a:stretch>
        </p:blipFill>
        <p:spPr bwMode="auto">
          <a:xfrm>
            <a:off x="1075513" y="1150225"/>
            <a:ext cx="2972319" cy="1223744"/>
          </a:xfrm>
          <a:prstGeom prst="rect">
            <a:avLst/>
          </a:prstGeom>
          <a:noFill/>
          <a:ln w="9525">
            <a:noFill/>
            <a:miter lim="800000"/>
            <a:headEnd/>
            <a:tailEnd/>
          </a:ln>
        </p:spPr>
      </p:pic>
      <p:pic>
        <p:nvPicPr>
          <p:cNvPr id="19459" name="Picture 53"/>
          <p:cNvPicPr>
            <a:picLocks noChangeAspect="1" noChangeArrowheads="1"/>
          </p:cNvPicPr>
          <p:nvPr/>
        </p:nvPicPr>
        <p:blipFill>
          <a:blip r:embed="rId3"/>
          <a:srcRect/>
          <a:stretch>
            <a:fillRect/>
          </a:stretch>
        </p:blipFill>
        <p:spPr bwMode="auto">
          <a:xfrm>
            <a:off x="1075512" y="2554204"/>
            <a:ext cx="3021767" cy="1316451"/>
          </a:xfrm>
          <a:prstGeom prst="rect">
            <a:avLst/>
          </a:prstGeom>
          <a:noFill/>
          <a:ln w="9525">
            <a:noFill/>
            <a:miter lim="800000"/>
            <a:headEnd/>
            <a:tailEnd/>
          </a:ln>
        </p:spPr>
      </p:pic>
      <p:sp>
        <p:nvSpPr>
          <p:cNvPr id="19460" name="Rectangle 2"/>
          <p:cNvSpPr>
            <a:spLocks noGrp="1" noChangeArrowheads="1"/>
          </p:cNvSpPr>
          <p:nvPr>
            <p:ph type="title"/>
          </p:nvPr>
        </p:nvSpPr>
        <p:spPr/>
        <p:txBody>
          <a:bodyPr/>
          <a:lstStyle/>
          <a:p>
            <a:pPr eaLnBrk="1" hangingPunct="1"/>
            <a:r>
              <a:rPr lang="en-US" b="0" i="0" dirty="0" smtClean="0"/>
              <a:t>FortiGate 80C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05677469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1900/700/120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Concurrent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45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50/190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12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140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GbE Copper WAN </a:t>
            </a:r>
            <a:r>
              <a:rPr lang="en-US" sz="1200" dirty="0"/>
              <a:t>Interface Ports</a:t>
            </a:r>
          </a:p>
          <a:p>
            <a:pPr marL="343047" indent="-343047" defTabSz="914417">
              <a:spcBef>
                <a:spcPct val="20000"/>
              </a:spcBef>
              <a:buFontTx/>
              <a:buChar char="•"/>
            </a:pPr>
            <a:r>
              <a:rPr lang="en-US" sz="1200" dirty="0"/>
              <a:t>1x </a:t>
            </a:r>
            <a:r>
              <a:rPr lang="en-US" sz="1200" dirty="0" smtClean="0"/>
              <a:t>FE DMZ </a:t>
            </a:r>
            <a:r>
              <a:rPr lang="en-US" sz="1200" dirty="0"/>
              <a:t>Interface Port</a:t>
            </a:r>
          </a:p>
          <a:p>
            <a:pPr marL="343047" indent="-343047" defTabSz="914417">
              <a:spcBef>
                <a:spcPct val="20000"/>
              </a:spcBef>
              <a:buFontTx/>
              <a:buChar char="•"/>
            </a:pPr>
            <a:r>
              <a:rPr lang="en-US" sz="1200" dirty="0"/>
              <a:t>6x </a:t>
            </a:r>
            <a:r>
              <a:rPr lang="en-US" sz="1200" dirty="0" smtClean="0"/>
              <a:t>FE </a:t>
            </a:r>
            <a:r>
              <a:rPr lang="en-US" sz="1200" dirty="0"/>
              <a:t>Configurable </a:t>
            </a:r>
            <a:r>
              <a:rPr lang="en-US" sz="1200" dirty="0" smtClean="0"/>
              <a:t>Ports</a:t>
            </a:r>
          </a:p>
          <a:p>
            <a:pPr marL="343047" indent="-343047" defTabSz="914417">
              <a:spcBef>
                <a:spcPct val="20000"/>
              </a:spcBef>
              <a:buFontTx/>
              <a:buChar char="•"/>
            </a:pPr>
            <a:r>
              <a:rPr lang="en-US" sz="1200" dirty="0" err="1" smtClean="0"/>
              <a:t>ExpressCard</a:t>
            </a:r>
            <a:r>
              <a:rPr lang="en-US" sz="1200" dirty="0" smtClean="0"/>
              <a:t> </a:t>
            </a:r>
            <a:r>
              <a:rPr lang="en-US" sz="1200" dirty="0"/>
              <a:t>slot</a:t>
            </a:r>
          </a:p>
        </p:txBody>
      </p:sp>
      <p:pic>
        <p:nvPicPr>
          <p:cNvPr id="7" name="Picture 6" descr="dark_FortiASICS_CP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3568" y="3091942"/>
            <a:ext cx="673935" cy="346569"/>
          </a:xfrm>
          <a:prstGeom prst="rect">
            <a:avLst/>
          </a:prstGeom>
          <a:effectLst/>
        </p:spPr>
      </p:pic>
      <p:pic>
        <p:nvPicPr>
          <p:cNvPr id="10" name="Picture 9" descr="dark_Storage_8gb.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50806" y="3108859"/>
            <a:ext cx="569690" cy="312735"/>
          </a:xfrm>
          <a:prstGeom prst="rect">
            <a:avLst/>
          </a:prstGeom>
          <a:effectLst/>
        </p:spPr>
      </p:pic>
      <p:pic>
        <p:nvPicPr>
          <p:cNvPr id="11" name="Picture 10" descr="dark_DesktopModel.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5568" y="3108859"/>
            <a:ext cx="569690" cy="312735"/>
          </a:xfrm>
          <a:prstGeom prst="rect">
            <a:avLst/>
          </a:prstGeom>
          <a:effectLst/>
        </p:spPr>
      </p:pic>
    </p:spTree>
    <p:extLst>
      <p:ext uri="{BB962C8B-B14F-4D97-AF65-F5344CB8AC3E}">
        <p14:creationId xmlns:p14="http://schemas.microsoft.com/office/powerpoint/2010/main" val="1813531009"/>
      </p:ext>
    </p:extLst>
  </p:cSld>
  <p:clrMapOvr>
    <a:masterClrMapping/>
  </p:clrMapOvr>
  <p:transition xmlns:p14="http://schemas.microsoft.com/office/powerpoint/2010/mai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dark_FortiASICS_CP6.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3568" y="3095107"/>
            <a:ext cx="673935" cy="346569"/>
          </a:xfrm>
          <a:prstGeom prst="rect">
            <a:avLst/>
          </a:prstGeom>
          <a:effectLst/>
        </p:spPr>
      </p:pic>
      <p:pic>
        <p:nvPicPr>
          <p:cNvPr id="13" name="Picture 1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112024"/>
            <a:ext cx="569690" cy="312735"/>
          </a:xfrm>
          <a:prstGeom prst="rect">
            <a:avLst/>
          </a:prstGeom>
          <a:effectLst/>
        </p:spPr>
      </p:pic>
      <p:sp>
        <p:nvSpPr>
          <p:cNvPr id="21507" name="Rectangle 4"/>
          <p:cNvSpPr>
            <a:spLocks noGrp="1" noChangeArrowheads="1"/>
          </p:cNvSpPr>
          <p:nvPr>
            <p:ph type="title"/>
          </p:nvPr>
        </p:nvSpPr>
        <p:spPr/>
        <p:txBody>
          <a:bodyPr/>
          <a:lstStyle/>
          <a:p>
            <a:pPr eaLnBrk="1" hangingPunct="1"/>
            <a:r>
              <a:rPr lang="en-US" b="0" i="0" dirty="0" smtClean="0"/>
              <a:t>FortiWiFi 80CM</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485113168"/>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1900/700/120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45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50/190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12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140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a:t>
            </a:r>
            <a:r>
              <a:rPr lang="en-US" sz="1200" dirty="0"/>
              <a:t>WAN </a:t>
            </a:r>
            <a:r>
              <a:rPr lang="en-US" sz="1200" dirty="0" smtClean="0"/>
              <a:t>Ports</a:t>
            </a:r>
            <a:endParaRPr lang="en-US" sz="1200" dirty="0"/>
          </a:p>
          <a:p>
            <a:pPr marL="343047" indent="-343047" defTabSz="914417">
              <a:spcBef>
                <a:spcPct val="20000"/>
              </a:spcBef>
              <a:buFontTx/>
              <a:buChar char="•"/>
            </a:pPr>
            <a:r>
              <a:rPr lang="en-US" sz="1200" dirty="0"/>
              <a:t>1x FE DMZ Interface Port</a:t>
            </a:r>
          </a:p>
          <a:p>
            <a:pPr marL="343047" indent="-343047" defTabSz="914417">
              <a:spcBef>
                <a:spcPct val="20000"/>
              </a:spcBef>
              <a:buFontTx/>
              <a:buChar char="•"/>
            </a:pPr>
            <a:r>
              <a:rPr lang="en-US" sz="1200" dirty="0"/>
              <a:t>6x FE Configurable Ports</a:t>
            </a:r>
          </a:p>
          <a:p>
            <a:pPr marL="343047" indent="-343047" defTabSz="914417">
              <a:spcBef>
                <a:spcPct val="20000"/>
              </a:spcBef>
              <a:buFontTx/>
              <a:buChar char="•"/>
            </a:pPr>
            <a:r>
              <a:rPr lang="en-US" sz="1200" dirty="0" err="1" smtClean="0"/>
              <a:t>ExpressCard</a:t>
            </a:r>
            <a:r>
              <a:rPr lang="en-US" sz="1200" dirty="0" smtClean="0"/>
              <a:t> slot</a:t>
            </a:r>
          </a:p>
        </p:txBody>
      </p:sp>
      <p:pic>
        <p:nvPicPr>
          <p:cNvPr id="16" name="Picture 15"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315200" y="3074424"/>
            <a:ext cx="582212" cy="363744"/>
          </a:xfrm>
          <a:prstGeom prst="rect">
            <a:avLst/>
          </a:prstGeom>
          <a:effectLst/>
        </p:spPr>
      </p:pic>
      <p:pic>
        <p:nvPicPr>
          <p:cNvPr id="17" name="Picture 16" descr="dark_port_modem.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01000" y="3124200"/>
            <a:ext cx="569690" cy="312735"/>
          </a:xfrm>
          <a:prstGeom prst="rect">
            <a:avLst/>
          </a:prstGeom>
          <a:effectLst/>
        </p:spPr>
      </p:pic>
      <p:pic>
        <p:nvPicPr>
          <p:cNvPr id="11" name="Picture 10" descr="dark_RJ45_console.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970813" y="3497296"/>
            <a:ext cx="568719" cy="312704"/>
          </a:xfrm>
          <a:prstGeom prst="rect">
            <a:avLst/>
          </a:prstGeom>
        </p:spPr>
      </p:pic>
      <p:pic>
        <p:nvPicPr>
          <p:cNvPr id="12" name="Picture 51"/>
          <p:cNvPicPr>
            <a:picLocks noChangeAspect="1" noChangeArrowheads="1"/>
          </p:cNvPicPr>
          <p:nvPr/>
        </p:nvPicPr>
        <p:blipFill>
          <a:blip r:embed="rId7"/>
          <a:srcRect/>
          <a:stretch>
            <a:fillRect/>
          </a:stretch>
        </p:blipFill>
        <p:spPr bwMode="auto">
          <a:xfrm>
            <a:off x="998384" y="2240468"/>
            <a:ext cx="3269546" cy="1659108"/>
          </a:xfrm>
          <a:prstGeom prst="rect">
            <a:avLst/>
          </a:prstGeom>
          <a:noFill/>
          <a:ln w="9525">
            <a:noFill/>
            <a:miter lim="800000"/>
            <a:headEnd/>
            <a:tailEnd/>
          </a:ln>
        </p:spPr>
      </p:pic>
      <p:pic>
        <p:nvPicPr>
          <p:cNvPr id="14" name="Picture 50"/>
          <p:cNvPicPr>
            <a:picLocks noChangeAspect="1" noChangeArrowheads="1"/>
          </p:cNvPicPr>
          <p:nvPr/>
        </p:nvPicPr>
        <p:blipFill>
          <a:blip r:embed="rId8"/>
          <a:srcRect/>
          <a:stretch>
            <a:fillRect/>
          </a:stretch>
        </p:blipFill>
        <p:spPr bwMode="auto">
          <a:xfrm>
            <a:off x="1035535" y="1161448"/>
            <a:ext cx="3222161" cy="1307075"/>
          </a:xfrm>
          <a:prstGeom prst="rect">
            <a:avLst/>
          </a:prstGeom>
          <a:noFill/>
          <a:ln w="9525">
            <a:noFill/>
            <a:miter lim="800000"/>
            <a:headEnd/>
            <a:tailEnd/>
          </a:ln>
        </p:spPr>
      </p:pic>
    </p:spTree>
    <p:extLst>
      <p:ext uri="{BB962C8B-B14F-4D97-AF65-F5344CB8AC3E}">
        <p14:creationId xmlns:p14="http://schemas.microsoft.com/office/powerpoint/2010/main" val="271917896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80D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991840872"/>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000" b="0" i="0" dirty="0" smtClean="0">
                          <a:latin typeface="+mn-lt"/>
                        </a:rPr>
                        <a:t>1.3 / 0.95 / 0.17 </a:t>
                      </a:r>
                      <a:r>
                        <a:rPr kumimoji="0" lang="en-US" sz="1000" b="0" i="0" u="none" strike="noStrike" cap="none" normalizeH="0" baseline="0" dirty="0" smtClean="0">
                          <a:ln>
                            <a:noFill/>
                          </a:ln>
                          <a:solidFill>
                            <a:srgbClr val="36424A"/>
                          </a:solidFill>
                          <a:effectLst/>
                          <a:latin typeface="+mn-lt"/>
                        </a:rPr>
                        <a:t>G</a:t>
                      </a:r>
                      <a:r>
                        <a:rPr kumimoji="0" lang="en-US" sz="1000" u="none" strike="noStrike" cap="none" normalizeH="0" baseline="0" dirty="0" smtClean="0">
                          <a:ln>
                            <a:noFill/>
                          </a:ln>
                          <a:solidFill>
                            <a:srgbClr val="36424A"/>
                          </a:solidFill>
                          <a:effectLst/>
                        </a:rPr>
                        <a:t>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800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90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250/550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a:t>
            </a:r>
            <a:r>
              <a:rPr lang="en-US" sz="1200" dirty="0" smtClean="0"/>
              <a:t>x GE RJ45 Ports</a:t>
            </a:r>
          </a:p>
        </p:txBody>
      </p:sp>
      <p:pic>
        <p:nvPicPr>
          <p:cNvPr id="14" name="Picture 13"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73273" y="3415738"/>
            <a:ext cx="569690" cy="312735"/>
          </a:xfrm>
          <a:prstGeom prst="rect">
            <a:avLst/>
          </a:prstGeom>
          <a:effectLst/>
        </p:spPr>
      </p:pic>
      <p:pic>
        <p:nvPicPr>
          <p:cNvPr id="17" name="Picture 16" descr="dark_Storage_16gb.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20887" y="3408838"/>
            <a:ext cx="578376" cy="317504"/>
          </a:xfrm>
          <a:prstGeom prst="rect">
            <a:avLst/>
          </a:prstGeom>
        </p:spPr>
      </p:pic>
      <p:pic>
        <p:nvPicPr>
          <p:cNvPr id="10" name="Picture 9" descr="FortiGate-80D-QuickStart-Online.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53480" y="1624477"/>
            <a:ext cx="4098475" cy="1785928"/>
          </a:xfrm>
          <a:prstGeom prst="rect">
            <a:avLst/>
          </a:prstGeom>
        </p:spPr>
      </p:pic>
    </p:spTree>
    <p:extLst>
      <p:ext uri="{BB962C8B-B14F-4D97-AF65-F5344CB8AC3E}">
        <p14:creationId xmlns:p14="http://schemas.microsoft.com/office/powerpoint/2010/main" val="240039191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noGrp="1"/>
          </p:cNvSpPr>
          <p:nvPr>
            <p:ph type="title"/>
          </p:nvPr>
        </p:nvSpPr>
        <p:spPr>
          <a:prstGeom prst="rect">
            <a:avLst/>
          </a:prstGeom>
        </p:spPr>
        <p:txBody>
          <a:bodyPr/>
          <a:lstStyle>
            <a:lvl1pPr marL="0" marR="0" indent="0" algn="l" defTabSz="914400" rtl="0" eaLnBrk="1" fontAlgn="base" latinLnBrk="0" hangingPunct="1">
              <a:lnSpc>
                <a:spcPct val="100000"/>
              </a:lnSpc>
              <a:spcBef>
                <a:spcPct val="0"/>
              </a:spcBef>
              <a:spcAft>
                <a:spcPct val="0"/>
              </a:spcAft>
              <a:buClrTx/>
              <a:buSzTx/>
              <a:buFontTx/>
              <a:buNone/>
              <a:tabLst/>
              <a:defRPr sz="2400" b="0" i="0">
                <a:solidFill>
                  <a:srgbClr val="1B232A"/>
                </a:solidFill>
                <a:latin typeface="Arial"/>
                <a:ea typeface="+mj-ea"/>
                <a:cs typeface="Arial"/>
              </a:defRPr>
            </a:lvl1pPr>
            <a:lvl2pPr algn="l" rtl="0" eaLnBrk="1" fontAlgn="base" hangingPunct="1">
              <a:spcBef>
                <a:spcPct val="0"/>
              </a:spcBef>
              <a:spcAft>
                <a:spcPct val="0"/>
              </a:spcAft>
              <a:defRPr sz="2700" b="1">
                <a:solidFill>
                  <a:schemeClr val="tx1"/>
                </a:solidFill>
                <a:latin typeface="Arial" charset="0"/>
                <a:ea typeface="Arial" charset="0"/>
                <a:cs typeface="Arial" charset="0"/>
              </a:defRPr>
            </a:lvl2pPr>
            <a:lvl3pPr algn="l" rtl="0" eaLnBrk="1" fontAlgn="base" hangingPunct="1">
              <a:spcBef>
                <a:spcPct val="0"/>
              </a:spcBef>
              <a:spcAft>
                <a:spcPct val="0"/>
              </a:spcAft>
              <a:defRPr sz="2700" b="1">
                <a:solidFill>
                  <a:schemeClr val="tx1"/>
                </a:solidFill>
                <a:latin typeface="Arial" charset="0"/>
                <a:ea typeface="Arial" charset="0"/>
                <a:cs typeface="Arial" charset="0"/>
              </a:defRPr>
            </a:lvl3pPr>
            <a:lvl4pPr algn="l" rtl="0" eaLnBrk="1" fontAlgn="base" hangingPunct="1">
              <a:spcBef>
                <a:spcPct val="0"/>
              </a:spcBef>
              <a:spcAft>
                <a:spcPct val="0"/>
              </a:spcAft>
              <a:defRPr sz="2700" b="1">
                <a:solidFill>
                  <a:schemeClr val="tx1"/>
                </a:solidFill>
                <a:latin typeface="Arial" charset="0"/>
                <a:ea typeface="Arial" charset="0"/>
                <a:cs typeface="Arial" charset="0"/>
              </a:defRPr>
            </a:lvl4pPr>
            <a:lvl5pPr algn="l" rtl="0" eaLnBrk="1" fontAlgn="base" hangingPunct="1">
              <a:spcBef>
                <a:spcPct val="0"/>
              </a:spcBef>
              <a:spcAft>
                <a:spcPct val="0"/>
              </a:spcAft>
              <a:defRPr sz="2700" b="1">
                <a:solidFill>
                  <a:schemeClr val="tx1"/>
                </a:solidFill>
                <a:latin typeface="Arial" charset="0"/>
                <a:ea typeface="Arial" charset="0"/>
                <a:cs typeface="Arial" charset="0"/>
              </a:defRPr>
            </a:lvl5pPr>
            <a:lvl6pPr marL="457200" algn="l" rtl="0" eaLnBrk="1" fontAlgn="base" hangingPunct="1">
              <a:spcBef>
                <a:spcPct val="0"/>
              </a:spcBef>
              <a:spcAft>
                <a:spcPct val="0"/>
              </a:spcAft>
              <a:defRPr sz="2700" b="1">
                <a:solidFill>
                  <a:schemeClr val="tx1"/>
                </a:solidFill>
                <a:latin typeface="Arial" charset="0"/>
                <a:ea typeface="Arial" charset="0"/>
                <a:cs typeface="Arial" charset="0"/>
              </a:defRPr>
            </a:lvl6pPr>
            <a:lvl7pPr marL="914400" algn="l" rtl="0" eaLnBrk="1" fontAlgn="base" hangingPunct="1">
              <a:spcBef>
                <a:spcPct val="0"/>
              </a:spcBef>
              <a:spcAft>
                <a:spcPct val="0"/>
              </a:spcAft>
              <a:defRPr sz="2700" b="1">
                <a:solidFill>
                  <a:schemeClr val="tx1"/>
                </a:solidFill>
                <a:latin typeface="Arial" charset="0"/>
                <a:ea typeface="Arial" charset="0"/>
                <a:cs typeface="Arial" charset="0"/>
              </a:defRPr>
            </a:lvl7pPr>
            <a:lvl8pPr marL="1371600" algn="l" rtl="0" eaLnBrk="1" fontAlgn="base" hangingPunct="1">
              <a:spcBef>
                <a:spcPct val="0"/>
              </a:spcBef>
              <a:spcAft>
                <a:spcPct val="0"/>
              </a:spcAft>
              <a:defRPr sz="2700" b="1">
                <a:solidFill>
                  <a:schemeClr val="tx1"/>
                </a:solidFill>
                <a:latin typeface="Arial" charset="0"/>
                <a:ea typeface="Arial" charset="0"/>
                <a:cs typeface="Arial" charset="0"/>
              </a:defRPr>
            </a:lvl8pPr>
            <a:lvl9pPr marL="1828800" algn="l" rtl="0" eaLnBrk="1" fontAlgn="base" hangingPunct="1">
              <a:spcBef>
                <a:spcPct val="0"/>
              </a:spcBef>
              <a:spcAft>
                <a:spcPct val="0"/>
              </a:spcAft>
              <a:defRPr sz="2700" b="1">
                <a:solidFill>
                  <a:schemeClr val="tx1"/>
                </a:solidFill>
                <a:latin typeface="Arial" charset="0"/>
                <a:ea typeface="Arial" charset="0"/>
                <a:cs typeface="Arial" charset="0"/>
              </a:defRPr>
            </a:lvl9pPr>
          </a:lstStyle>
          <a:p>
            <a:r>
              <a:rPr lang="en-US" dirty="0" smtClean="0">
                <a:latin typeface="+mj-lt"/>
                <a:ea typeface="ＭＳ Ｐゴシック" charset="0"/>
                <a:cs typeface="ＭＳ Ｐゴシック" charset="0"/>
              </a:rPr>
              <a:t>Content</a:t>
            </a:r>
            <a:endParaRPr lang="en-US" dirty="0">
              <a:latin typeface="+mj-lt"/>
              <a:ea typeface="ＭＳ Ｐゴシック" charset="0"/>
              <a:cs typeface="ＭＳ Ｐゴシック" charset="0"/>
            </a:endParaRPr>
          </a:p>
        </p:txBody>
      </p:sp>
      <p:sp>
        <p:nvSpPr>
          <p:cNvPr id="8" name="Text Placeholder 4"/>
          <p:cNvSpPr>
            <a:spLocks noGrp="1"/>
          </p:cNvSpPr>
          <p:nvPr>
            <p:ph idx="1"/>
          </p:nvPr>
        </p:nvSpPr>
        <p:spPr>
          <a:xfrm>
            <a:off x="515924" y="1265130"/>
            <a:ext cx="8069886" cy="4861034"/>
          </a:xfrm>
          <a:prstGeom prst="rect">
            <a:avLst/>
          </a:prstGeom>
        </p:spPr>
        <p:txBody>
          <a:bodyPr numCol="2"/>
          <a:lstStyle/>
          <a:p>
            <a:pPr>
              <a:buClr>
                <a:schemeClr val="accent6"/>
              </a:buClr>
            </a:pPr>
            <a:r>
              <a:rPr lang="en-US" dirty="0" smtClean="0"/>
              <a:t>FortiGate/FortiWiFi</a:t>
            </a:r>
          </a:p>
          <a:p>
            <a:pPr>
              <a:buClr>
                <a:schemeClr val="accent6"/>
              </a:buClr>
            </a:pPr>
            <a:r>
              <a:rPr lang="en-US" dirty="0" smtClean="0"/>
              <a:t>FortiAP</a:t>
            </a:r>
          </a:p>
          <a:p>
            <a:pPr>
              <a:buClr>
                <a:schemeClr val="accent6"/>
              </a:buClr>
            </a:pPr>
            <a:r>
              <a:rPr lang="en-US" dirty="0" smtClean="0"/>
              <a:t>FortiSwitch</a:t>
            </a:r>
          </a:p>
          <a:p>
            <a:pPr>
              <a:buClr>
                <a:schemeClr val="accent6"/>
              </a:buClr>
            </a:pPr>
            <a:r>
              <a:rPr lang="en-US" dirty="0" smtClean="0"/>
              <a:t>FortiClient</a:t>
            </a:r>
          </a:p>
          <a:p>
            <a:pPr>
              <a:buClr>
                <a:schemeClr val="accent6"/>
              </a:buClr>
            </a:pPr>
            <a:r>
              <a:rPr lang="en-US" dirty="0" smtClean="0"/>
              <a:t>FortiToken</a:t>
            </a:r>
            <a:endParaRPr lang="en-US" dirty="0"/>
          </a:p>
          <a:p>
            <a:pPr>
              <a:buClr>
                <a:schemeClr val="accent6"/>
              </a:buClr>
            </a:pPr>
            <a:r>
              <a:rPr lang="en-US" dirty="0" smtClean="0"/>
              <a:t>FortiAnalyzer</a:t>
            </a:r>
          </a:p>
          <a:p>
            <a:pPr>
              <a:buClr>
                <a:schemeClr val="accent6"/>
              </a:buClr>
            </a:pPr>
            <a:r>
              <a:rPr lang="en-US" dirty="0" smtClean="0"/>
              <a:t>FortiManager</a:t>
            </a:r>
          </a:p>
          <a:p>
            <a:pPr>
              <a:buClr>
                <a:schemeClr val="accent6"/>
              </a:buClr>
            </a:pPr>
            <a:r>
              <a:rPr lang="en-US" dirty="0" smtClean="0"/>
              <a:t>FortiSandbox</a:t>
            </a:r>
          </a:p>
          <a:p>
            <a:pPr>
              <a:buClr>
                <a:schemeClr val="accent6"/>
              </a:buClr>
            </a:pPr>
            <a:r>
              <a:rPr lang="en-US" dirty="0"/>
              <a:t>FortiAuthenticator</a:t>
            </a:r>
          </a:p>
          <a:p>
            <a:pPr>
              <a:buClr>
                <a:schemeClr val="accent6"/>
              </a:buClr>
            </a:pPr>
            <a:r>
              <a:rPr lang="en-US" dirty="0"/>
              <a:t>FortiDDoS</a:t>
            </a:r>
          </a:p>
          <a:p>
            <a:pPr>
              <a:buClr>
                <a:schemeClr val="accent6"/>
              </a:buClr>
            </a:pPr>
            <a:r>
              <a:rPr lang="en-US" dirty="0" smtClean="0"/>
              <a:t>FortiMail</a:t>
            </a:r>
            <a:endParaRPr lang="en-US" dirty="0"/>
          </a:p>
          <a:p>
            <a:pPr>
              <a:buClr>
                <a:schemeClr val="accent6"/>
              </a:buClr>
            </a:pPr>
            <a:r>
              <a:rPr lang="en-US" dirty="0" smtClean="0"/>
              <a:t>FortiWeb</a:t>
            </a:r>
          </a:p>
          <a:p>
            <a:pPr>
              <a:buClr>
                <a:schemeClr val="accent6"/>
              </a:buClr>
            </a:pPr>
            <a:r>
              <a:rPr lang="en-US" dirty="0"/>
              <a:t>FortiSandbox</a:t>
            </a:r>
          </a:p>
          <a:p>
            <a:pPr>
              <a:buClr>
                <a:schemeClr val="accent6"/>
              </a:buClr>
            </a:pPr>
            <a:r>
              <a:rPr lang="en-US" dirty="0" smtClean="0"/>
              <a:t>FortiDB</a:t>
            </a:r>
          </a:p>
          <a:p>
            <a:pPr>
              <a:buClr>
                <a:schemeClr val="accent6"/>
              </a:buClr>
            </a:pPr>
            <a:r>
              <a:rPr lang="en-US" dirty="0" smtClean="0"/>
              <a:t>FortiADC/</a:t>
            </a:r>
            <a:r>
              <a:rPr lang="en-US" dirty="0" err="1" smtClean="0"/>
              <a:t>AscenLink</a:t>
            </a:r>
            <a:endParaRPr lang="en-US" dirty="0"/>
          </a:p>
          <a:p>
            <a:pPr>
              <a:buClr>
                <a:schemeClr val="accent6"/>
              </a:buClr>
            </a:pPr>
            <a:r>
              <a:rPr lang="en-US" dirty="0"/>
              <a:t>FortiCache</a:t>
            </a:r>
          </a:p>
          <a:p>
            <a:pPr>
              <a:buClr>
                <a:schemeClr val="accent6"/>
              </a:buClr>
            </a:pPr>
            <a:r>
              <a:rPr lang="en-US" dirty="0" smtClean="0"/>
              <a:t>FortiDNS</a:t>
            </a:r>
          </a:p>
          <a:p>
            <a:pPr>
              <a:buClr>
                <a:schemeClr val="accent6"/>
              </a:buClr>
            </a:pPr>
            <a:r>
              <a:rPr lang="en-US" dirty="0" smtClean="0"/>
              <a:t>FortiRecorder &amp; FortiCamera</a:t>
            </a:r>
          </a:p>
          <a:p>
            <a:pPr>
              <a:buClr>
                <a:schemeClr val="accent6"/>
              </a:buClr>
            </a:pPr>
            <a:r>
              <a:rPr lang="en-US" dirty="0"/>
              <a:t>FortiBridge</a:t>
            </a:r>
          </a:p>
          <a:p>
            <a:pPr>
              <a:buClr>
                <a:schemeClr val="accent6"/>
              </a:buClr>
            </a:pPr>
            <a:r>
              <a:rPr lang="en-US" dirty="0" smtClean="0"/>
              <a:t>FortiTap</a:t>
            </a:r>
          </a:p>
          <a:p>
            <a:pPr marL="0" indent="0">
              <a:buNone/>
            </a:pPr>
            <a:endParaRPr lang="en-US" dirty="0" smtClean="0"/>
          </a:p>
        </p:txBody>
      </p:sp>
    </p:spTree>
    <p:extLst>
      <p:ext uri="{BB962C8B-B14F-4D97-AF65-F5344CB8AC3E}">
        <p14:creationId xmlns:p14="http://schemas.microsoft.com/office/powerpoint/2010/main" val="148635959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051810032"/>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35/65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smtClean="0"/>
              <a:t>14x </a:t>
            </a:r>
            <a:r>
              <a:rPr lang="en-US" sz="1200" dirty="0"/>
              <a:t>G</a:t>
            </a:r>
            <a:r>
              <a:rPr lang="en-US" sz="1200" dirty="0" smtClean="0"/>
              <a:t>E RJ45 Switch Ports</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9" name="Picture 69" descr="dark_Storage_32gb.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7328568" y="3392904"/>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13" name="Picture 12"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4" name="Picture 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66800" y="1752600"/>
            <a:ext cx="3733800" cy="680827"/>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66800" y="2676543"/>
            <a:ext cx="3733800" cy="676257"/>
          </a:xfrm>
          <a:prstGeom prst="rect">
            <a:avLst/>
          </a:prstGeom>
        </p:spPr>
      </p:pic>
    </p:spTree>
    <p:extLst>
      <p:ext uri="{BB962C8B-B14F-4D97-AF65-F5344CB8AC3E}">
        <p14:creationId xmlns:p14="http://schemas.microsoft.com/office/powerpoint/2010/main" val="337426670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92D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923679082"/>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2.0/1.0/0.2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46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300/700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16x GE RJ45 Ports	</a:t>
            </a:r>
          </a:p>
          <a:p>
            <a:pPr lvl="0" defTabSz="914417">
              <a:spcBef>
                <a:spcPct val="20000"/>
              </a:spcBef>
            </a:pPr>
            <a:endParaRPr lang="en-US" sz="1200" dirty="0">
              <a:latin typeface="Arial" charset="0"/>
            </a:endParaRPr>
          </a:p>
        </p:txBody>
      </p:sp>
      <p:pic>
        <p:nvPicPr>
          <p:cNvPr id="13" name="Picture 12"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12" name="Picture 11" descr="dark_Storage_16gb.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15200" y="3399464"/>
            <a:ext cx="578376" cy="317504"/>
          </a:xfrm>
          <a:prstGeom prst="rect">
            <a:avLst/>
          </a:prstGeom>
        </p:spPr>
      </p:pic>
      <p:sp>
        <p:nvSpPr>
          <p:cNvPr id="14" name="Oval 13"/>
          <p:cNvSpPr/>
          <p:nvPr/>
        </p:nvSpPr>
        <p:spPr bwMode="auto">
          <a:xfrm>
            <a:off x="5842815" y="207628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cxnSp>
        <p:nvCxnSpPr>
          <p:cNvPr id="17" name="Straight Connector 16"/>
          <p:cNvCxnSpPr/>
          <p:nvPr/>
        </p:nvCxnSpPr>
        <p:spPr bwMode="auto">
          <a:xfrm>
            <a:off x="2625292" y="3530080"/>
            <a:ext cx="2452402" cy="7935"/>
          </a:xfrm>
          <a:prstGeom prst="line">
            <a:avLst/>
          </a:prstGeom>
          <a:solidFill>
            <a:schemeClr val="accent2">
              <a:alpha val="42000"/>
            </a:schemeClr>
          </a:solidFill>
          <a:ln w="19050" cap="flat" cmpd="sng" algn="ctr">
            <a:solidFill>
              <a:schemeClr val="accent4"/>
            </a:solidFill>
            <a:prstDash val="solid"/>
            <a:round/>
            <a:headEnd type="none" w="med" len="med"/>
            <a:tailEnd type="none" w="med" len="med"/>
          </a:ln>
          <a:effectLst/>
        </p:spPr>
      </p:cxnSp>
      <p:pic>
        <p:nvPicPr>
          <p:cNvPr id="18" name="Picture 17" descr="FWF-92D-Rear.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14400" y="2667000"/>
            <a:ext cx="4428608" cy="806499"/>
          </a:xfrm>
          <a:prstGeom prst="rect">
            <a:avLst/>
          </a:prstGeom>
        </p:spPr>
      </p:pic>
      <p:pic>
        <p:nvPicPr>
          <p:cNvPr id="20" name="Picture 19" descr="FG_FWF-92D-Fro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13525" y="1666441"/>
            <a:ext cx="4428615" cy="806500"/>
          </a:xfrm>
          <a:prstGeom prst="rect">
            <a:avLst/>
          </a:prstGeom>
        </p:spPr>
      </p:pic>
      <p:cxnSp>
        <p:nvCxnSpPr>
          <p:cNvPr id="21" name="Straight Connector 20"/>
          <p:cNvCxnSpPr/>
          <p:nvPr/>
        </p:nvCxnSpPr>
        <p:spPr bwMode="auto">
          <a:xfrm flipH="1" flipV="1">
            <a:off x="2628517" y="3357459"/>
            <a:ext cx="3119" cy="174125"/>
          </a:xfrm>
          <a:prstGeom prst="line">
            <a:avLst/>
          </a:prstGeom>
          <a:solidFill>
            <a:schemeClr val="accent2">
              <a:alpha val="42000"/>
            </a:schemeClr>
          </a:solidFill>
          <a:ln w="19050" cap="flat" cmpd="sng" algn="ctr">
            <a:solidFill>
              <a:schemeClr val="accent4"/>
            </a:solidFill>
            <a:prstDash val="solid"/>
            <a:round/>
            <a:headEnd type="none" w="med" len="med"/>
            <a:tailEnd type="none" w="med" len="med"/>
          </a:ln>
          <a:effectLst/>
        </p:spPr>
      </p:cxnSp>
      <p:cxnSp>
        <p:nvCxnSpPr>
          <p:cNvPr id="22" name="Straight Connector 21"/>
          <p:cNvCxnSpPr/>
          <p:nvPr/>
        </p:nvCxnSpPr>
        <p:spPr bwMode="auto">
          <a:xfrm flipH="1" flipV="1">
            <a:off x="5075110" y="3370569"/>
            <a:ext cx="3119" cy="174125"/>
          </a:xfrm>
          <a:prstGeom prst="line">
            <a:avLst/>
          </a:prstGeom>
          <a:solidFill>
            <a:schemeClr val="accent2">
              <a:alpha val="42000"/>
            </a:schemeClr>
          </a:solidFill>
          <a:ln w="19050" cap="flat" cmpd="sng" algn="ctr">
            <a:solidFill>
              <a:schemeClr val="accent4"/>
            </a:solidFill>
            <a:prstDash val="solid"/>
            <a:round/>
            <a:headEnd type="none" w="med" len="med"/>
            <a:tailEnd type="none" w="med" len="med"/>
          </a:ln>
          <a:effectLst/>
        </p:spPr>
      </p:cxnSp>
      <p:sp>
        <p:nvSpPr>
          <p:cNvPr id="23" name="Oval 22"/>
          <p:cNvSpPr/>
          <p:nvPr/>
        </p:nvSpPr>
        <p:spPr bwMode="auto">
          <a:xfrm>
            <a:off x="3711625" y="343931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30469075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752600"/>
            <a:ext cx="3733800" cy="669126"/>
          </a:xfrm>
          <a:prstGeom prst="rect">
            <a:avLst/>
          </a:prstGeom>
        </p:spPr>
      </p:pic>
      <p:sp>
        <p:nvSpPr>
          <p:cNvPr id="21507" name="Rectangle 4"/>
          <p:cNvSpPr>
            <a:spLocks noGrp="1" noChangeArrowheads="1"/>
          </p:cNvSpPr>
          <p:nvPr>
            <p:ph type="title"/>
          </p:nvPr>
        </p:nvSpPr>
        <p:spPr/>
        <p:txBody>
          <a:bodyPr/>
          <a:lstStyle/>
          <a:p>
            <a:pPr eaLnBrk="1" hangingPunct="1"/>
            <a:r>
              <a:rPr lang="en-US" b="0" i="0" dirty="0" smtClean="0"/>
              <a:t>FortiGate/FortiWiFi 90D-POE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06058355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35/65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066800"/>
            <a:ext cx="2884755" cy="2379108"/>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a:t>
            </a:r>
            <a:r>
              <a:rPr lang="en-US" sz="1200" dirty="0"/>
              <a:t>GE RJ45 WAN Ports</a:t>
            </a:r>
          </a:p>
          <a:p>
            <a:pPr marL="343047" indent="-343047" defTabSz="914417">
              <a:spcBef>
                <a:spcPct val="20000"/>
              </a:spcBef>
              <a:buFontTx/>
              <a:buChar char="•"/>
            </a:pPr>
            <a:r>
              <a:rPr lang="en-US" sz="1200" dirty="0"/>
              <a:t>14x GE RJ45 Switch </a:t>
            </a:r>
            <a:r>
              <a:rPr lang="en-US" sz="1200" dirty="0" smtClean="0"/>
              <a:t>Ports</a:t>
            </a:r>
            <a:br>
              <a:rPr lang="en-US" sz="1200" dirty="0" smtClean="0"/>
            </a:br>
            <a:r>
              <a:rPr lang="en-US" sz="1200" dirty="0" smtClean="0"/>
              <a:t>(</a:t>
            </a:r>
            <a:r>
              <a:rPr lang="en-US" sz="1200" dirty="0" err="1" smtClean="0"/>
              <a:t>inc.</a:t>
            </a:r>
            <a:r>
              <a:rPr lang="en-US" sz="1200" dirty="0" smtClean="0"/>
              <a:t> 4x PoE)</a:t>
            </a:r>
            <a:endParaRPr lang="en-US" sz="1200" dirty="0"/>
          </a:p>
          <a:p>
            <a:pPr marL="343047" lvl="0" indent="-343047" defTabSz="914417">
              <a:spcBef>
                <a:spcPct val="20000"/>
              </a:spcBef>
              <a:buFontTx/>
              <a:buChar char="•"/>
            </a:pPr>
            <a:r>
              <a:rPr lang="en-US" sz="1200" dirty="0" smtClean="0">
                <a:latin typeface="Arial" charset="0"/>
              </a:rPr>
              <a:t>WiFi</a:t>
            </a:r>
            <a:r>
              <a:rPr lang="en-US" sz="1200" dirty="0">
                <a:latin typeface="Arial" charset="0"/>
              </a:rPr>
              <a:t>: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9" name="Picture 69" descr="dark_Storage_32gb.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328568" y="308409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dark_FortiASICS_SOC2.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8289" y="3057505"/>
            <a:ext cx="685872" cy="354119"/>
          </a:xfrm>
          <a:prstGeom prst="rect">
            <a:avLst/>
          </a:prstGeom>
        </p:spPr>
      </p:pic>
      <p:pic>
        <p:nvPicPr>
          <p:cNvPr id="13" name="Picture 12" descr="dark_DesktopMode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5568" y="3087428"/>
            <a:ext cx="569690" cy="312735"/>
          </a:xfrm>
          <a:prstGeom prst="rect">
            <a:avLst/>
          </a:prstGeom>
          <a:effectLst/>
        </p:spPr>
      </p:pic>
      <p:pic>
        <p:nvPicPr>
          <p:cNvPr id="16" name="Picture 15" descr="dark_WiFi_abgn.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8001000" y="3048000"/>
            <a:ext cx="582212" cy="363744"/>
          </a:xfrm>
          <a:prstGeom prst="rect">
            <a:avLst/>
          </a:prstGeom>
          <a:effectLst/>
        </p:spPr>
      </p:pic>
      <p:pic>
        <p:nvPicPr>
          <p:cNvPr id="12" name="Picture 46" descr="dark_port_output-poe.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5969919" y="3447798"/>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Connector 13"/>
          <p:cNvCxnSpPr/>
          <p:nvPr/>
        </p:nvCxnSpPr>
        <p:spPr bwMode="auto">
          <a:xfrm>
            <a:off x="7951453" y="3061411"/>
            <a:ext cx="0" cy="699125"/>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4" name="Picture 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66800" y="2667001"/>
            <a:ext cx="3733800" cy="670634"/>
          </a:xfrm>
          <a:prstGeom prst="rect">
            <a:avLst/>
          </a:prstGeom>
        </p:spPr>
      </p:pic>
    </p:spTree>
    <p:extLst>
      <p:ext uri="{BB962C8B-B14F-4D97-AF65-F5344CB8AC3E}">
        <p14:creationId xmlns:p14="http://schemas.microsoft.com/office/powerpoint/2010/main" val="234082844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94D-POE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75897724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35/65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a:t>2</a:t>
            </a:r>
            <a:r>
              <a:rPr lang="en-US" sz="1200" dirty="0" smtClean="0"/>
              <a:t>4x </a:t>
            </a:r>
            <a:r>
              <a:rPr lang="en-US" sz="1200" dirty="0"/>
              <a:t>G</a:t>
            </a:r>
            <a:r>
              <a:rPr lang="en-US" sz="1200" dirty="0" smtClean="0"/>
              <a:t>E RJ45 Switch Ports</a:t>
            </a:r>
          </a:p>
          <a:p>
            <a:pPr marL="343047" indent="-343047" defTabSz="914417">
              <a:spcBef>
                <a:spcPct val="20000"/>
              </a:spcBef>
              <a:buFontTx/>
              <a:buChar char="•"/>
            </a:pPr>
            <a:r>
              <a:rPr lang="en-US" sz="1200" dirty="0" smtClean="0"/>
              <a:t>24x FE POE Ports</a:t>
            </a:r>
          </a:p>
          <a:p>
            <a:pPr marL="343047" indent="-343047" defTabSz="914417">
              <a:spcBef>
                <a:spcPct val="20000"/>
              </a:spcBef>
              <a:buFontTx/>
              <a:buChar char="•"/>
            </a:pPr>
            <a:r>
              <a:rPr lang="en-US" sz="1200" dirty="0"/>
              <a:t>2 x DMZ GE SFP </a:t>
            </a:r>
            <a:r>
              <a:rPr lang="en-US" sz="1200" dirty="0" smtClean="0"/>
              <a:t>slots</a:t>
            </a:r>
          </a:p>
        </p:txBody>
      </p:sp>
      <p:pic>
        <p:nvPicPr>
          <p:cNvPr id="12" name="Picture 11" descr="94D-poe-back.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85153" y="2498895"/>
            <a:ext cx="5063079" cy="707445"/>
          </a:xfrm>
          <a:prstGeom prst="rect">
            <a:avLst/>
          </a:prstGeom>
        </p:spPr>
      </p:pic>
      <p:pic>
        <p:nvPicPr>
          <p:cNvPr id="14" name="Picture 13" descr="94D-poe-front.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7478" y="1890312"/>
            <a:ext cx="5320454" cy="430834"/>
          </a:xfrm>
          <a:prstGeom prst="rect">
            <a:avLst/>
          </a:prstGeom>
        </p:spPr>
      </p:pic>
      <p:pic>
        <p:nvPicPr>
          <p:cNvPr id="18" name="Picture 69" descr="dark_Storage_32gb.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28568" y="308409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descr="dark_FortiASICS_SOC2.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28289" y="3057505"/>
            <a:ext cx="685872" cy="354119"/>
          </a:xfrm>
          <a:prstGeom prst="rect">
            <a:avLst/>
          </a:prstGeom>
        </p:spPr>
      </p:pic>
      <p:pic>
        <p:nvPicPr>
          <p:cNvPr id="21" name="Picture 46" descr="dark_port_output-poe.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5969919" y="3447798"/>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descr="dark_1URackMou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683036" y="3083906"/>
            <a:ext cx="569690" cy="312735"/>
          </a:xfrm>
          <a:prstGeom prst="rect">
            <a:avLst/>
          </a:prstGeom>
          <a:effectLst/>
        </p:spPr>
      </p:pic>
    </p:spTree>
    <p:extLst>
      <p:ext uri="{BB962C8B-B14F-4D97-AF65-F5344CB8AC3E}">
        <p14:creationId xmlns:p14="http://schemas.microsoft.com/office/powerpoint/2010/main" val="19311250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98D-POE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359536785"/>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35/65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smtClean="0"/>
              <a:t>72x </a:t>
            </a:r>
            <a:r>
              <a:rPr lang="en-US" sz="1200" dirty="0"/>
              <a:t>G</a:t>
            </a:r>
            <a:r>
              <a:rPr lang="en-US" sz="1200" dirty="0" smtClean="0"/>
              <a:t>E RJ45 Switch Ports</a:t>
            </a:r>
          </a:p>
          <a:p>
            <a:pPr marL="343047" indent="-343047" defTabSz="914417">
              <a:spcBef>
                <a:spcPct val="20000"/>
              </a:spcBef>
              <a:buFontTx/>
              <a:buChar char="•"/>
            </a:pPr>
            <a:r>
              <a:rPr lang="en-US" sz="1200" dirty="0" smtClean="0"/>
              <a:t>24x FE POE Ports</a:t>
            </a:r>
          </a:p>
          <a:p>
            <a:pPr marL="343047" indent="-343047" defTabSz="914417">
              <a:spcBef>
                <a:spcPct val="20000"/>
              </a:spcBef>
              <a:buFontTx/>
              <a:buChar char="•"/>
            </a:pPr>
            <a:r>
              <a:rPr lang="en-US" sz="1200" dirty="0"/>
              <a:t>2 x DMZ GE SFP </a:t>
            </a:r>
            <a:r>
              <a:rPr lang="en-US" sz="1200" dirty="0" smtClean="0"/>
              <a:t>slots</a:t>
            </a:r>
          </a:p>
        </p:txBody>
      </p:sp>
      <p:pic>
        <p:nvPicPr>
          <p:cNvPr id="17" name="Picture 69" descr="dark_Storage_32gb.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7328568" y="308409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8289" y="3057505"/>
            <a:ext cx="685872" cy="354119"/>
          </a:xfrm>
          <a:prstGeom prst="rect">
            <a:avLst/>
          </a:prstGeom>
        </p:spPr>
      </p:pic>
      <p:pic>
        <p:nvPicPr>
          <p:cNvPr id="19" name="Picture 46" descr="dark_port_output-poe.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5969919" y="3447798"/>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descr="dark_2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79524" y="3090824"/>
            <a:ext cx="569690" cy="312735"/>
          </a:xfrm>
          <a:prstGeom prst="rect">
            <a:avLst/>
          </a:prstGeom>
          <a:effectLst/>
        </p:spPr>
      </p:pic>
      <p:pic>
        <p:nvPicPr>
          <p:cNvPr id="22" name="Picture 21"/>
          <p:cNvPicPr>
            <a:picLocks noChangeAspect="1"/>
          </p:cNvPicPr>
          <p:nvPr/>
        </p:nvPicPr>
        <p:blipFill>
          <a:blip r:embed="rId6"/>
          <a:stretch>
            <a:fillRect/>
          </a:stretch>
        </p:blipFill>
        <p:spPr>
          <a:xfrm>
            <a:off x="3271595" y="188496"/>
            <a:ext cx="533400" cy="533400"/>
          </a:xfrm>
          <a:prstGeom prst="rect">
            <a:avLst/>
          </a:prstGeom>
        </p:spPr>
      </p:pic>
      <p:pic>
        <p:nvPicPr>
          <p:cNvPr id="2" name="Picture 1" descr="FG-98D-POE Front and Back.png"/>
          <p:cNvPicPr>
            <a:picLocks noChangeAspect="1"/>
          </p:cNvPicPr>
          <p:nvPr/>
        </p:nvPicPr>
        <p:blipFill rotWithShape="1">
          <a:blip r:embed="rId7" cstate="print">
            <a:extLst>
              <a:ext uri="{28A0092B-C50C-407E-A947-70E740481C1C}">
                <a14:useLocalDpi xmlns:a14="http://schemas.microsoft.com/office/drawing/2010/main"/>
              </a:ext>
            </a:extLst>
          </a:blip>
          <a:srcRect b="62437"/>
          <a:stretch/>
        </p:blipFill>
        <p:spPr>
          <a:xfrm>
            <a:off x="660017" y="1406199"/>
            <a:ext cx="4830132" cy="923972"/>
          </a:xfrm>
          <a:prstGeom prst="rect">
            <a:avLst/>
          </a:prstGeom>
        </p:spPr>
      </p:pic>
      <p:pic>
        <p:nvPicPr>
          <p:cNvPr id="15" name="Picture 14" descr="FG-98D-POE Front and Back.png"/>
          <p:cNvPicPr>
            <a:picLocks noChangeAspect="1"/>
          </p:cNvPicPr>
          <p:nvPr/>
        </p:nvPicPr>
        <p:blipFill rotWithShape="1">
          <a:blip r:embed="rId8" cstate="print">
            <a:extLst>
              <a:ext uri="{28A0092B-C50C-407E-A947-70E740481C1C}">
                <a14:useLocalDpi xmlns:a14="http://schemas.microsoft.com/office/drawing/2010/main"/>
              </a:ext>
            </a:extLst>
          </a:blip>
          <a:srcRect b="-190"/>
          <a:stretch/>
        </p:blipFill>
        <p:spPr>
          <a:xfrm>
            <a:off x="652412" y="2560187"/>
            <a:ext cx="4830132" cy="1010073"/>
          </a:xfrm>
          <a:prstGeom prst="rect">
            <a:avLst/>
          </a:prstGeom>
        </p:spPr>
      </p:pic>
    </p:spTree>
    <p:extLst>
      <p:ext uri="{BB962C8B-B14F-4D97-AF65-F5344CB8AC3E}">
        <p14:creationId xmlns:p14="http://schemas.microsoft.com/office/powerpoint/2010/main" val="208601858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Mid-Range Series</a:t>
            </a:r>
            <a:endParaRPr lang="en-US" b="0" i="0" dirty="0">
              <a:latin typeface="+mj-lt"/>
              <a:cs typeface="Arial Narrow"/>
            </a:endParaRPr>
          </a:p>
        </p:txBody>
      </p:sp>
      <p:pic>
        <p:nvPicPr>
          <p:cNvPr id="12" name="Picture 11" descr="FG-800C_Ft-top-reflec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864277" y="2690291"/>
            <a:ext cx="2212730" cy="629727"/>
          </a:xfrm>
          <a:prstGeom prst="rect">
            <a:avLst/>
          </a:prstGeom>
        </p:spPr>
      </p:pic>
      <p:sp>
        <p:nvSpPr>
          <p:cNvPr id="14" name="Rectangle 13"/>
          <p:cNvSpPr/>
          <p:nvPr/>
        </p:nvSpPr>
        <p:spPr>
          <a:xfrm>
            <a:off x="585640" y="2818799"/>
            <a:ext cx="1067887" cy="307777"/>
          </a:xfrm>
          <a:prstGeom prst="rect">
            <a:avLst/>
          </a:prstGeom>
        </p:spPr>
        <p:txBody>
          <a:bodyPr wrap="square">
            <a:spAutoFit/>
          </a:bodyPr>
          <a:lstStyle/>
          <a:p>
            <a:r>
              <a:rPr lang="en-US" sz="1400" b="1" dirty="0" smtClean="0">
                <a:latin typeface="+mn-lt"/>
                <a:ea typeface="Helvetica 55 Roman" charset="0"/>
                <a:cs typeface="Arial Narrow"/>
              </a:rPr>
              <a:t>FG-800C</a:t>
            </a:r>
            <a:endParaRPr lang="en-US" sz="1400" b="1" dirty="0">
              <a:latin typeface="+mn-lt"/>
              <a:cs typeface="Arial Narrow"/>
            </a:endParaRPr>
          </a:p>
        </p:txBody>
      </p:sp>
      <p:sp>
        <p:nvSpPr>
          <p:cNvPr id="22" name="Content Placeholder 9"/>
          <p:cNvSpPr txBox="1">
            <a:spLocks/>
          </p:cNvSpPr>
          <p:nvPr/>
        </p:nvSpPr>
        <p:spPr>
          <a:xfrm>
            <a:off x="4773723" y="2192643"/>
            <a:ext cx="3987800" cy="4917112"/>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500" b="1" dirty="0" smtClean="0">
                <a:latin typeface="+mn-lt"/>
                <a:ea typeface="ＭＳ Ｐゴシック" pitchFamily="34" charset="-128"/>
              </a:rPr>
              <a:t>High performance multi-threat security for medium-sized enterprises and branch offices of large enterprises.</a:t>
            </a:r>
          </a:p>
          <a:p>
            <a:pPr>
              <a:lnSpc>
                <a:spcPct val="90000"/>
              </a:lnSpc>
              <a:buClr>
                <a:schemeClr val="accent6"/>
              </a:buClr>
              <a:buFont typeface="Wingdings" charset="2"/>
              <a:buChar char="§"/>
            </a:pPr>
            <a:r>
              <a:rPr lang="en-US" sz="1500" b="1" dirty="0" smtClean="0">
                <a:latin typeface="+mn-lt"/>
                <a:ea typeface="ＭＳ Ｐゴシック" pitchFamily="34" charset="-128"/>
              </a:rPr>
              <a:t>Higher price/performance ratio and more interfaces than any products in their class</a:t>
            </a:r>
          </a:p>
          <a:p>
            <a:pPr marL="0" indent="0">
              <a:lnSpc>
                <a:spcPct val="90000"/>
              </a:lnSpc>
              <a:buNone/>
            </a:pPr>
            <a:endParaRPr lang="en-US" sz="1500" b="1" dirty="0" smtClean="0">
              <a:latin typeface="+mn-lt"/>
              <a:ea typeface="ＭＳ Ｐゴシック" pitchFamily="34" charset="-128"/>
            </a:endParaRPr>
          </a:p>
        </p:txBody>
      </p:sp>
      <p:pic>
        <p:nvPicPr>
          <p:cNvPr id="24" name="Picture 23"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0326" y="2910328"/>
            <a:ext cx="213020" cy="151969"/>
          </a:xfrm>
          <a:prstGeom prst="rect">
            <a:avLst/>
          </a:prstGeom>
        </p:spPr>
      </p:pic>
      <p:sp>
        <p:nvSpPr>
          <p:cNvPr id="33" name="Rectangle 32"/>
          <p:cNvSpPr/>
          <p:nvPr/>
        </p:nvSpPr>
        <p:spPr>
          <a:xfrm>
            <a:off x="585640" y="3997971"/>
            <a:ext cx="1513534" cy="523220"/>
          </a:xfrm>
          <a:prstGeom prst="rect">
            <a:avLst/>
          </a:prstGeom>
        </p:spPr>
        <p:txBody>
          <a:bodyPr wrap="square">
            <a:spAutoFit/>
          </a:bodyPr>
          <a:lstStyle/>
          <a:p>
            <a:r>
              <a:rPr lang="en-US" sz="1400" b="1" dirty="0" smtClean="0">
                <a:latin typeface="+mn-lt"/>
                <a:ea typeface="Helvetica 55 Roman" charset="0"/>
                <a:cs typeface="Arial Narrow"/>
              </a:rPr>
              <a:t>FG-200D</a:t>
            </a:r>
            <a:endParaRPr lang="en-US" sz="1400" b="1" dirty="0">
              <a:latin typeface="+mn-lt"/>
              <a:cs typeface="Arial Narrow"/>
            </a:endParaRPr>
          </a:p>
          <a:p>
            <a:r>
              <a:rPr lang="en-US" sz="1400" b="1" dirty="0" smtClean="0">
                <a:latin typeface="+mn-lt"/>
                <a:ea typeface="Helvetica 55 Roman" charset="0"/>
                <a:cs typeface="Arial Narrow"/>
              </a:rPr>
              <a:t>Series</a:t>
            </a:r>
          </a:p>
        </p:txBody>
      </p:sp>
      <p:pic>
        <p:nvPicPr>
          <p:cNvPr id="37" name="Picture 36"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0326" y="4086620"/>
            <a:ext cx="213020" cy="151969"/>
          </a:xfrm>
          <a:prstGeom prst="rect">
            <a:avLst/>
          </a:prstGeom>
        </p:spPr>
      </p:pic>
      <p:pic>
        <p:nvPicPr>
          <p:cNvPr id="31" name="Picture 30" descr="FG-200D_Ft-top.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728640" y="4016075"/>
            <a:ext cx="2514600" cy="916293"/>
          </a:xfrm>
          <a:prstGeom prst="rect">
            <a:avLst/>
          </a:prstGeom>
        </p:spPr>
      </p:pic>
      <p:pic>
        <p:nvPicPr>
          <p:cNvPr id="34" name="Picture 33" descr="FG-240D_Ft-top.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728640" y="3818435"/>
            <a:ext cx="2433773" cy="731040"/>
          </a:xfrm>
          <a:prstGeom prst="rect">
            <a:avLst/>
          </a:prstGeom>
        </p:spPr>
      </p:pic>
      <p:pic>
        <p:nvPicPr>
          <p:cNvPr id="4" name="Picture 3" descr="FortiGate300D-3 Reflection.jp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1957240" y="3558875"/>
            <a:ext cx="2057400" cy="445992"/>
          </a:xfrm>
          <a:prstGeom prst="rect">
            <a:avLst/>
          </a:prstGeom>
        </p:spPr>
      </p:pic>
      <p:sp>
        <p:nvSpPr>
          <p:cNvPr id="26" name="Rectangle 25"/>
          <p:cNvSpPr/>
          <p:nvPr/>
        </p:nvSpPr>
        <p:spPr>
          <a:xfrm>
            <a:off x="585640" y="3632098"/>
            <a:ext cx="1513534" cy="307777"/>
          </a:xfrm>
          <a:prstGeom prst="rect">
            <a:avLst/>
          </a:prstGeom>
        </p:spPr>
        <p:txBody>
          <a:bodyPr wrap="square">
            <a:spAutoFit/>
          </a:bodyPr>
          <a:lstStyle/>
          <a:p>
            <a:r>
              <a:rPr lang="en-US" sz="1400" b="1" dirty="0" smtClean="0">
                <a:latin typeface="+mn-lt"/>
                <a:ea typeface="Helvetica 55 Roman" charset="0"/>
                <a:cs typeface="Arial Narrow"/>
              </a:rPr>
              <a:t>FG-</a:t>
            </a:r>
            <a:r>
              <a:rPr lang="en-US" sz="1400" b="1" dirty="0">
                <a:latin typeface="+mn-lt"/>
                <a:ea typeface="Helvetica 55 Roman" charset="0"/>
                <a:cs typeface="Arial Narrow"/>
              </a:rPr>
              <a:t>3</a:t>
            </a:r>
            <a:r>
              <a:rPr lang="en-US" sz="1400" b="1" dirty="0" smtClean="0">
                <a:latin typeface="+mn-lt"/>
                <a:ea typeface="Helvetica 55 Roman" charset="0"/>
                <a:cs typeface="Arial Narrow"/>
              </a:rPr>
              <a:t>00D</a:t>
            </a:r>
            <a:endParaRPr lang="en-US" sz="1400" b="1" dirty="0">
              <a:latin typeface="+mn-lt"/>
              <a:cs typeface="Arial Narrow"/>
            </a:endParaRPr>
          </a:p>
        </p:txBody>
      </p:sp>
      <p:pic>
        <p:nvPicPr>
          <p:cNvPr id="27" name="Picture 26"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0326" y="3720747"/>
            <a:ext cx="213020" cy="151969"/>
          </a:xfrm>
          <a:prstGeom prst="rect">
            <a:avLst/>
          </a:prstGeom>
        </p:spPr>
      </p:pic>
      <p:pic>
        <p:nvPicPr>
          <p:cNvPr id="6" name="Picture 5" descr="FortiGate500D-1 Reflection.jpg"/>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1957240" y="3147730"/>
            <a:ext cx="1981200" cy="421305"/>
          </a:xfrm>
          <a:prstGeom prst="rect">
            <a:avLst/>
          </a:prstGeom>
        </p:spPr>
      </p:pic>
      <p:sp>
        <p:nvSpPr>
          <p:cNvPr id="30" name="Rectangle 29"/>
          <p:cNvSpPr/>
          <p:nvPr/>
        </p:nvSpPr>
        <p:spPr>
          <a:xfrm>
            <a:off x="585640" y="3254075"/>
            <a:ext cx="1513534" cy="307777"/>
          </a:xfrm>
          <a:prstGeom prst="rect">
            <a:avLst/>
          </a:prstGeom>
        </p:spPr>
        <p:txBody>
          <a:bodyPr wrap="square">
            <a:spAutoFit/>
          </a:bodyPr>
          <a:lstStyle/>
          <a:p>
            <a:r>
              <a:rPr lang="en-US" sz="1400" b="1" dirty="0" smtClean="0">
                <a:latin typeface="+mn-lt"/>
                <a:ea typeface="Helvetica 55 Roman" charset="0"/>
                <a:cs typeface="Arial Narrow"/>
              </a:rPr>
              <a:t>FG-500D</a:t>
            </a:r>
            <a:endParaRPr lang="en-US" sz="1400" b="1" dirty="0">
              <a:latin typeface="+mn-lt"/>
              <a:cs typeface="Arial Narrow"/>
            </a:endParaRPr>
          </a:p>
        </p:txBody>
      </p:sp>
      <p:pic>
        <p:nvPicPr>
          <p:cNvPr id="32" name="Picture 31"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0326" y="3342724"/>
            <a:ext cx="213020" cy="151969"/>
          </a:xfrm>
          <a:prstGeom prst="rect">
            <a:avLst/>
          </a:prstGeom>
        </p:spPr>
      </p:pic>
      <p:pic>
        <p:nvPicPr>
          <p:cNvPr id="35" name="Picture 34" descr="FG-100D_Ft-top.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752600" y="5029200"/>
            <a:ext cx="2446560" cy="729218"/>
          </a:xfrm>
          <a:prstGeom prst="rect">
            <a:avLst/>
          </a:prstGeom>
        </p:spPr>
      </p:pic>
      <p:sp>
        <p:nvSpPr>
          <p:cNvPr id="36" name="Rectangle 35"/>
          <p:cNvSpPr/>
          <p:nvPr/>
        </p:nvSpPr>
        <p:spPr>
          <a:xfrm>
            <a:off x="585640" y="4809035"/>
            <a:ext cx="914400" cy="523220"/>
          </a:xfrm>
          <a:prstGeom prst="rect">
            <a:avLst/>
          </a:prstGeom>
        </p:spPr>
        <p:txBody>
          <a:bodyPr wrap="square">
            <a:spAutoFit/>
          </a:bodyPr>
          <a:lstStyle/>
          <a:p>
            <a:r>
              <a:rPr lang="en-US" sz="1400" b="1" dirty="0" smtClean="0">
                <a:latin typeface="+mn-lt"/>
                <a:ea typeface="Helvetica 55 Roman" charset="0"/>
                <a:cs typeface="Arial Narrow"/>
              </a:rPr>
              <a:t>FG-100D Series</a:t>
            </a:r>
          </a:p>
        </p:txBody>
      </p:sp>
      <p:pic>
        <p:nvPicPr>
          <p:cNvPr id="40" name="Picture 39"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57040" y="4893670"/>
            <a:ext cx="213020" cy="151969"/>
          </a:xfrm>
          <a:prstGeom prst="rect">
            <a:avLst/>
          </a:prstGeom>
        </p:spPr>
      </p:pic>
      <p:pic>
        <p:nvPicPr>
          <p:cNvPr id="41" name="Picture 40" descr="FG-140D_Ft-top.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760759" y="4732835"/>
            <a:ext cx="2409194" cy="749527"/>
          </a:xfrm>
          <a:prstGeom prst="rect">
            <a:avLst/>
          </a:prstGeom>
        </p:spPr>
      </p:pic>
      <p:pic>
        <p:nvPicPr>
          <p:cNvPr id="42" name="Picture 41" descr="FG-140D-POE_Ft-top.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760759" y="4504236"/>
            <a:ext cx="2384859" cy="741956"/>
          </a:xfrm>
          <a:prstGeom prst="rect">
            <a:avLst/>
          </a:prstGeom>
        </p:spPr>
      </p:pic>
      <p:sp>
        <p:nvSpPr>
          <p:cNvPr id="28" name="Rectangle 2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Mid-Range Security Appliances For Mid-Size Organizations &amp; Large Enterprise Branch Offices</a:t>
            </a:r>
          </a:p>
        </p:txBody>
      </p:sp>
      <p:pic>
        <p:nvPicPr>
          <p:cNvPr id="29" name="Picture 28"/>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sp>
        <p:nvSpPr>
          <p:cNvPr id="38" name="Rectangle 37"/>
          <p:cNvSpPr/>
          <p:nvPr/>
        </p:nvSpPr>
        <p:spPr>
          <a:xfrm>
            <a:off x="4981576" y="3858743"/>
            <a:ext cx="3644273" cy="2085186"/>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bg2">
                  <a:lumMod val="50000"/>
                </a:schemeClr>
              </a:buClr>
              <a:buFont typeface="Lucida Grande"/>
              <a:buChar char="✔"/>
            </a:pPr>
            <a:r>
              <a:rPr lang="en-US" sz="1400" dirty="0" smtClean="0">
                <a:latin typeface="+mj-lt"/>
                <a:cs typeface="Arial Narrow"/>
              </a:rPr>
              <a:t>High </a:t>
            </a:r>
            <a:r>
              <a:rPr lang="en-US" sz="1400" dirty="0">
                <a:latin typeface="+mj-lt"/>
                <a:cs typeface="Arial Narrow"/>
              </a:rPr>
              <a:t>speed Firewall and IPSec VPN performance</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High Speed Application Control</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Accelerated IPS/AV performance</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On board storage for WAN Optimization, local reporting and </a:t>
            </a:r>
            <a:r>
              <a:rPr lang="en-US" sz="1400" dirty="0" smtClean="0">
                <a:latin typeface="+mj-lt"/>
                <a:cs typeface="Arial Narrow"/>
              </a:rPr>
              <a:t>archiving*</a:t>
            </a:r>
            <a:endParaRPr lang="en-US" sz="1400" dirty="0">
              <a:latin typeface="+mj-lt"/>
              <a:cs typeface="Arial Narrow"/>
            </a:endParaRPr>
          </a:p>
        </p:txBody>
      </p:sp>
    </p:spTree>
    <p:extLst>
      <p:ext uri="{BB962C8B-B14F-4D97-AF65-F5344CB8AC3E}">
        <p14:creationId xmlns:p14="http://schemas.microsoft.com/office/powerpoint/2010/main" val="300077809"/>
      </p:ext>
    </p:extLst>
  </p:cSld>
  <p:clrMapOvr>
    <a:masterClrMapping/>
  </p:clrMapOvr>
  <p:transition xmlns:p14="http://schemas.microsoft.com/office/powerpoint/2010/mai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3313413523"/>
              </p:ext>
            </p:extLst>
          </p:nvPr>
        </p:nvGraphicFramePr>
        <p:xfrm>
          <a:off x="251999" y="1260000"/>
          <a:ext cx="8640005" cy="3977886"/>
        </p:xfrm>
        <a:graphic>
          <a:graphicData uri="http://schemas.openxmlformats.org/drawingml/2006/table">
            <a:tbl>
              <a:tblPr firstRow="1" bandRow="1">
                <a:effectLst/>
                <a:tableStyleId>{073A0DAA-6AF3-43AB-8588-CEC1D06C72B9}</a:tableStyleId>
              </a:tblPr>
              <a:tblGrid>
                <a:gridCol w="2153835"/>
                <a:gridCol w="1297234"/>
                <a:gridCol w="1297234"/>
                <a:gridCol w="1297234"/>
                <a:gridCol w="1297234"/>
                <a:gridCol w="1297234"/>
              </a:tblGrid>
              <a:tr h="228600">
                <a:tc>
                  <a:txBody>
                    <a:bodyPr/>
                    <a:lstStyle/>
                    <a:p>
                      <a:endParaRPr lang="en-US" sz="1300" dirty="0">
                        <a:latin typeface="+mn-lt"/>
                        <a:cs typeface="Arial Narrow"/>
                      </a:endParaRPr>
                    </a:p>
                  </a:txBody>
                  <a:tcPr anchor="ctr">
                    <a:solidFill>
                      <a:schemeClr val="accent4">
                        <a:lumMod val="50000"/>
                      </a:schemeClr>
                    </a:solidFill>
                  </a:tcPr>
                </a:tc>
                <a:tc>
                  <a:txBody>
                    <a:bodyPr/>
                    <a:lstStyle/>
                    <a:p>
                      <a:pPr algn="ctr"/>
                      <a:r>
                        <a:rPr lang="en-US" sz="1300" dirty="0" smtClean="0"/>
                        <a:t>FGT-100D</a:t>
                      </a:r>
                    </a:p>
                  </a:txBody>
                  <a:tcPr anchor="ctr">
                    <a:solidFill>
                      <a:schemeClr val="accent4">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t>FGT-140D</a:t>
                      </a:r>
                    </a:p>
                  </a:txBody>
                  <a:tcPr anchor="ctr">
                    <a:solidFill>
                      <a:schemeClr val="accent4">
                        <a:lumMod val="50000"/>
                      </a:schemeClr>
                    </a:solidFill>
                  </a:tcPr>
                </a:tc>
                <a:tc>
                  <a:txBody>
                    <a:bodyPr/>
                    <a:lstStyle/>
                    <a:p>
                      <a:pPr algn="ctr"/>
                      <a:r>
                        <a:rPr lang="en-US" sz="1300" dirty="0" smtClean="0"/>
                        <a:t>FGT-200D</a:t>
                      </a:r>
                      <a:endParaRPr lang="en-US" sz="1300" dirty="0"/>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FGT-240D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FGT-280D-POE</a:t>
                      </a:r>
                    </a:p>
                  </a:txBody>
                  <a:tcPr anchor="ctr">
                    <a:solidFill>
                      <a:schemeClr val="accent4">
                        <a:lumMod val="5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(1518/512/64 byte</a:t>
                      </a:r>
                      <a:r>
                        <a:rPr lang="en-US" sz="1100" b="1" baseline="0" dirty="0" smtClean="0">
                          <a:solidFill>
                            <a:schemeClr val="bg1"/>
                          </a:solidFill>
                        </a:rPr>
                        <a:t> </a:t>
                      </a:r>
                      <a:r>
                        <a:rPr lang="en-US" sz="1100" b="1" dirty="0" smtClean="0">
                          <a:solidFill>
                            <a:schemeClr val="bg1"/>
                          </a:solidFill>
                        </a:rPr>
                        <a:t>UDP)</a:t>
                      </a:r>
                    </a:p>
                  </a:txBody>
                  <a:tcPr anchor="ctr">
                    <a:solidFill>
                      <a:schemeClr val="accent4"/>
                    </a:solidFill>
                  </a:tcPr>
                </a:tc>
                <a:tc>
                  <a:txBody>
                    <a:bodyPr/>
                    <a:lstStyle/>
                    <a:p>
                      <a:pPr algn="ctr"/>
                      <a:r>
                        <a:rPr lang="de-DE" sz="1100" dirty="0" smtClean="0"/>
                        <a:t>2500 / 1000 / 200 Mbps</a:t>
                      </a:r>
                    </a:p>
                  </a:txBody>
                  <a:tcPr anchor="ctr"/>
                </a:tc>
                <a:tc>
                  <a:txBody>
                    <a:bodyPr/>
                    <a:lstStyle/>
                    <a:p>
                      <a:pPr algn="ctr"/>
                      <a:r>
                        <a:rPr lang="de-DE" sz="1100" dirty="0" smtClean="0"/>
                        <a:t>2500 / 1000 / 200 Mbps</a:t>
                      </a:r>
                    </a:p>
                  </a:txBody>
                  <a:tcPr anchor="ctr"/>
                </a:tc>
                <a:tc>
                  <a:txBody>
                    <a:bodyPr/>
                    <a:lstStyle/>
                    <a:p>
                      <a:pPr algn="ctr"/>
                      <a:r>
                        <a:rPr lang="en-US" sz="1100" dirty="0" smtClean="0"/>
                        <a:t>3 / 3 / 3 </a:t>
                      </a:r>
                    </a:p>
                    <a:p>
                      <a:pPr algn="ctr"/>
                      <a:r>
                        <a:rPr lang="en-US" sz="1100" dirty="0" smtClean="0"/>
                        <a:t>Gbps</a:t>
                      </a:r>
                      <a:endParaRPr lang="en-US" sz="1100" dirty="0"/>
                    </a:p>
                  </a:txBody>
                  <a:tcPr anchor="ctr" horzOverflow="overflow"/>
                </a:tc>
                <a:tc>
                  <a:txBody>
                    <a:bodyPr/>
                    <a:lstStyle/>
                    <a:p>
                      <a:pPr algn="ctr"/>
                      <a:r>
                        <a:rPr lang="en-US" sz="1100" dirty="0" smtClean="0"/>
                        <a:t>4 / 4 / 4 </a:t>
                      </a:r>
                    </a:p>
                    <a:p>
                      <a:pPr algn="ctr"/>
                      <a:r>
                        <a:rPr lang="en-US" sz="1100" dirty="0" smtClean="0"/>
                        <a:t>Gbps</a:t>
                      </a:r>
                    </a:p>
                  </a:txBody>
                  <a:tcPr anchor="ctr" horzOverflow="overflow"/>
                </a:tc>
                <a:tc>
                  <a:txBody>
                    <a:bodyPr/>
                    <a:lstStyle/>
                    <a:p>
                      <a:pPr algn="ctr"/>
                      <a:r>
                        <a:rPr lang="en-US" sz="1100" dirty="0" smtClean="0"/>
                        <a:t>4 / 4 / 4 </a:t>
                      </a:r>
                    </a:p>
                    <a:p>
                      <a:pPr algn="ctr"/>
                      <a:r>
                        <a:rPr lang="en-US" sz="1100" dirty="0" smtClean="0"/>
                        <a:t>Gbps</a:t>
                      </a:r>
                    </a:p>
                  </a:txBody>
                  <a:tcPr anchor="ctr" horzOverflow="overflow"/>
                </a:tc>
              </a:tr>
              <a:tr h="370840">
                <a:tc>
                  <a:txBody>
                    <a:bodyPr/>
                    <a:lstStyle/>
                    <a:p>
                      <a:r>
                        <a:rPr lang="en-US" sz="1100" b="1" dirty="0" smtClean="0">
                          <a:solidFill>
                            <a:schemeClr val="bg1"/>
                          </a:solidFill>
                        </a:rPr>
                        <a:t>Concurrent Sessions</a:t>
                      </a:r>
                      <a:endParaRPr lang="en-US" sz="1100" b="1" dirty="0">
                        <a:solidFill>
                          <a:schemeClr val="bg1"/>
                        </a:solidFill>
                      </a:endParaRPr>
                    </a:p>
                  </a:txBody>
                  <a:tcPr anchor="ctr">
                    <a:solidFill>
                      <a:schemeClr val="accent4"/>
                    </a:solidFill>
                  </a:tcPr>
                </a:tc>
                <a:tc>
                  <a:txBody>
                    <a:bodyPr/>
                    <a:lstStyle/>
                    <a:p>
                      <a:pPr algn="ctr"/>
                      <a:r>
                        <a:rPr lang="en-US" sz="1100" dirty="0" smtClean="0"/>
                        <a:t>3 Mil</a:t>
                      </a:r>
                      <a:endParaRPr lang="en-US" sz="1100" dirty="0"/>
                    </a:p>
                  </a:txBody>
                  <a:tcPr anchor="ctr"/>
                </a:tc>
                <a:tc>
                  <a:txBody>
                    <a:bodyPr/>
                    <a:lstStyle/>
                    <a:p>
                      <a:pPr algn="ctr"/>
                      <a:r>
                        <a:rPr lang="en-US" sz="1100" dirty="0" smtClean="0"/>
                        <a:t>3 Mil</a:t>
                      </a:r>
                      <a:endParaRPr lang="en-US" sz="1100" dirty="0"/>
                    </a:p>
                  </a:txBody>
                  <a:tcPr anchor="ctr"/>
                </a:tc>
                <a:tc>
                  <a:txBody>
                    <a:bodyPr/>
                    <a:lstStyle/>
                    <a:p>
                      <a:pPr algn="ctr"/>
                      <a:r>
                        <a:rPr lang="en-US" sz="1100" baseline="0" dirty="0" smtClean="0"/>
                        <a:t>3.2 Mil</a:t>
                      </a:r>
                      <a:r>
                        <a:rPr lang="en-US" sz="1100" dirty="0" smtClean="0"/>
                        <a:t> </a:t>
                      </a:r>
                      <a:endParaRPr lang="en-US" sz="1100" dirty="0"/>
                    </a:p>
                  </a:txBody>
                  <a:tcPr anchor="ctr" horzOverflow="overflow"/>
                </a:tc>
                <a:tc>
                  <a:txBody>
                    <a:bodyPr/>
                    <a:lstStyle/>
                    <a:p>
                      <a:pPr algn="ctr"/>
                      <a:r>
                        <a:rPr lang="en-US" sz="1100" dirty="0" smtClean="0"/>
                        <a:t>3.2 Mil</a:t>
                      </a:r>
                      <a:endParaRPr lang="en-US" sz="1100" dirty="0"/>
                    </a:p>
                  </a:txBody>
                  <a:tcPr anchor="ctr" horzOverflow="overflow"/>
                </a:tc>
                <a:tc>
                  <a:txBody>
                    <a:bodyPr/>
                    <a:lstStyle/>
                    <a:p>
                      <a:pPr algn="ctr"/>
                      <a:r>
                        <a:rPr lang="en-US" sz="1100" dirty="0" smtClean="0"/>
                        <a:t>3.2 Mil</a:t>
                      </a:r>
                      <a:endParaRPr lang="en-US" sz="1100" dirty="0"/>
                    </a:p>
                  </a:txBody>
                  <a:tcPr anchor="ctr" horzOverflow="overflow"/>
                </a:tc>
              </a:tr>
              <a:tr h="299966">
                <a:tc>
                  <a:txBody>
                    <a:bodyPr/>
                    <a:lstStyle/>
                    <a:p>
                      <a:r>
                        <a:rPr lang="en-US" sz="1100" b="1" dirty="0" smtClean="0">
                          <a:solidFill>
                            <a:schemeClr val="bg1"/>
                          </a:solidFill>
                        </a:rPr>
                        <a:t>New Sessions/Sec</a:t>
                      </a:r>
                      <a:endParaRPr lang="en-US" sz="1100" b="1" dirty="0">
                        <a:solidFill>
                          <a:schemeClr val="bg1"/>
                        </a:solidFill>
                      </a:endParaRPr>
                    </a:p>
                  </a:txBody>
                  <a:tcPr anchor="ctr">
                    <a:solidFill>
                      <a:schemeClr val="accent4"/>
                    </a:solidFill>
                  </a:tcPr>
                </a:tc>
                <a:tc>
                  <a:txBody>
                    <a:bodyPr/>
                    <a:lstStyle/>
                    <a:p>
                      <a:pPr algn="ctr"/>
                      <a:r>
                        <a:rPr lang="en-US" sz="1100" dirty="0" smtClean="0"/>
                        <a:t>22,000</a:t>
                      </a:r>
                      <a:endParaRPr lang="en-US" sz="1100" dirty="0"/>
                    </a:p>
                  </a:txBody>
                  <a:tcPr anchor="ctr"/>
                </a:tc>
                <a:tc>
                  <a:txBody>
                    <a:bodyPr/>
                    <a:lstStyle/>
                    <a:p>
                      <a:pPr algn="ctr"/>
                      <a:r>
                        <a:rPr lang="en-US" sz="1100" dirty="0" smtClean="0"/>
                        <a:t>22,000</a:t>
                      </a:r>
                      <a:endParaRPr lang="en-US" sz="1100" dirty="0"/>
                    </a:p>
                  </a:txBody>
                  <a:tcPr anchor="ctr"/>
                </a:tc>
                <a:tc>
                  <a:txBody>
                    <a:bodyPr/>
                    <a:lstStyle/>
                    <a:p>
                      <a:pPr algn="ctr"/>
                      <a:r>
                        <a:rPr lang="en-US" sz="1100" dirty="0" smtClean="0"/>
                        <a:t>77,000</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77,000</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77,000</a:t>
                      </a:r>
                    </a:p>
                  </a:txBody>
                  <a:tcPr anchor="ctr" horzOverflow="overflow"/>
                </a:tc>
              </a:tr>
              <a:tr h="370840">
                <a:tc>
                  <a:txBody>
                    <a:bodyPr/>
                    <a:lstStyle/>
                    <a:p>
                      <a:r>
                        <a:rPr lang="en-US" sz="1100" b="1" dirty="0" smtClean="0">
                          <a:solidFill>
                            <a:schemeClr val="bg1"/>
                          </a:solidFill>
                        </a:rPr>
                        <a:t>IPSec VPN</a:t>
                      </a:r>
                      <a:endParaRPr lang="en-US" sz="1100" b="1" dirty="0">
                        <a:solidFill>
                          <a:schemeClr val="bg1"/>
                        </a:solidFill>
                      </a:endParaRPr>
                    </a:p>
                  </a:txBody>
                  <a:tcPr anchor="ctr">
                    <a:solidFill>
                      <a:schemeClr val="accent4"/>
                    </a:solidFill>
                  </a:tcPr>
                </a:tc>
                <a:tc>
                  <a:txBody>
                    <a:bodyPr/>
                    <a:lstStyle/>
                    <a:p>
                      <a:pPr algn="ctr"/>
                      <a:r>
                        <a:rPr lang="en-US" sz="1100" dirty="0" smtClean="0"/>
                        <a:t>450 Mbps</a:t>
                      </a:r>
                      <a:endParaRPr lang="en-US" sz="1100" dirty="0"/>
                    </a:p>
                  </a:txBody>
                  <a:tcPr anchor="ctr"/>
                </a:tc>
                <a:tc>
                  <a:txBody>
                    <a:bodyPr/>
                    <a:lstStyle/>
                    <a:p>
                      <a:pPr algn="ctr"/>
                      <a:r>
                        <a:rPr lang="en-US" sz="1100" dirty="0" smtClean="0"/>
                        <a:t>450 Mbps</a:t>
                      </a:r>
                      <a:endParaRPr lang="en-US" sz="1100" dirty="0"/>
                    </a:p>
                  </a:txBody>
                  <a:tcPr anchor="ctr"/>
                </a:tc>
                <a:tc>
                  <a:txBody>
                    <a:bodyPr/>
                    <a:lstStyle/>
                    <a:p>
                      <a:pPr algn="ctr"/>
                      <a:r>
                        <a:rPr lang="en-US" sz="1100" dirty="0" smtClean="0"/>
                        <a:t>1.3</a:t>
                      </a:r>
                      <a:r>
                        <a:rPr lang="en-US" sz="1100" baseline="0" dirty="0" smtClean="0"/>
                        <a:t>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1.3</a:t>
                      </a:r>
                      <a:r>
                        <a:rPr lang="en-US" sz="1100" baseline="0" dirty="0" smtClean="0"/>
                        <a:t> Gbps</a:t>
                      </a:r>
                      <a:endParaRPr lang="en-US" sz="1100" dirty="0" smtClean="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1.3</a:t>
                      </a:r>
                      <a:r>
                        <a:rPr lang="en-US" sz="1100" baseline="0" dirty="0" smtClean="0"/>
                        <a:t> Gbps</a:t>
                      </a:r>
                      <a:endParaRPr lang="en-US" sz="1100" dirty="0" smtClean="0"/>
                    </a:p>
                  </a:txBody>
                  <a:tcPr anchor="ctr" horzOverflow="overflow"/>
                </a:tc>
              </a:tr>
              <a:tr h="370840">
                <a:tc>
                  <a:txBody>
                    <a:bodyPr/>
                    <a:lstStyle/>
                    <a:p>
                      <a:r>
                        <a:rPr lang="en-US" sz="1100" b="1" dirty="0" smtClean="0">
                          <a:solidFill>
                            <a:schemeClr val="bg1"/>
                          </a:solidFill>
                        </a:rPr>
                        <a:t>IPS (HTTP)</a:t>
                      </a:r>
                      <a:endParaRPr lang="en-US" sz="1100" b="1" dirty="0">
                        <a:solidFill>
                          <a:schemeClr val="bg1"/>
                        </a:solidFill>
                      </a:endParaRPr>
                    </a:p>
                  </a:txBody>
                  <a:tcPr anchor="ctr">
                    <a:solidFill>
                      <a:schemeClr val="accent4"/>
                    </a:solidFill>
                  </a:tcPr>
                </a:tc>
                <a:tc>
                  <a:txBody>
                    <a:bodyPr/>
                    <a:lstStyle/>
                    <a:p>
                      <a:pPr algn="ctr"/>
                      <a:r>
                        <a:rPr lang="en-US" sz="1100" dirty="0" smtClean="0"/>
                        <a:t>950 Mbps</a:t>
                      </a:r>
                      <a:endParaRPr lang="en-US" sz="1100" dirty="0"/>
                    </a:p>
                  </a:txBody>
                  <a:tcPr anchor="ctr"/>
                </a:tc>
                <a:tc>
                  <a:txBody>
                    <a:bodyPr/>
                    <a:lstStyle/>
                    <a:p>
                      <a:pPr algn="ctr"/>
                      <a:r>
                        <a:rPr lang="en-US" sz="1100" dirty="0" smtClean="0"/>
                        <a:t>950 Mbps</a:t>
                      </a:r>
                      <a:endParaRPr lang="en-US" sz="1100" dirty="0"/>
                    </a:p>
                  </a:txBody>
                  <a:tcPr anchor="ctr"/>
                </a:tc>
                <a:tc>
                  <a:txBody>
                    <a:bodyPr/>
                    <a:lstStyle/>
                    <a:p>
                      <a:pPr algn="ctr"/>
                      <a:r>
                        <a:rPr lang="en-US" sz="1100" dirty="0" smtClean="0"/>
                        <a:t>1.7 Gbps</a:t>
                      </a:r>
                      <a:endParaRPr lang="en-US" sz="1100" dirty="0"/>
                    </a:p>
                  </a:txBody>
                  <a:tcPr anchor="ctr" horzOverflow="overflow"/>
                </a:tc>
                <a:tc>
                  <a:txBody>
                    <a:bodyPr/>
                    <a:lstStyle/>
                    <a:p>
                      <a:pPr algn="ctr"/>
                      <a:r>
                        <a:rPr lang="en-US" sz="1100" dirty="0" smtClean="0"/>
                        <a:t>2.1 Gbps</a:t>
                      </a:r>
                      <a:endParaRPr lang="en-US" sz="1100" dirty="0"/>
                    </a:p>
                  </a:txBody>
                  <a:tcPr anchor="ctr" horzOverflow="overflow"/>
                </a:tc>
                <a:tc>
                  <a:txBody>
                    <a:bodyPr/>
                    <a:lstStyle/>
                    <a:p>
                      <a:pPr algn="ctr"/>
                      <a:r>
                        <a:rPr lang="en-US" sz="1100" dirty="0" smtClean="0"/>
                        <a:t>2.1 Gbps</a:t>
                      </a:r>
                      <a:endParaRPr lang="en-US" sz="1100" dirty="0"/>
                    </a:p>
                  </a:txBody>
                  <a:tcPr anchor="ctr" horzOverflow="overflow"/>
                </a:tc>
              </a:tr>
              <a:tr h="370840">
                <a:tc>
                  <a:txBody>
                    <a:bodyPr/>
                    <a:lstStyle/>
                    <a:p>
                      <a:r>
                        <a:rPr lang="en-US" sz="1100" b="1" dirty="0" smtClean="0">
                          <a:solidFill>
                            <a:schemeClr val="bg1"/>
                          </a:solidFill>
                        </a:rPr>
                        <a:t>Antivirus (Proxy/Flow)</a:t>
                      </a:r>
                      <a:endParaRPr lang="en-US" sz="1100" b="1" dirty="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300 / 700 Mbps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300 / 700 Mbps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100" dirty="0" smtClean="0"/>
                        <a:t>600 / 1,100 Mbps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100" dirty="0" smtClean="0"/>
                        <a:t>600 / 1,100 Mbps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100" dirty="0" smtClean="0"/>
                        <a:t>600 / 1,100 Mbps</a:t>
                      </a:r>
                    </a:p>
                  </a:txBody>
                  <a:tcPr anchor="ctr" horzOverflow="overflow"/>
                </a:tc>
              </a:tr>
              <a:tr h="0">
                <a:tc>
                  <a:txBody>
                    <a:bodyPr/>
                    <a:lstStyle/>
                    <a:p>
                      <a:r>
                        <a:rPr lang="en-US" sz="1100" b="1" dirty="0" smtClean="0">
                          <a:solidFill>
                            <a:schemeClr val="bg1"/>
                          </a:solidFill>
                        </a:rPr>
                        <a:t>Interfaces</a:t>
                      </a:r>
                    </a:p>
                    <a:p>
                      <a:r>
                        <a:rPr lang="en-US" sz="1100" b="1" dirty="0" smtClean="0">
                          <a:solidFill>
                            <a:schemeClr val="bg1"/>
                          </a:solidFill>
                        </a:rPr>
                        <a:t>(LAN, WAN &amp; DMZ)</a:t>
                      </a:r>
                      <a:endParaRPr lang="en-US" sz="1100" b="1" dirty="0">
                        <a:solidFill>
                          <a:schemeClr val="bg1"/>
                        </a:solidFill>
                      </a:endParaRPr>
                    </a:p>
                  </a:txBody>
                  <a:tcPr anchor="ctr">
                    <a:solidFill>
                      <a:schemeClr val="accent4"/>
                    </a:solidFill>
                  </a:tcPr>
                </a:tc>
                <a:tc>
                  <a:txBody>
                    <a:bodyPr/>
                    <a:lstStyle/>
                    <a:p>
                      <a:pPr algn="ctr"/>
                      <a:r>
                        <a:rPr lang="en-US" sz="1100" b="0" i="0" dirty="0" smtClean="0">
                          <a:solidFill>
                            <a:schemeClr val="tx1"/>
                          </a:solidFill>
                          <a:latin typeface="+mn-lt"/>
                        </a:rPr>
                        <a:t>20 x GE RJ45,</a:t>
                      </a:r>
                    </a:p>
                    <a:p>
                      <a:pPr algn="ctr"/>
                      <a:r>
                        <a:rPr lang="en-US" sz="1100" b="0" i="0" dirty="0" smtClean="0">
                          <a:solidFill>
                            <a:schemeClr val="tx1"/>
                          </a:solidFill>
                          <a:latin typeface="+mn-lt"/>
                        </a:rPr>
                        <a:t>2</a:t>
                      </a:r>
                      <a:r>
                        <a:rPr lang="en-US" sz="1100" b="0" i="0" baseline="0" dirty="0" smtClean="0">
                          <a:solidFill>
                            <a:schemeClr val="tx1"/>
                          </a:solidFill>
                          <a:latin typeface="+mn-lt"/>
                        </a:rPr>
                        <a:t> x GE SFP</a:t>
                      </a:r>
                      <a:endParaRPr lang="en-US" sz="1100" b="0" i="0" dirty="0">
                        <a:solidFill>
                          <a:schemeClr val="tx1"/>
                        </a:solidFill>
                        <a:latin typeface="+mn-lt"/>
                      </a:endParaRPr>
                    </a:p>
                  </a:txBody>
                  <a:tcPr anchor="ctr"/>
                </a:tc>
                <a:tc>
                  <a:txBody>
                    <a:bodyPr/>
                    <a:lstStyle/>
                    <a:p>
                      <a:pPr marL="0" indent="0" algn="ctr" defTabSz="914417">
                        <a:spcBef>
                          <a:spcPct val="20000"/>
                        </a:spcBef>
                        <a:buFontTx/>
                        <a:buNone/>
                      </a:pPr>
                      <a:r>
                        <a:rPr lang="en-US" sz="1100" dirty="0" smtClean="0">
                          <a:solidFill>
                            <a:schemeClr val="tx1"/>
                          </a:solidFill>
                        </a:rPr>
                        <a:t>40x GE RJ45,</a:t>
                      </a:r>
                      <a:r>
                        <a:rPr lang="en-US" sz="1100" baseline="0" dirty="0" smtClean="0">
                          <a:solidFill>
                            <a:schemeClr val="tx1"/>
                          </a:solidFill>
                        </a:rPr>
                        <a:t/>
                      </a:r>
                      <a:br>
                        <a:rPr lang="en-US" sz="1100" baseline="0" dirty="0" smtClean="0">
                          <a:solidFill>
                            <a:schemeClr val="tx1"/>
                          </a:solidFill>
                        </a:rPr>
                      </a:br>
                      <a:r>
                        <a:rPr lang="en-US" sz="1100" dirty="0" smtClean="0">
                          <a:solidFill>
                            <a:schemeClr val="tx1"/>
                          </a:solidFill>
                        </a:rPr>
                        <a:t>2x GE SFP </a:t>
                      </a:r>
                      <a:endParaRPr lang="en-US" sz="1100" b="0" i="0" dirty="0">
                        <a:solidFill>
                          <a:schemeClr val="tx1"/>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18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2 x GE SFP</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42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2 x GE SFP</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54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32 x GE PoE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4 x GE SFP</a:t>
                      </a:r>
                    </a:p>
                  </a:txBody>
                  <a:tcPr anchor="ctr"/>
                </a:tc>
              </a:tr>
              <a:tr h="0">
                <a:tc>
                  <a:txBody>
                    <a:bodyPr/>
                    <a:lstStyle/>
                    <a:p>
                      <a:r>
                        <a:rPr lang="en-US" sz="1100" b="1" dirty="0" smtClean="0">
                          <a:solidFill>
                            <a:schemeClr val="bg1"/>
                          </a:solidFill>
                        </a:rPr>
                        <a:t>Storage</a:t>
                      </a:r>
                      <a:endParaRPr lang="en-US" sz="1100" b="1" dirty="0">
                        <a:solidFill>
                          <a:schemeClr val="bg1"/>
                        </a:solidFill>
                      </a:endParaRPr>
                    </a:p>
                  </a:txBody>
                  <a:tcPr anchor="ctr">
                    <a:solidFill>
                      <a:schemeClr val="accent4"/>
                    </a:solidFill>
                  </a:tcPr>
                </a:tc>
                <a:tc>
                  <a:txBody>
                    <a:bodyPr/>
                    <a:lstStyle/>
                    <a:p>
                      <a:pPr algn="ctr"/>
                      <a:r>
                        <a:rPr lang="en-US" sz="1100" b="0" i="0" dirty="0" smtClean="0">
                          <a:solidFill>
                            <a:schemeClr val="tx1"/>
                          </a:solidFill>
                          <a:latin typeface="+mn-lt"/>
                        </a:rPr>
                        <a:t>32GB</a:t>
                      </a:r>
                      <a:endParaRPr lang="en-US" sz="1100" b="0" i="0" dirty="0">
                        <a:solidFill>
                          <a:schemeClr val="tx1"/>
                        </a:solidFill>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32GB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a:t>
                      </a:r>
                      <a:r>
                        <a:rPr lang="en-US" sz="1100" baseline="0" dirty="0" smtClean="0">
                          <a:latin typeface="+mn-lt"/>
                          <a:cs typeface="Arial Narrow"/>
                        </a:rPr>
                        <a:t>GB</a:t>
                      </a:r>
                      <a:endParaRPr lang="en-US" sz="1100" dirty="0" smtClean="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r>
              <a:tr h="0">
                <a:tc>
                  <a:txBody>
                    <a:bodyPr/>
                    <a:lstStyle/>
                    <a:p>
                      <a:r>
                        <a:rPr lang="en-US" sz="1100" b="1" dirty="0" smtClean="0">
                          <a:solidFill>
                            <a:schemeClr val="bg1"/>
                          </a:solidFill>
                        </a:rPr>
                        <a:t>Variants</a:t>
                      </a:r>
                      <a:endParaRPr lang="en-US" sz="1100" b="1" dirty="0">
                        <a:solidFill>
                          <a:schemeClr val="bg1"/>
                        </a:solidFill>
                      </a:endParaRPr>
                    </a:p>
                  </a:txBody>
                  <a:tcPr anchor="ctr">
                    <a:solidFill>
                      <a:schemeClr val="accent4"/>
                    </a:solidFill>
                  </a:tcPr>
                </a:tc>
                <a:tc>
                  <a:txBody>
                    <a:bodyPr/>
                    <a:lstStyle/>
                    <a:p>
                      <a:pPr algn="ctr"/>
                      <a:r>
                        <a:rPr lang="en-US" sz="1100" dirty="0" smtClean="0">
                          <a:solidFill>
                            <a:schemeClr val="tx1"/>
                          </a:solidFill>
                        </a:rPr>
                        <a:t>LENC,</a:t>
                      </a:r>
                      <a:endParaRPr lang="en-US" sz="1100" dirty="0">
                        <a:solidFill>
                          <a:schemeClr val="tx1"/>
                        </a:solidFill>
                      </a:endParaRPr>
                    </a:p>
                  </a:txBody>
                  <a:tcPr anchor="ctr"/>
                </a:tc>
                <a:tc>
                  <a:txBody>
                    <a:bodyPr/>
                    <a:lstStyle/>
                    <a:p>
                      <a:pPr algn="ctr"/>
                      <a:r>
                        <a:rPr lang="en-US" sz="1100" dirty="0" smtClean="0">
                          <a:solidFill>
                            <a:schemeClr val="tx1"/>
                          </a:solidFill>
                        </a:rPr>
                        <a:t> T1 port, PoE</a:t>
                      </a:r>
                      <a:endParaRPr lang="en-US" sz="1100" dirty="0">
                        <a:solidFill>
                          <a:schemeClr val="tx1"/>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PoE</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PoE</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Tree>
    <p:extLst>
      <p:ext uri="{BB962C8B-B14F-4D97-AF65-F5344CB8AC3E}">
        <p14:creationId xmlns:p14="http://schemas.microsoft.com/office/powerpoint/2010/main" val="3875304802"/>
      </p:ext>
    </p:extLst>
  </p:cSld>
  <p:clrMapOvr>
    <a:masterClrMapping/>
  </p:clrMapOvr>
  <p:transition xmlns:p14="http://schemas.microsoft.com/office/powerpoint/2010/mai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3057795794"/>
              </p:ext>
            </p:extLst>
          </p:nvPr>
        </p:nvGraphicFramePr>
        <p:xfrm>
          <a:off x="252001" y="1260000"/>
          <a:ext cx="8639998" cy="4144018"/>
        </p:xfrm>
        <a:graphic>
          <a:graphicData uri="http://schemas.openxmlformats.org/drawingml/2006/table">
            <a:tbl>
              <a:tblPr firstRow="1" bandRow="1">
                <a:effectLst/>
                <a:tableStyleId>{073A0DAA-6AF3-43AB-8588-CEC1D06C72B9}</a:tableStyleId>
              </a:tblPr>
              <a:tblGrid>
                <a:gridCol w="2178093"/>
                <a:gridCol w="1292381"/>
                <a:gridCol w="1292381"/>
                <a:gridCol w="1292381"/>
                <a:gridCol w="1292381"/>
                <a:gridCol w="1292381"/>
              </a:tblGrid>
              <a:tr h="486172">
                <a:tc>
                  <a:txBody>
                    <a:bodyPr/>
                    <a:lstStyle/>
                    <a:p>
                      <a:endParaRPr lang="en-US" sz="1300" dirty="0">
                        <a:latin typeface="+mn-lt"/>
                        <a:cs typeface="Arial Narrow"/>
                      </a:endParaRPr>
                    </a:p>
                  </a:txBody>
                  <a:tcPr anchor="ctr">
                    <a:solidFill>
                      <a:srgbClr val="3C3C3C"/>
                    </a:solidFill>
                  </a:tcPr>
                </a:tc>
                <a:tc>
                  <a:txBody>
                    <a:bodyPr/>
                    <a:lstStyle/>
                    <a:p>
                      <a:pPr algn="ctr"/>
                      <a:r>
                        <a:rPr lang="en-US" sz="1300" dirty="0" smtClean="0"/>
                        <a:t>FGT-300C</a:t>
                      </a:r>
                    </a:p>
                  </a:txBody>
                  <a:tcPr anchor="ctr">
                    <a:solidFill>
                      <a:srgbClr val="3C3C3C"/>
                    </a:solidFill>
                  </a:tcPr>
                </a:tc>
                <a:tc>
                  <a:txBody>
                    <a:bodyPr/>
                    <a:lstStyle/>
                    <a:p>
                      <a:pPr algn="ctr"/>
                      <a:r>
                        <a:rPr lang="en-US" sz="1300" dirty="0" smtClean="0"/>
                        <a:t>FGT-300D</a:t>
                      </a:r>
                    </a:p>
                  </a:txBody>
                  <a:tcPr anchor="ctr">
                    <a:solidFill>
                      <a:srgbClr val="3C3C3C"/>
                    </a:solidFill>
                  </a:tcPr>
                </a:tc>
                <a:tc>
                  <a:txBody>
                    <a:bodyPr/>
                    <a:lstStyle/>
                    <a:p>
                      <a:pPr algn="ctr"/>
                      <a:r>
                        <a:rPr lang="en-US" sz="1300" dirty="0" smtClean="0"/>
                        <a:t>FGT-500D</a:t>
                      </a:r>
                    </a:p>
                  </a:txBody>
                  <a:tcPr anchor="ctr">
                    <a:solidFill>
                      <a:srgbClr val="3C3C3C"/>
                    </a:solidFill>
                  </a:tcPr>
                </a:tc>
                <a:tc>
                  <a:txBody>
                    <a:bodyPr/>
                    <a:lstStyle/>
                    <a:p>
                      <a:pPr algn="ctr"/>
                      <a:r>
                        <a:rPr lang="en-US" sz="1300" dirty="0" smtClean="0">
                          <a:latin typeface="+mn-lt"/>
                          <a:cs typeface="Arial Narrow"/>
                        </a:rPr>
                        <a:t>FG-600C</a:t>
                      </a:r>
                      <a:endParaRPr lang="en-US" sz="1300" dirty="0">
                        <a:latin typeface="+mn-lt"/>
                        <a:cs typeface="Arial Narrow"/>
                      </a:endParaRPr>
                    </a:p>
                  </a:txBody>
                  <a:tcPr anchor="ctr">
                    <a:solidFill>
                      <a:srgbClr val="3C3C3C"/>
                    </a:solidFill>
                  </a:tcPr>
                </a:tc>
                <a:tc>
                  <a:txBody>
                    <a:bodyPr/>
                    <a:lstStyle/>
                    <a:p>
                      <a:pPr algn="ctr"/>
                      <a:r>
                        <a:rPr lang="en-US" sz="1300" dirty="0" smtClean="0">
                          <a:latin typeface="+mn-lt"/>
                          <a:cs typeface="Arial Narrow"/>
                        </a:rPr>
                        <a:t>FG-800C</a:t>
                      </a:r>
                      <a:endParaRPr lang="en-US" sz="1300" dirty="0">
                        <a:latin typeface="+mn-lt"/>
                        <a:cs typeface="Arial Narrow"/>
                      </a:endParaRPr>
                    </a:p>
                  </a:txBody>
                  <a:tcPr anchor="ctr">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t>8 / 8 / 8 </a:t>
                      </a:r>
                    </a:p>
                    <a:p>
                      <a:pPr algn="ctr"/>
                      <a:r>
                        <a:rPr lang="en-US" sz="1100" dirty="0" smtClean="0"/>
                        <a:t>Gbps</a:t>
                      </a:r>
                      <a:endParaRPr lang="en-US" sz="1100" dirty="0"/>
                    </a:p>
                  </a:txBody>
                  <a:tcPr anchor="ctr" horzOverflow="overflow"/>
                </a:tc>
                <a:tc>
                  <a:txBody>
                    <a:bodyPr/>
                    <a:lstStyle/>
                    <a:p>
                      <a:pPr algn="ctr"/>
                      <a:r>
                        <a:rPr lang="en-US" sz="1100" dirty="0" smtClean="0">
                          <a:latin typeface="+mn-lt"/>
                          <a:cs typeface="Arial Narrow"/>
                        </a:rPr>
                        <a:t>8 / 8 / 8</a:t>
                      </a:r>
                    </a:p>
                    <a:p>
                      <a:pPr algn="ct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t>16 / 16 / 16 </a:t>
                      </a:r>
                    </a:p>
                    <a:p>
                      <a:pPr algn="ctr"/>
                      <a:r>
                        <a:rPr lang="en-US" sz="1100" dirty="0" smtClean="0"/>
                        <a:t>Gbps</a:t>
                      </a:r>
                      <a:endParaRPr lang="en-US" sz="1100" dirty="0"/>
                    </a:p>
                  </a:txBody>
                  <a:tcPr anchor="ctr" horzOverflow="overflow"/>
                </a:tc>
                <a:tc>
                  <a:txBody>
                    <a:bodyPr/>
                    <a:lstStyle/>
                    <a:p>
                      <a:pPr algn="ctr"/>
                      <a:r>
                        <a:rPr lang="en-US" sz="1100" dirty="0" smtClean="0">
                          <a:latin typeface="+mn-lt"/>
                          <a:cs typeface="Arial Narrow"/>
                        </a:rPr>
                        <a:t>16 / 16 /16</a:t>
                      </a:r>
                    </a:p>
                    <a:p>
                      <a:pPr algn="ct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latin typeface="+mn-lt"/>
                          <a:cs typeface="Arial Narrow"/>
                        </a:rPr>
                        <a:t>20 / 20 / 20 Gbps</a:t>
                      </a:r>
                    </a:p>
                  </a:txBody>
                  <a:tcPr anchor="ctr" horzOverflow="overflow"/>
                </a:tc>
              </a:tr>
              <a:tr h="37084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t>2 Mil</a:t>
                      </a:r>
                    </a:p>
                  </a:txBody>
                  <a:tcPr anchor="ctr"/>
                </a:tc>
                <a:tc>
                  <a:txBody>
                    <a:bodyPr/>
                    <a:lstStyle/>
                    <a:p>
                      <a:pPr algn="ctr"/>
                      <a:r>
                        <a:rPr lang="en-US" sz="1100" dirty="0" smtClean="0">
                          <a:latin typeface="+mn-lt"/>
                          <a:cs typeface="Arial Narrow"/>
                        </a:rPr>
                        <a:t>6 Mil</a:t>
                      </a:r>
                      <a:endParaRPr lang="en-US" sz="1100" dirty="0">
                        <a:latin typeface="+mn-lt"/>
                        <a:cs typeface="Arial Narrow"/>
                      </a:endParaRPr>
                    </a:p>
                  </a:txBody>
                  <a:tcPr anchor="ctr"/>
                </a:tc>
                <a:tc>
                  <a:txBody>
                    <a:bodyPr/>
                    <a:lstStyle/>
                    <a:p>
                      <a:pPr algn="ctr"/>
                      <a:r>
                        <a:rPr lang="en-US" sz="1100" dirty="0" smtClean="0"/>
                        <a:t>6 Mil</a:t>
                      </a:r>
                    </a:p>
                  </a:txBody>
                  <a:tcPr anchor="ctr"/>
                </a:tc>
                <a:tc>
                  <a:txBody>
                    <a:bodyPr/>
                    <a:lstStyle/>
                    <a:p>
                      <a:pPr algn="ctr"/>
                      <a:r>
                        <a:rPr lang="en-US" sz="1100" dirty="0" smtClean="0">
                          <a:latin typeface="+mn-lt"/>
                          <a:cs typeface="Arial Narrow"/>
                        </a:rPr>
                        <a:t>3 Mil</a:t>
                      </a:r>
                      <a:endParaRPr lang="en-US" sz="1100" dirty="0">
                        <a:latin typeface="+mn-lt"/>
                        <a:cs typeface="Arial Narrow"/>
                      </a:endParaRPr>
                    </a:p>
                  </a:txBody>
                  <a:tcPr anchor="ctr"/>
                </a:tc>
                <a:tc>
                  <a:txBody>
                    <a:bodyPr/>
                    <a:lstStyle/>
                    <a:p>
                      <a:pPr algn="ctr"/>
                      <a:r>
                        <a:rPr lang="en-US" sz="1100" dirty="0" smtClean="0">
                          <a:latin typeface="+mn-lt"/>
                          <a:cs typeface="Arial Narrow"/>
                        </a:rPr>
                        <a:t>7 Mil</a:t>
                      </a:r>
                      <a:endParaRPr lang="en-US" sz="1100" dirty="0">
                        <a:latin typeface="+mn-lt"/>
                        <a:cs typeface="Arial Narrow"/>
                      </a:endParaRPr>
                    </a:p>
                  </a:txBody>
                  <a:tcPr anchor="ctr" horzOverflow="overflow"/>
                </a:tc>
              </a:tr>
              <a:tr h="299966">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50,000</a:t>
                      </a:r>
                    </a:p>
                  </a:txBody>
                  <a:tcPr anchor="ctr"/>
                </a:tc>
                <a:tc>
                  <a:txBody>
                    <a:bodyPr/>
                    <a:lstStyle/>
                    <a:p>
                      <a:pPr algn="ctr"/>
                      <a:r>
                        <a:rPr lang="en-US" sz="1100" dirty="0" smtClean="0">
                          <a:latin typeface="+mn-lt"/>
                          <a:cs typeface="Arial Narrow"/>
                        </a:rPr>
                        <a:t>200,000</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280,000</a:t>
                      </a:r>
                    </a:p>
                  </a:txBody>
                  <a:tcPr anchor="ctr"/>
                </a:tc>
                <a:tc>
                  <a:txBody>
                    <a:bodyPr/>
                    <a:lstStyle/>
                    <a:p>
                      <a:pPr algn="ctr"/>
                      <a:r>
                        <a:rPr lang="en-US" sz="1100" dirty="0" smtClean="0">
                          <a:latin typeface="+mn-lt"/>
                          <a:cs typeface="Arial Narrow"/>
                        </a:rPr>
                        <a:t>70,000</a:t>
                      </a:r>
                      <a:endParaRPr lang="en-US" sz="1100" dirty="0">
                        <a:latin typeface="+mn-lt"/>
                        <a:cs typeface="Arial Narrow"/>
                      </a:endParaRPr>
                    </a:p>
                  </a:txBody>
                  <a:tcPr anchor="ctr"/>
                </a:tc>
                <a:tc>
                  <a:txBody>
                    <a:bodyPr/>
                    <a:lstStyle/>
                    <a:p>
                      <a:pPr algn="ctr"/>
                      <a:r>
                        <a:rPr lang="en-US" sz="1100" dirty="0" smtClean="0">
                          <a:latin typeface="+mn-lt"/>
                          <a:cs typeface="Arial Narrow"/>
                        </a:rPr>
                        <a:t>190,000</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t>4.5 Gbps</a:t>
                      </a:r>
                      <a:endParaRPr lang="en-US" sz="1100" dirty="0"/>
                    </a:p>
                  </a:txBody>
                  <a:tcPr anchor="ctr"/>
                </a:tc>
                <a:tc>
                  <a:txBody>
                    <a:bodyPr/>
                    <a:lstStyle/>
                    <a:p>
                      <a:pPr algn="ctr"/>
                      <a:r>
                        <a:rPr lang="en-US" sz="1100" dirty="0" smtClean="0">
                          <a:latin typeface="+mn-lt"/>
                          <a:cs typeface="Arial Narrow"/>
                        </a:rPr>
                        <a:t>7 Gbps</a:t>
                      </a:r>
                      <a:endParaRPr lang="en-US" sz="1100" dirty="0">
                        <a:latin typeface="+mn-lt"/>
                        <a:cs typeface="Arial Narrow"/>
                      </a:endParaRPr>
                    </a:p>
                  </a:txBody>
                  <a:tcPr anchor="ctr"/>
                </a:tc>
                <a:tc>
                  <a:txBody>
                    <a:bodyPr/>
                    <a:lstStyle/>
                    <a:p>
                      <a:pPr algn="ctr"/>
                      <a:r>
                        <a:rPr lang="en-US" sz="1100" dirty="0" smtClean="0"/>
                        <a:t>14 Gbps</a:t>
                      </a:r>
                      <a:endParaRPr lang="en-US" sz="1100" dirty="0"/>
                    </a:p>
                  </a:txBody>
                  <a:tcPr anchor="ctr"/>
                </a:tc>
                <a:tc>
                  <a:txBody>
                    <a:bodyPr/>
                    <a:lstStyle/>
                    <a:p>
                      <a:pPr algn="ctr"/>
                      <a:r>
                        <a:rPr lang="en-US" sz="1100" dirty="0" smtClean="0">
                          <a:latin typeface="+mn-lt"/>
                          <a:cs typeface="Arial Narrow"/>
                        </a:rPr>
                        <a:t>8 Gbps</a:t>
                      </a:r>
                      <a:endParaRPr lang="en-US" sz="1100" dirty="0">
                        <a:latin typeface="+mn-lt"/>
                        <a:cs typeface="Arial Narrow"/>
                      </a:endParaRPr>
                    </a:p>
                  </a:txBody>
                  <a:tcPr anchor="ctr"/>
                </a:tc>
                <a:tc>
                  <a:txBody>
                    <a:bodyPr/>
                    <a:lstStyle/>
                    <a:p>
                      <a:pPr algn="ctr"/>
                      <a:r>
                        <a:rPr lang="en-US" sz="1100" dirty="0" smtClean="0">
                          <a:latin typeface="+mn-lt"/>
                          <a:cs typeface="Arial Narrow"/>
                        </a:rPr>
                        <a:t>8 Gbps</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t>1.4 Gbps</a:t>
                      </a:r>
                      <a:endParaRPr lang="en-US" sz="1100" dirty="0"/>
                    </a:p>
                  </a:txBody>
                  <a:tcPr anchor="ctr"/>
                </a:tc>
                <a:tc>
                  <a:txBody>
                    <a:bodyPr/>
                    <a:lstStyle/>
                    <a:p>
                      <a:pPr algn="ctr"/>
                      <a:r>
                        <a:rPr lang="en-US" sz="1100" dirty="0" smtClean="0">
                          <a:latin typeface="+mn-lt"/>
                          <a:cs typeface="Arial Narrow"/>
                        </a:rPr>
                        <a:t>2.8 Gbps</a:t>
                      </a:r>
                      <a:endParaRPr lang="en-US" sz="1100" dirty="0">
                        <a:latin typeface="+mn-lt"/>
                        <a:cs typeface="Arial Narrow"/>
                      </a:endParaRPr>
                    </a:p>
                  </a:txBody>
                  <a:tcPr anchor="ctr"/>
                </a:tc>
                <a:tc>
                  <a:txBody>
                    <a:bodyPr/>
                    <a:lstStyle/>
                    <a:p>
                      <a:pPr algn="ctr"/>
                      <a:r>
                        <a:rPr lang="en-US" sz="1100" dirty="0" smtClean="0"/>
                        <a:t>4.7 Gbps</a:t>
                      </a:r>
                      <a:endParaRPr lang="en-US" sz="1100" dirty="0"/>
                    </a:p>
                  </a:txBody>
                  <a:tcPr anchor="ctr"/>
                </a:tc>
                <a:tc>
                  <a:txBody>
                    <a:bodyPr/>
                    <a:lstStyle/>
                    <a:p>
                      <a:pPr algn="ctr"/>
                      <a:r>
                        <a:rPr lang="en-US" sz="1100" dirty="0" smtClean="0">
                          <a:latin typeface="+mn-lt"/>
                          <a:cs typeface="Arial Narrow"/>
                        </a:rPr>
                        <a:t>3 Gbps</a:t>
                      </a:r>
                      <a:endParaRPr lang="en-US" sz="1100" dirty="0">
                        <a:latin typeface="+mn-lt"/>
                        <a:cs typeface="Arial Narrow"/>
                      </a:endParaRPr>
                    </a:p>
                  </a:txBody>
                  <a:tcPr anchor="ctr"/>
                </a:tc>
                <a:tc>
                  <a:txBody>
                    <a:bodyPr/>
                    <a:lstStyle/>
                    <a:p>
                      <a:pPr algn="ctr"/>
                      <a:r>
                        <a:rPr lang="en-US" sz="1100" dirty="0" smtClean="0">
                          <a:latin typeface="+mn-lt"/>
                          <a:cs typeface="Arial Narrow"/>
                        </a:rPr>
                        <a:t>6 Gbps</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Antivirus (Proxy/Flow)</a:t>
                      </a:r>
                      <a:endParaRPr lang="en-US" sz="1100" b="1" dirty="0">
                        <a:solidFill>
                          <a:srgbClr val="FFFFFF"/>
                        </a:solidFill>
                      </a:endParaRPr>
                    </a:p>
                  </a:txBody>
                  <a:tcPr anchor="ctr">
                    <a:solidFill>
                      <a:srgbClr val="777777"/>
                    </a:solidFill>
                  </a:tcPr>
                </a:tc>
                <a:tc>
                  <a:txBody>
                    <a:bodyPr/>
                    <a:lstStyle/>
                    <a:p>
                      <a:pPr algn="ctr"/>
                      <a:r>
                        <a:rPr lang="de-DE" sz="1100" dirty="0" smtClean="0"/>
                        <a:t>200 / 550 Mbps</a:t>
                      </a:r>
                    </a:p>
                  </a:txBody>
                  <a:tcPr anchor="ctr"/>
                </a:tc>
                <a:tc>
                  <a:txBody>
                    <a:bodyPr/>
                    <a:lstStyle/>
                    <a:p>
                      <a:pPr algn="ctr"/>
                      <a:r>
                        <a:rPr lang="de-DE" sz="1100" dirty="0" smtClean="0">
                          <a:latin typeface="+mn-lt"/>
                          <a:cs typeface="Arial Narrow"/>
                        </a:rPr>
                        <a:t>1.4 / 2.5 Gbps</a:t>
                      </a:r>
                    </a:p>
                  </a:txBody>
                  <a:tcPr anchor="ctr"/>
                </a:tc>
                <a:tc>
                  <a:txBody>
                    <a:bodyPr/>
                    <a:lstStyle/>
                    <a:p>
                      <a:pPr algn="ctr"/>
                      <a:r>
                        <a:rPr lang="de-DE" sz="1100" dirty="0" smtClean="0"/>
                        <a:t>1.7 / 3.4 Gbps</a:t>
                      </a:r>
                    </a:p>
                  </a:txBody>
                  <a:tcPr anchor="ctr"/>
                </a:tc>
                <a:tc>
                  <a:txBody>
                    <a:bodyPr/>
                    <a:lstStyle/>
                    <a:p>
                      <a:pPr algn="ctr"/>
                      <a:r>
                        <a:rPr lang="de-DE" sz="1100" dirty="0" smtClean="0">
                          <a:latin typeface="+mn-lt"/>
                          <a:cs typeface="Arial Narrow"/>
                        </a:rPr>
                        <a:t>1.3 /1.7 Gbps</a:t>
                      </a:r>
                    </a:p>
                  </a:txBody>
                  <a:tcPr anchor="ctr"/>
                </a:tc>
                <a:tc>
                  <a:txBody>
                    <a:bodyPr/>
                    <a:lstStyle/>
                    <a:p>
                      <a:pPr algn="ctr"/>
                      <a:r>
                        <a:rPr lang="en-US" sz="1100" dirty="0" smtClean="0">
                          <a:latin typeface="+mn-lt"/>
                          <a:cs typeface="Arial Narrow"/>
                        </a:rPr>
                        <a:t>1.7 / 2.1 Gbps</a:t>
                      </a:r>
                    </a:p>
                  </a:txBody>
                  <a:tcPr anchor="ctr" horzOverflow="overflow"/>
                </a:tc>
              </a:tr>
              <a:tr h="0">
                <a:tc>
                  <a:txBody>
                    <a:bodyPr/>
                    <a:lstStyle/>
                    <a:p>
                      <a:r>
                        <a:rPr lang="en-US" sz="1100" b="1" dirty="0" smtClean="0">
                          <a:solidFill>
                            <a:srgbClr val="FFFFFF"/>
                          </a:solidFill>
                        </a:rPr>
                        <a:t>Interfaces</a:t>
                      </a:r>
                    </a:p>
                    <a:p>
                      <a:r>
                        <a:rPr lang="en-US" sz="1100" b="1" dirty="0" smtClean="0">
                          <a:solidFill>
                            <a:srgbClr val="FFFFFF"/>
                          </a:solidFill>
                        </a:rPr>
                        <a:t>(LAN, WAN &amp; DMZ)</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10 x GE RJ45</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6 x GE RJ45, 4</a:t>
                      </a:r>
                      <a:r>
                        <a:rPr lang="en-US" sz="1100" baseline="0" dirty="0" smtClean="0">
                          <a:solidFill>
                            <a:schemeClr val="tx1"/>
                          </a:solidFill>
                          <a:latin typeface="+mn-lt"/>
                          <a:cs typeface="Arial Narrow"/>
                        </a:rPr>
                        <a:t> x GE SFP</a:t>
                      </a:r>
                      <a:endParaRPr lang="en-US" sz="1100" dirty="0" smtClean="0">
                        <a:solidFill>
                          <a:schemeClr val="tx1"/>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10 x GE RJ45, </a:t>
                      </a:r>
                      <a:br>
                        <a:rPr lang="en-US" sz="1100" dirty="0" smtClean="0">
                          <a:solidFill>
                            <a:schemeClr val="tx1"/>
                          </a:solidFill>
                          <a:latin typeface="+mn-lt"/>
                          <a:cs typeface="Arial Narrow"/>
                        </a:rPr>
                      </a:br>
                      <a:r>
                        <a:rPr lang="en-US" sz="1100" dirty="0" smtClean="0">
                          <a:solidFill>
                            <a:schemeClr val="tx1"/>
                          </a:solidFill>
                          <a:latin typeface="+mn-lt"/>
                          <a:cs typeface="Arial Narrow"/>
                        </a:rPr>
                        <a:t>8 x GE SFP</a:t>
                      </a:r>
                    </a:p>
                  </a:txBody>
                  <a:tcPr anchor="ctr"/>
                </a:tc>
                <a:tc>
                  <a:txBody>
                    <a:bodyPr/>
                    <a:lstStyle/>
                    <a:p>
                      <a:pPr algn="ctr"/>
                      <a:r>
                        <a:rPr lang="en-US" sz="1100" dirty="0" smtClean="0">
                          <a:solidFill>
                            <a:schemeClr val="tx1"/>
                          </a:solidFill>
                          <a:latin typeface="+mn-lt"/>
                          <a:cs typeface="Arial Narrow"/>
                        </a:rPr>
                        <a:t>18x GE RJ45,</a:t>
                      </a:r>
                      <a:r>
                        <a:rPr lang="en-US" sz="1100" baseline="0" dirty="0" smtClean="0">
                          <a:solidFill>
                            <a:schemeClr val="tx1"/>
                          </a:solidFill>
                          <a:latin typeface="+mn-lt"/>
                          <a:cs typeface="Arial Narrow"/>
                        </a:rPr>
                        <a:t> 4 x Shared port pairs, 2 x bypass Pairs</a:t>
                      </a:r>
                      <a:endParaRPr lang="en-US" sz="1100" dirty="0" smtClean="0">
                        <a:solidFill>
                          <a:schemeClr val="tx1"/>
                        </a:solidFill>
                        <a:latin typeface="+mn-lt"/>
                        <a:cs typeface="Arial Narrow"/>
                      </a:endParaRPr>
                    </a:p>
                  </a:txBody>
                  <a:tcPr anchor="ctr"/>
                </a:tc>
                <a:tc>
                  <a:txBody>
                    <a:bodyPr/>
                    <a:lstStyle/>
                    <a:p>
                      <a:pPr algn="ctr"/>
                      <a:r>
                        <a:rPr lang="en-US" sz="1100" dirty="0" smtClean="0">
                          <a:solidFill>
                            <a:schemeClr val="tx1"/>
                          </a:solidFill>
                          <a:latin typeface="+mn-lt"/>
                          <a:cs typeface="Arial Narrow"/>
                        </a:rPr>
                        <a:t>2 x 10GE SFP+,14 x GE</a:t>
                      </a:r>
                      <a:r>
                        <a:rPr lang="en-US" sz="1100" baseline="0" dirty="0" smtClean="0">
                          <a:solidFill>
                            <a:schemeClr val="tx1"/>
                          </a:solidFill>
                          <a:latin typeface="+mn-lt"/>
                          <a:cs typeface="Arial Narrow"/>
                        </a:rPr>
                        <a:t> RJ45,</a:t>
                      </a:r>
                    </a:p>
                    <a:p>
                      <a:pPr algn="ctr"/>
                      <a:r>
                        <a:rPr lang="en-US" sz="1100" baseline="0" dirty="0" smtClean="0">
                          <a:solidFill>
                            <a:schemeClr val="tx1"/>
                          </a:solidFill>
                          <a:latin typeface="+mn-lt"/>
                          <a:cs typeface="Arial Narrow"/>
                        </a:rPr>
                        <a:t>8 x Shared port pairs, 2 x bypass Pairs</a:t>
                      </a:r>
                      <a:endParaRPr lang="en-US" sz="1100" dirty="0" smtClean="0">
                        <a:solidFill>
                          <a:schemeClr val="tx1"/>
                        </a:solidFill>
                        <a:latin typeface="+mn-lt"/>
                        <a:cs typeface="Arial Narrow"/>
                      </a:endParaRPr>
                    </a:p>
                  </a:txBody>
                  <a:tcPr anchor="ctr"/>
                </a:tc>
              </a:tr>
              <a:tr h="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16 GB</a:t>
                      </a:r>
                    </a:p>
                  </a:txBody>
                  <a:tcPr anchor="ctr"/>
                </a:tc>
                <a:tc>
                  <a:txBody>
                    <a:bodyPr/>
                    <a:lstStyle/>
                    <a:p>
                      <a:pPr algn="ctr"/>
                      <a:r>
                        <a:rPr lang="en-US" sz="1100" dirty="0" smtClean="0">
                          <a:latin typeface="+mn-lt"/>
                          <a:cs typeface="Arial Narrow"/>
                        </a:rPr>
                        <a:t>120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120 GB</a:t>
                      </a:r>
                    </a:p>
                  </a:txBody>
                  <a:tcPr anchor="ctr"/>
                </a:tc>
                <a:tc>
                  <a:txBody>
                    <a:bodyPr/>
                    <a:lstStyle/>
                    <a:p>
                      <a:pPr algn="ctr"/>
                      <a:r>
                        <a:rPr lang="en-US" sz="1100" dirty="0" smtClean="0">
                          <a:latin typeface="+mn-lt"/>
                          <a:cs typeface="Arial Narrow"/>
                        </a:rPr>
                        <a:t>64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LENC</a:t>
                      </a: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c>
                  <a:txBody>
                    <a:bodyPr/>
                    <a:lstStyle/>
                    <a:p>
                      <a:pPr algn="ctr"/>
                      <a:r>
                        <a:rPr lang="en-US" sz="1100" dirty="0" smtClean="0">
                          <a:latin typeface="+mn-lt"/>
                          <a:cs typeface="Arial Narrow"/>
                        </a:rPr>
                        <a:t>DC, LENC</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Tree>
    <p:extLst>
      <p:ext uri="{BB962C8B-B14F-4D97-AF65-F5344CB8AC3E}">
        <p14:creationId xmlns:p14="http://schemas.microsoft.com/office/powerpoint/2010/main" val="3063210558"/>
      </p:ext>
    </p:extLst>
  </p:cSld>
  <p:clrMapOvr>
    <a:masterClrMapping/>
  </p:clrMapOvr>
  <p:transition xmlns:p14="http://schemas.microsoft.com/office/powerpoint/2010/mai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207282"/>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100D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4184791251"/>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b="1" u="none" strike="noStrike" cap="none" normalizeH="0" baseline="0" dirty="0" smtClean="0">
                          <a:ln>
                            <a:noFill/>
                          </a:ln>
                          <a:effectLst/>
                        </a:rPr>
                        <a:t>Hardware Performance</a:t>
                      </a:r>
                      <a:endParaRPr kumimoji="0" lang="en-US" sz="1600" b="1"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 700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WAN Ports</a:t>
            </a:r>
            <a:endParaRPr lang="en-US" sz="1200" dirty="0"/>
          </a:p>
          <a:p>
            <a:pPr marL="343047" indent="-343047" defTabSz="914417">
              <a:spcBef>
                <a:spcPct val="20000"/>
              </a:spcBef>
              <a:buFontTx/>
              <a:buChar char="•"/>
            </a:pPr>
            <a:r>
              <a:rPr lang="en-US" sz="1200" dirty="0"/>
              <a:t>1x </a:t>
            </a:r>
            <a:r>
              <a:rPr lang="en-US" sz="1200" dirty="0" smtClean="0"/>
              <a:t>GE RJ45 </a:t>
            </a:r>
            <a:r>
              <a:rPr lang="en-US" sz="1200" dirty="0"/>
              <a:t>DMZ Interface </a:t>
            </a:r>
            <a:r>
              <a:rPr lang="en-US" sz="1200" dirty="0" smtClean="0"/>
              <a:t>Port</a:t>
            </a:r>
          </a:p>
          <a:p>
            <a:pPr marL="343047" indent="-343047" defTabSz="914417">
              <a:spcBef>
                <a:spcPct val="20000"/>
              </a:spcBef>
              <a:buFontTx/>
              <a:buChar char="•"/>
            </a:pPr>
            <a:r>
              <a:rPr lang="en-US" sz="1200" dirty="0"/>
              <a:t>1</a:t>
            </a:r>
            <a:r>
              <a:rPr lang="en-US" sz="1200" dirty="0" smtClean="0"/>
              <a:t>x GE RJ45 </a:t>
            </a:r>
            <a:r>
              <a:rPr lang="en-US" sz="1200" dirty="0" err="1"/>
              <a:t>Mgmt</a:t>
            </a:r>
            <a:r>
              <a:rPr lang="en-US" sz="1200" dirty="0"/>
              <a:t> </a:t>
            </a:r>
            <a:r>
              <a:rPr lang="en-US" sz="1200" dirty="0" smtClean="0"/>
              <a:t>Interface </a:t>
            </a:r>
            <a:r>
              <a:rPr lang="en-US" sz="1200" dirty="0"/>
              <a:t>Port</a:t>
            </a:r>
          </a:p>
          <a:p>
            <a:pPr marL="343047" indent="-343047" defTabSz="914417">
              <a:spcBef>
                <a:spcPct val="20000"/>
              </a:spcBef>
              <a:buFontTx/>
              <a:buChar char="•"/>
            </a:pPr>
            <a:r>
              <a:rPr lang="en-US" sz="1200" dirty="0" smtClean="0"/>
              <a:t>2x GE RJ45 </a:t>
            </a:r>
            <a:r>
              <a:rPr lang="en-US" sz="1200" dirty="0"/>
              <a:t>HA Interface </a:t>
            </a:r>
            <a:r>
              <a:rPr lang="en-US" sz="1200" dirty="0" smtClean="0"/>
              <a:t>Port</a:t>
            </a:r>
            <a:endParaRPr lang="en-US" sz="1200" dirty="0"/>
          </a:p>
          <a:p>
            <a:pPr marL="343047" indent="-343047" defTabSz="914417">
              <a:spcBef>
                <a:spcPct val="20000"/>
              </a:spcBef>
              <a:buFontTx/>
              <a:buChar char="•"/>
            </a:pPr>
            <a:r>
              <a:rPr lang="en-US" sz="1200" dirty="0" smtClean="0"/>
              <a:t>14x GE RJ45 Switch Ports</a:t>
            </a:r>
          </a:p>
          <a:p>
            <a:pPr marL="343047" indent="-343047" defTabSz="914417">
              <a:spcBef>
                <a:spcPct val="20000"/>
              </a:spcBef>
              <a:buFontTx/>
              <a:buChar char="•"/>
            </a:pPr>
            <a:r>
              <a:rPr lang="en-US" sz="1200" dirty="0">
                <a:cs typeface="Arial Narrow"/>
              </a:rPr>
              <a:t>2x Shared Media interfaces </a:t>
            </a:r>
            <a:r>
              <a:rPr lang="en-US" sz="1200" dirty="0" smtClean="0">
                <a:cs typeface="Arial Narrow"/>
              </a:rPr>
              <a:t>pairs</a:t>
            </a:r>
            <a:endParaRPr lang="en-US" sz="1200" dirty="0">
              <a:cs typeface="Arial Narrow"/>
            </a:endParaRPr>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82439"/>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99356"/>
            <a:ext cx="569690" cy="312735"/>
          </a:xfrm>
          <a:prstGeom prst="rect">
            <a:avLst/>
          </a:prstGeom>
          <a:effectLst/>
        </p:spPr>
      </p:pic>
      <p:pic>
        <p:nvPicPr>
          <p:cNvPr id="2" name="Picture 1"/>
          <p:cNvPicPr>
            <a:picLocks noChangeAspect="1"/>
          </p:cNvPicPr>
          <p:nvPr/>
        </p:nvPicPr>
        <p:blipFill>
          <a:blip r:embed="rId5"/>
          <a:stretch>
            <a:fillRect/>
          </a:stretch>
        </p:blipFill>
        <p:spPr>
          <a:xfrm>
            <a:off x="423320" y="1620039"/>
            <a:ext cx="5173908" cy="2060294"/>
          </a:xfrm>
          <a:prstGeom prst="rect">
            <a:avLst/>
          </a:prstGeom>
        </p:spPr>
      </p:pic>
      <p:pic>
        <p:nvPicPr>
          <p:cNvPr id="12" name="Picture 11" descr="dark_port_sharemedia.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034182" y="3203325"/>
            <a:ext cx="569690" cy="312735"/>
          </a:xfrm>
          <a:prstGeom prst="rect">
            <a:avLst/>
          </a:prstGeom>
          <a:effectLst/>
        </p:spPr>
      </p:pic>
    </p:spTree>
    <p:extLst>
      <p:ext uri="{BB962C8B-B14F-4D97-AF65-F5344CB8AC3E}">
        <p14:creationId xmlns:p14="http://schemas.microsoft.com/office/powerpoint/2010/main" val="51871032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207282"/>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80066981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 700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WAN Ports</a:t>
            </a:r>
            <a:endParaRPr lang="en-US" sz="1200" dirty="0"/>
          </a:p>
          <a:p>
            <a:pPr marL="343047" indent="-343047" defTabSz="914417">
              <a:spcBef>
                <a:spcPct val="20000"/>
              </a:spcBef>
              <a:buFontTx/>
              <a:buChar char="•"/>
            </a:pPr>
            <a:r>
              <a:rPr lang="en-US" sz="1200" dirty="0" smtClean="0"/>
              <a:t>2x GE RJ45 </a:t>
            </a:r>
            <a:r>
              <a:rPr lang="en-US" sz="1200" dirty="0" err="1" smtClean="0"/>
              <a:t>Mgmt</a:t>
            </a:r>
            <a:r>
              <a:rPr lang="en-US" sz="1200" dirty="0" smtClean="0"/>
              <a:t>/HA Interface Ports</a:t>
            </a:r>
            <a:endParaRPr lang="en-US" sz="1200" dirty="0"/>
          </a:p>
          <a:p>
            <a:pPr marL="343047" indent="-343047" defTabSz="914417">
              <a:spcBef>
                <a:spcPct val="20000"/>
              </a:spcBef>
              <a:buFontTx/>
              <a:buChar char="•"/>
            </a:pPr>
            <a:r>
              <a:rPr lang="en-US" sz="1200" dirty="0" smtClean="0"/>
              <a:t>36x GE RJ45 Switch Ports</a:t>
            </a:r>
          </a:p>
          <a:p>
            <a:pPr marL="343047" indent="-343047" defTabSz="914417">
              <a:spcBef>
                <a:spcPct val="20000"/>
              </a:spcBef>
              <a:buFontTx/>
              <a:buChar char="•"/>
            </a:pPr>
            <a:r>
              <a:rPr lang="en-US" sz="1200" dirty="0"/>
              <a:t>2x GE SFP DMZ Interface </a:t>
            </a:r>
            <a:r>
              <a:rPr lang="en-US" sz="1200" dirty="0" smtClean="0"/>
              <a:t>Ports</a:t>
            </a:r>
            <a:endParaRPr lang="en-US" sz="1200" dirty="0"/>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82439"/>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99356"/>
            <a:ext cx="569690" cy="312735"/>
          </a:xfrm>
          <a:prstGeom prst="rect">
            <a:avLst/>
          </a:prstGeom>
          <a:effectLst/>
        </p:spPr>
      </p:pic>
      <p:pic>
        <p:nvPicPr>
          <p:cNvPr id="6" name="Picture 5" descr="FG-140D-LEDS.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33400" y="1828800"/>
            <a:ext cx="5011782" cy="1331123"/>
          </a:xfrm>
          <a:prstGeom prst="rect">
            <a:avLst/>
          </a:prstGeom>
        </p:spPr>
      </p:pic>
    </p:spTree>
    <p:extLst>
      <p:ext uri="{BB962C8B-B14F-4D97-AF65-F5344CB8AC3E}">
        <p14:creationId xmlns:p14="http://schemas.microsoft.com/office/powerpoint/2010/main" val="56542459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FortiGate/FortiWiFi</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7876" y="2872240"/>
            <a:ext cx="729142" cy="729142"/>
          </a:xfrm>
          <a:prstGeom prst="rect">
            <a:avLst/>
          </a:prstGeom>
        </p:spPr>
      </p:pic>
    </p:spTree>
    <p:extLst>
      <p:ext uri="{BB962C8B-B14F-4D97-AF65-F5344CB8AC3E}">
        <p14:creationId xmlns:p14="http://schemas.microsoft.com/office/powerpoint/2010/main" val="108809775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149043"/>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680707030"/>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 700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WAN Ports</a:t>
            </a:r>
          </a:p>
          <a:p>
            <a:pPr marL="343047" indent="-343047" defTabSz="914417">
              <a:spcBef>
                <a:spcPct val="20000"/>
              </a:spcBef>
              <a:buFontTx/>
              <a:buChar char="•"/>
            </a:pPr>
            <a:r>
              <a:rPr lang="en-US" sz="1200" dirty="0"/>
              <a:t>2x GE RJ45 </a:t>
            </a:r>
            <a:r>
              <a:rPr lang="en-US" sz="1200" dirty="0" err="1"/>
              <a:t>Mgmt</a:t>
            </a:r>
            <a:r>
              <a:rPr lang="en-US" sz="1200" dirty="0"/>
              <a:t>/HA Interface Ports</a:t>
            </a:r>
          </a:p>
          <a:p>
            <a:pPr marL="343047" indent="-343047" defTabSz="914417">
              <a:spcBef>
                <a:spcPct val="20000"/>
              </a:spcBef>
              <a:buFontTx/>
              <a:buChar char="•"/>
            </a:pPr>
            <a:r>
              <a:rPr lang="en-US" sz="1200" dirty="0" smtClean="0"/>
              <a:t>20x </a:t>
            </a:r>
            <a:r>
              <a:rPr lang="en-US" sz="1200" dirty="0"/>
              <a:t>GE RJ45 </a:t>
            </a:r>
            <a:r>
              <a:rPr lang="en-US" sz="1200" dirty="0" smtClean="0"/>
              <a:t>Switch Ports</a:t>
            </a:r>
          </a:p>
          <a:p>
            <a:pPr marL="343047" indent="-343047" defTabSz="914417">
              <a:spcBef>
                <a:spcPct val="20000"/>
              </a:spcBef>
              <a:buFontTx/>
              <a:buChar char="•"/>
            </a:pPr>
            <a:r>
              <a:rPr lang="en-US" sz="1200" dirty="0" smtClean="0"/>
              <a:t>16x GE RJ45 PoE Ports</a:t>
            </a:r>
            <a:endParaRPr lang="en-US" sz="1200" dirty="0"/>
          </a:p>
          <a:p>
            <a:pPr marL="343047" indent="-343047" defTabSz="914417">
              <a:spcBef>
                <a:spcPct val="20000"/>
              </a:spcBef>
              <a:buFontTx/>
              <a:buChar char="•"/>
            </a:pPr>
            <a:r>
              <a:rPr lang="en-US" sz="1200" dirty="0"/>
              <a:t>2x GE SFP DMZ Interface Ports</a:t>
            </a:r>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24200"/>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41117"/>
            <a:ext cx="569690" cy="312735"/>
          </a:xfrm>
          <a:prstGeom prst="rect">
            <a:avLst/>
          </a:prstGeom>
          <a:effectLst/>
        </p:spPr>
      </p:pic>
      <p:pic>
        <p:nvPicPr>
          <p:cNvPr id="13" name="Picture 12" descr="FG-140D-POE-PORTS.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29473" y="1828801"/>
            <a:ext cx="5109328" cy="1257880"/>
          </a:xfrm>
          <a:prstGeom prst="rect">
            <a:avLst/>
          </a:prstGeom>
        </p:spPr>
      </p:pic>
      <p:pic>
        <p:nvPicPr>
          <p:cNvPr id="15" name="Picture 46" descr="dark_port_output-poe.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998508" y="314688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222404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149043"/>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140D-POE-T1</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572987082"/>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 700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WAN Ports</a:t>
            </a:r>
          </a:p>
          <a:p>
            <a:pPr marL="343047" indent="-343047" defTabSz="914417">
              <a:spcBef>
                <a:spcPct val="20000"/>
              </a:spcBef>
              <a:buFontTx/>
              <a:buChar char="•"/>
            </a:pPr>
            <a:r>
              <a:rPr lang="en-US" sz="1200" dirty="0"/>
              <a:t>2x GE RJ45 </a:t>
            </a:r>
            <a:r>
              <a:rPr lang="en-US" sz="1200" dirty="0" err="1"/>
              <a:t>Mgmt</a:t>
            </a:r>
            <a:r>
              <a:rPr lang="en-US" sz="1200" dirty="0"/>
              <a:t>/HA Interface Ports</a:t>
            </a:r>
          </a:p>
          <a:p>
            <a:pPr marL="343047" indent="-343047" defTabSz="914417">
              <a:spcBef>
                <a:spcPct val="20000"/>
              </a:spcBef>
              <a:buFontTx/>
              <a:buChar char="•"/>
            </a:pPr>
            <a:r>
              <a:rPr lang="en-US" sz="1200" dirty="0" smtClean="0"/>
              <a:t>20x </a:t>
            </a:r>
            <a:r>
              <a:rPr lang="en-US" sz="1200" dirty="0"/>
              <a:t>GE RJ45 </a:t>
            </a:r>
            <a:r>
              <a:rPr lang="en-US" sz="1200" dirty="0" smtClean="0"/>
              <a:t>Switch Ports</a:t>
            </a:r>
          </a:p>
          <a:p>
            <a:pPr marL="343047" indent="-343047" defTabSz="914417">
              <a:spcBef>
                <a:spcPct val="20000"/>
              </a:spcBef>
              <a:buFontTx/>
              <a:buChar char="•"/>
            </a:pPr>
            <a:r>
              <a:rPr lang="en-US" sz="1200" dirty="0" smtClean="0"/>
              <a:t>16 GE RJ45 PoE Ports</a:t>
            </a:r>
            <a:endParaRPr lang="en-US" sz="1200" dirty="0"/>
          </a:p>
          <a:p>
            <a:pPr marL="343047" indent="-343047" defTabSz="914417">
              <a:spcBef>
                <a:spcPct val="20000"/>
              </a:spcBef>
              <a:buFontTx/>
              <a:buChar char="•"/>
            </a:pPr>
            <a:r>
              <a:rPr lang="en-US" sz="1200" dirty="0"/>
              <a:t>2x GE SFP DMZ Interface </a:t>
            </a:r>
            <a:r>
              <a:rPr lang="en-US" sz="1200" dirty="0" smtClean="0"/>
              <a:t>Ports</a:t>
            </a:r>
          </a:p>
          <a:p>
            <a:pPr marL="343047" indent="-343047" defTabSz="914417">
              <a:spcBef>
                <a:spcPct val="20000"/>
              </a:spcBef>
              <a:buFontTx/>
              <a:buChar char="•"/>
            </a:pPr>
            <a:r>
              <a:rPr lang="en-US" sz="1200" dirty="0" smtClean="0"/>
              <a:t>1x T1 Interface</a:t>
            </a:r>
            <a:endParaRPr lang="en-US" sz="1200" dirty="0"/>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24200"/>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41117"/>
            <a:ext cx="569690" cy="312735"/>
          </a:xfrm>
          <a:prstGeom prst="rect">
            <a:avLst/>
          </a:prstGeom>
          <a:effectLst/>
        </p:spPr>
      </p:pic>
      <p:pic>
        <p:nvPicPr>
          <p:cNvPr id="15" name="Picture 46" descr="dark_port_output-po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001000" y="314688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FG-140D-POE-T1-LEDS-2.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09600" y="1752600"/>
            <a:ext cx="5029200" cy="1467914"/>
          </a:xfrm>
          <a:prstGeom prst="rect">
            <a:avLst/>
          </a:prstGeom>
        </p:spPr>
      </p:pic>
      <p:pic>
        <p:nvPicPr>
          <p:cNvPr id="14" name="Picture 1" descr="dark_port_t1.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5943600" y="3527880"/>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347172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Rugged-100C</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77414625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2000 / 1000 / 180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a:t>
                      </a:r>
                      <a:r>
                        <a:rPr lang="en-US" sz="1000" dirty="0" smtClean="0">
                          <a:solidFill>
                            <a:srgbClr val="36424A"/>
                          </a:solidFill>
                        </a:rPr>
                        <a:t>4</a:t>
                      </a:r>
                      <a:r>
                        <a:rPr lang="el-GR" sz="1000" dirty="0" smtClean="0">
                          <a:solidFill>
                            <a:srgbClr val="36424A"/>
                          </a:solidFill>
                        </a:rPr>
                        <a:t>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 700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60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Interfaces</a:t>
            </a:r>
            <a:endParaRPr lang="en-US" sz="1200" dirty="0"/>
          </a:p>
          <a:p>
            <a:pPr marL="343047" indent="-343047" defTabSz="914417">
              <a:spcBef>
                <a:spcPct val="20000"/>
              </a:spcBef>
              <a:buFontTx/>
              <a:buChar char="•"/>
            </a:pPr>
            <a:r>
              <a:rPr lang="en-US" sz="1200" dirty="0"/>
              <a:t>4</a:t>
            </a:r>
            <a:r>
              <a:rPr lang="en-US" sz="1200" dirty="0" smtClean="0"/>
              <a:t>x </a:t>
            </a:r>
            <a:r>
              <a:rPr lang="en-US" sz="1200" dirty="0"/>
              <a:t>F</a:t>
            </a:r>
            <a:r>
              <a:rPr lang="en-US" sz="1200" dirty="0" smtClean="0"/>
              <a:t>E </a:t>
            </a:r>
            <a:r>
              <a:rPr lang="en-US" sz="1200" dirty="0"/>
              <a:t>Copper </a:t>
            </a:r>
            <a:r>
              <a:rPr lang="en-US" sz="1200" dirty="0" smtClean="0"/>
              <a:t>Interfaces</a:t>
            </a:r>
          </a:p>
          <a:p>
            <a:pPr marL="343047" indent="-343047" defTabSz="914417">
              <a:spcBef>
                <a:spcPct val="20000"/>
              </a:spcBef>
              <a:buFontTx/>
              <a:buChar char="•"/>
            </a:pPr>
            <a:r>
              <a:rPr lang="en-US" sz="1200" dirty="0"/>
              <a:t>4</a:t>
            </a:r>
            <a:r>
              <a:rPr lang="en-US" sz="1200" dirty="0" smtClean="0"/>
              <a:t>x 100Base-FX Interface (SC)</a:t>
            </a:r>
            <a:endParaRPr lang="en-US" sz="1200" dirty="0"/>
          </a:p>
          <a:p>
            <a:pPr defTabSz="914417">
              <a:spcBef>
                <a:spcPct val="20000"/>
              </a:spcBef>
            </a:pPr>
            <a:endParaRPr lang="en-US" sz="1200" dirty="0"/>
          </a:p>
        </p:txBody>
      </p:sp>
      <p:pic>
        <p:nvPicPr>
          <p:cNvPr id="3" name="Picture 2" descr="FGR-100C_Bk.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49" y="2323471"/>
            <a:ext cx="4644759" cy="1306783"/>
          </a:xfrm>
          <a:prstGeom prst="rect">
            <a:avLst/>
          </a:prstGeom>
        </p:spPr>
      </p:pic>
      <p:pic>
        <p:nvPicPr>
          <p:cNvPr id="4" name="Picture 3" descr="FGR-100C_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0909" y="1229953"/>
            <a:ext cx="4621240" cy="1300165"/>
          </a:xfrm>
          <a:prstGeom prst="rect">
            <a:avLst/>
          </a:prstGeom>
        </p:spPr>
      </p:pic>
      <p:pic>
        <p:nvPicPr>
          <p:cNvPr id="13" name="Picture 12" descr="dark_2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55419" y="3188749"/>
            <a:ext cx="569690" cy="312735"/>
          </a:xfrm>
          <a:prstGeom prst="rect">
            <a:avLst/>
          </a:prstGeom>
          <a:effectLst/>
        </p:spPr>
      </p:pic>
    </p:spTree>
    <p:extLst>
      <p:ext uri="{BB962C8B-B14F-4D97-AF65-F5344CB8AC3E}">
        <p14:creationId xmlns:p14="http://schemas.microsoft.com/office/powerpoint/2010/main" val="293223630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683383040"/>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 / 3 / 3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1.7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600/1100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dirty="0" smtClean="0"/>
              <a:t>16x GE RJ45 Switch Ports</a:t>
            </a:r>
            <a:endParaRPr lang="en-US" sz="1200" dirty="0"/>
          </a:p>
          <a:p>
            <a:pPr marL="343047" indent="-343047" defTabSz="914417">
              <a:spcBef>
                <a:spcPct val="20000"/>
              </a:spcBef>
              <a:buFontTx/>
              <a:buChar char="•"/>
            </a:pPr>
            <a:r>
              <a:rPr lang="en-US" sz="1200" dirty="0"/>
              <a:t>2</a:t>
            </a:r>
            <a:r>
              <a:rPr lang="en-US" sz="1200" dirty="0" smtClean="0"/>
              <a:t>x GE SFP Slots</a:t>
            </a:r>
            <a:endParaRPr lang="en-US" sz="1200" dirty="0"/>
          </a:p>
        </p:txBody>
      </p:sp>
      <p:pic>
        <p:nvPicPr>
          <p:cNvPr id="2" name="Picture 1" descr="FG-20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9600" y="2057400"/>
            <a:ext cx="4885066" cy="1219200"/>
          </a:xfrm>
          <a:prstGeom prst="rect">
            <a:avLst/>
          </a:prstGeom>
        </p:spPr>
      </p:pic>
      <p:pic>
        <p:nvPicPr>
          <p:cNvPr id="19" name="Picture 18" descr="dark_np4lit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23" name="Picture 22" descr="dark_RPSSupplyOptio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1" name="Picture 10" descr="dark_Storage_64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spTree>
    <p:extLst>
      <p:ext uri="{BB962C8B-B14F-4D97-AF65-F5344CB8AC3E}">
        <p14:creationId xmlns:p14="http://schemas.microsoft.com/office/powerpoint/2010/main" val="1619691029"/>
      </p:ext>
    </p:extLst>
  </p:cSld>
  <p:clrMapOvr>
    <a:masterClrMapping/>
  </p:clrMapOvr>
  <p:transition xmlns:p14="http://schemas.microsoft.com/office/powerpoint/2010/mai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518901195"/>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 / 3 / 3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1.7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600/1100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dirty="0"/>
              <a:t>8</a:t>
            </a:r>
            <a:r>
              <a:rPr lang="en-US" sz="1200" dirty="0" smtClean="0"/>
              <a:t>x GE RJ45 Switch Ports</a:t>
            </a:r>
            <a:endParaRPr lang="en-US" sz="1200" dirty="0"/>
          </a:p>
          <a:p>
            <a:pPr marL="343047" indent="-343047" defTabSz="914417">
              <a:spcBef>
                <a:spcPct val="20000"/>
              </a:spcBef>
              <a:buFontTx/>
              <a:buChar char="•"/>
            </a:pPr>
            <a:r>
              <a:rPr lang="en-US" sz="1200" dirty="0" smtClean="0"/>
              <a:t>8x GE RJ45 PoE Ports</a:t>
            </a:r>
          </a:p>
          <a:p>
            <a:pPr marL="343047" indent="-343047" defTabSz="914417">
              <a:spcBef>
                <a:spcPct val="20000"/>
              </a:spcBef>
              <a:buFontTx/>
              <a:buChar char="•"/>
            </a:pPr>
            <a:r>
              <a:rPr lang="en-US" sz="1200" dirty="0" smtClean="0"/>
              <a:t>2x GE SFP Slots</a:t>
            </a:r>
            <a:endParaRPr lang="en-US" sz="1200" dirty="0"/>
          </a:p>
        </p:txBody>
      </p:sp>
      <p:pic>
        <p:nvPicPr>
          <p:cNvPr id="19" name="Picture 18" descr="dark_np4lit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23" name="Picture 22" descr="dark_RPSSupplyOption.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1" name="Picture 10"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pic>
        <p:nvPicPr>
          <p:cNvPr id="16" name="Picture 15" descr="FG-200D-POE-Fro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33400" y="1905000"/>
            <a:ext cx="5187391" cy="469087"/>
          </a:xfrm>
          <a:prstGeom prst="rect">
            <a:avLst/>
          </a:prstGeom>
        </p:spPr>
      </p:pic>
      <p:pic>
        <p:nvPicPr>
          <p:cNvPr id="17" name="Picture 16" descr="FG-200D-POE-Back.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33400" y="2626359"/>
            <a:ext cx="5184648" cy="521208"/>
          </a:xfrm>
          <a:prstGeom prst="rect">
            <a:avLst/>
          </a:prstGeom>
        </p:spPr>
      </p:pic>
      <p:pic>
        <p:nvPicPr>
          <p:cNvPr id="24" name="Picture 46" descr="dark_port_output-poe.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6821488" y="341884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Oval 24"/>
          <p:cNvSpPr/>
          <p:nvPr/>
        </p:nvSpPr>
        <p:spPr bwMode="auto">
          <a:xfrm>
            <a:off x="5886262" y="1905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5886262" y="211328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5886262" y="232156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5886262" y="252840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154432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49530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44196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54102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 name="TextBox 1"/>
          <p:cNvSpPr txBox="1"/>
          <p:nvPr/>
        </p:nvSpPr>
        <p:spPr>
          <a:xfrm>
            <a:off x="466558" y="620027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3356403317"/>
      </p:ext>
    </p:extLst>
  </p:cSld>
  <p:clrMapOvr>
    <a:masterClrMapping/>
  </p:clrMapOvr>
  <p:transition xmlns:p14="http://schemas.microsoft.com/office/powerpoint/2010/mai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40D-PORTS.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09600" y="2057400"/>
            <a:ext cx="4916926" cy="1227151"/>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 240D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061051404"/>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 / 4 / 4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2.1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600/1100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smtClean="0"/>
              <a:t>40x </a:t>
            </a:r>
            <a:r>
              <a:rPr lang="en-US" sz="1200" dirty="0" smtClean="0"/>
              <a:t>GE RJ45 Switch Ports</a:t>
            </a:r>
            <a:endParaRPr lang="en-US" sz="1200" dirty="0"/>
          </a:p>
          <a:p>
            <a:pPr marL="343047" indent="-343047" defTabSz="914417">
              <a:spcBef>
                <a:spcPct val="20000"/>
              </a:spcBef>
              <a:buFontTx/>
              <a:buChar char="•"/>
            </a:pPr>
            <a:r>
              <a:rPr lang="en-US" sz="1200" dirty="0"/>
              <a:t>2</a:t>
            </a:r>
            <a:r>
              <a:rPr lang="en-US" sz="1200" dirty="0" smtClean="0"/>
              <a:t>x GE SFP Slots</a:t>
            </a:r>
            <a:endParaRPr lang="en-US" sz="1200" dirty="0"/>
          </a:p>
        </p:txBody>
      </p:sp>
      <p:pic>
        <p:nvPicPr>
          <p:cNvPr id="19" name="Picture 18" descr="dark_np4lit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10" name="Picture 9" descr="dark_RPSSupplyOptio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2" name="Picture 11" descr="dark_Storage_64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spTree>
    <p:extLst>
      <p:ext uri="{BB962C8B-B14F-4D97-AF65-F5344CB8AC3E}">
        <p14:creationId xmlns:p14="http://schemas.microsoft.com/office/powerpoint/2010/main" val="1693441104"/>
      </p:ext>
    </p:extLst>
  </p:cSld>
  <p:clrMapOvr>
    <a:masterClrMapping/>
  </p:clrMapOvr>
  <p:transition xmlns:p14="http://schemas.microsoft.com/office/powerpoint/2010/mai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240D-POE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362162354"/>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 / 4 / 4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2.1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600/1100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dirty="0" smtClean="0"/>
              <a:t>16x GE RJ45 Switch Ports</a:t>
            </a:r>
          </a:p>
          <a:p>
            <a:pPr marL="343047" indent="-343047" defTabSz="914417">
              <a:spcBef>
                <a:spcPct val="20000"/>
              </a:spcBef>
              <a:buFontTx/>
              <a:buChar char="•"/>
            </a:pPr>
            <a:r>
              <a:rPr lang="en-US" sz="1200" dirty="0" smtClean="0"/>
              <a:t>24x </a:t>
            </a:r>
            <a:r>
              <a:rPr lang="en-US" sz="1200" dirty="0"/>
              <a:t>GE RJ45 </a:t>
            </a:r>
            <a:r>
              <a:rPr lang="en-US" sz="1200" dirty="0" smtClean="0"/>
              <a:t>PoE Ports</a:t>
            </a:r>
            <a:endParaRPr lang="en-US" sz="1200" dirty="0"/>
          </a:p>
          <a:p>
            <a:pPr marL="343047" indent="-343047" defTabSz="914417">
              <a:spcBef>
                <a:spcPct val="20000"/>
              </a:spcBef>
              <a:buFontTx/>
              <a:buChar char="•"/>
            </a:pPr>
            <a:r>
              <a:rPr lang="en-US" sz="1200" dirty="0"/>
              <a:t>2</a:t>
            </a:r>
            <a:r>
              <a:rPr lang="en-US" sz="1200" dirty="0" smtClean="0"/>
              <a:t>x GE SFP Slots</a:t>
            </a:r>
            <a:endParaRPr lang="en-US" sz="1200" dirty="0"/>
          </a:p>
        </p:txBody>
      </p:sp>
      <p:pic>
        <p:nvPicPr>
          <p:cNvPr id="19" name="Picture 18" descr="dark_np4lit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10" name="Picture 9" descr="dark_RPSSupplyOption.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2" name="Picture 11"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pic>
        <p:nvPicPr>
          <p:cNvPr id="2" name="Picture 1" descr="g4.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81000" y="1981200"/>
            <a:ext cx="5187391" cy="469087"/>
          </a:xfrm>
          <a:prstGeom prst="rect">
            <a:avLst/>
          </a:prstGeom>
        </p:spPr>
      </p:pic>
      <p:pic>
        <p:nvPicPr>
          <p:cNvPr id="4" name="Picture 3" descr="g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81000" y="2667000"/>
            <a:ext cx="5187391" cy="521208"/>
          </a:xfrm>
          <a:prstGeom prst="rect">
            <a:avLst/>
          </a:prstGeom>
        </p:spPr>
      </p:pic>
      <p:pic>
        <p:nvPicPr>
          <p:cNvPr id="13" name="Picture 46" descr="dark_port_output-poe.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6821488" y="341884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val 13"/>
          <p:cNvSpPr/>
          <p:nvPr/>
        </p:nvSpPr>
        <p:spPr bwMode="auto">
          <a:xfrm>
            <a:off x="140208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5" name="Oval 14"/>
          <p:cNvSpPr/>
          <p:nvPr/>
        </p:nvSpPr>
        <p:spPr bwMode="auto">
          <a:xfrm>
            <a:off x="40386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6" name="Oval 15"/>
          <p:cNvSpPr/>
          <p:nvPr/>
        </p:nvSpPr>
        <p:spPr bwMode="auto">
          <a:xfrm>
            <a:off x="25146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7" name="Oval 16"/>
          <p:cNvSpPr/>
          <p:nvPr/>
        </p:nvSpPr>
        <p:spPr bwMode="auto">
          <a:xfrm>
            <a:off x="52578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86262" y="1905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5886262" y="211328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5886262" y="232156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5886262" y="252840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5" name="TextBox 24"/>
          <p:cNvSpPr txBox="1"/>
          <p:nvPr/>
        </p:nvSpPr>
        <p:spPr>
          <a:xfrm>
            <a:off x="413088" y="617354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1957233809"/>
      </p:ext>
    </p:extLst>
  </p:cSld>
  <p:clrMapOvr>
    <a:masterClrMapping/>
  </p:clrMapOvr>
  <p:transition xmlns:p14="http://schemas.microsoft.com/office/powerpoint/2010/mai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280D-POE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61589068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 / 4 / 4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2.1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600/1100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fr-FR" sz="1200" dirty="0"/>
              <a:t>2 x </a:t>
            </a:r>
            <a:r>
              <a:rPr lang="fr-FR" sz="1200" dirty="0" smtClean="0"/>
              <a:t>GE RJ45 </a:t>
            </a:r>
            <a:r>
              <a:rPr lang="fr-FR" sz="1200" dirty="0"/>
              <a:t>WAN Interfaces </a:t>
            </a:r>
          </a:p>
          <a:p>
            <a:pPr marL="343047" indent="-343047" defTabSz="914417">
              <a:spcBef>
                <a:spcPct val="20000"/>
              </a:spcBef>
              <a:buFontTx/>
              <a:buChar char="•"/>
            </a:pPr>
            <a:r>
              <a:rPr lang="fr-FR" sz="1200" dirty="0" smtClean="0"/>
              <a:t>52 </a:t>
            </a:r>
            <a:r>
              <a:rPr lang="fr-FR" sz="1200" dirty="0"/>
              <a:t>x GE </a:t>
            </a:r>
            <a:r>
              <a:rPr lang="fr-FR" sz="1200" dirty="0" smtClean="0"/>
              <a:t>RJ45 </a:t>
            </a:r>
            <a:r>
              <a:rPr lang="fr-FR" sz="1200" dirty="0"/>
              <a:t>LAN Interfaces </a:t>
            </a:r>
          </a:p>
          <a:p>
            <a:pPr marL="343047" indent="-343047" defTabSz="914417">
              <a:spcBef>
                <a:spcPct val="20000"/>
              </a:spcBef>
              <a:buFontTx/>
              <a:buChar char="•"/>
            </a:pPr>
            <a:r>
              <a:rPr lang="fr-FR" sz="1200" dirty="0" smtClean="0"/>
              <a:t>32 </a:t>
            </a:r>
            <a:r>
              <a:rPr lang="fr-FR" sz="1200" dirty="0"/>
              <a:t>x GE </a:t>
            </a:r>
            <a:r>
              <a:rPr lang="fr-FR" sz="1200" dirty="0" smtClean="0"/>
              <a:t>RJ45 </a:t>
            </a:r>
            <a:r>
              <a:rPr lang="fr-FR" sz="1200" dirty="0"/>
              <a:t>PoE LAN Interfaces </a:t>
            </a:r>
          </a:p>
          <a:p>
            <a:pPr marL="343047" indent="-343047" defTabSz="914417">
              <a:spcBef>
                <a:spcPct val="20000"/>
              </a:spcBef>
              <a:buFontTx/>
              <a:buChar char="•"/>
            </a:pPr>
            <a:r>
              <a:rPr lang="fr-FR" sz="1200" dirty="0" smtClean="0"/>
              <a:t>4 </a:t>
            </a:r>
            <a:r>
              <a:rPr lang="fr-FR" sz="1200" dirty="0"/>
              <a:t>x </a:t>
            </a:r>
            <a:r>
              <a:rPr lang="fr-FR" sz="1200" dirty="0" smtClean="0"/>
              <a:t>GE </a:t>
            </a:r>
            <a:r>
              <a:rPr lang="fr-FR" sz="1200" dirty="0"/>
              <a:t>SFP DMZ Interfaces </a:t>
            </a:r>
          </a:p>
        </p:txBody>
      </p:sp>
      <p:pic>
        <p:nvPicPr>
          <p:cNvPr id="19" name="Picture 18" descr="dark_np4lit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10" name="Picture 9" descr="dark_RPSSupplyOption.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111220" y="3061368"/>
            <a:ext cx="580664" cy="324623"/>
          </a:xfrm>
          <a:prstGeom prst="rect">
            <a:avLst/>
          </a:prstGeom>
          <a:effectLst/>
        </p:spPr>
      </p:pic>
      <p:pic>
        <p:nvPicPr>
          <p:cNvPr id="2" name="Picture 1" descr="FG-280D.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2000" y="1371600"/>
            <a:ext cx="4583162" cy="2247178"/>
          </a:xfrm>
          <a:prstGeom prst="rect">
            <a:avLst/>
          </a:prstGeom>
        </p:spPr>
      </p:pic>
      <p:pic>
        <p:nvPicPr>
          <p:cNvPr id="13" name="Picture 12" descr="dark_2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94974" y="3056189"/>
            <a:ext cx="569690" cy="312735"/>
          </a:xfrm>
          <a:prstGeom prst="rect">
            <a:avLst/>
          </a:prstGeom>
          <a:effectLst/>
        </p:spPr>
      </p:pic>
      <p:pic>
        <p:nvPicPr>
          <p:cNvPr id="14" name="Picture 13" descr="dark_Storage_64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sp>
        <p:nvSpPr>
          <p:cNvPr id="12" name="TextBox 11"/>
          <p:cNvSpPr txBox="1"/>
          <p:nvPr/>
        </p:nvSpPr>
        <p:spPr>
          <a:xfrm>
            <a:off x="413088" y="617354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106537191"/>
      </p:ext>
    </p:extLst>
  </p:cSld>
  <p:clrMapOvr>
    <a:masterClrMapping/>
  </p:clrMapOvr>
  <p:transition xmlns:p14="http://schemas.microsoft.com/office/powerpoint/2010/mai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300D</a:t>
            </a:r>
            <a:endParaRPr lang="en-US" b="0" i="0" dirty="0"/>
          </a:p>
        </p:txBody>
      </p:sp>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Management Ports</a:t>
            </a:r>
          </a:p>
          <a:p>
            <a:pPr marL="343047" indent="-343047" defTabSz="914417">
              <a:spcBef>
                <a:spcPct val="20000"/>
              </a:spcBef>
              <a:buFontTx/>
              <a:buChar char="•"/>
            </a:pPr>
            <a:r>
              <a:rPr lang="en-US" sz="1200" dirty="0" smtClean="0"/>
              <a:t>4x GE RJ45 Ports</a:t>
            </a:r>
            <a:endParaRPr lang="en-US" sz="1200" dirty="0"/>
          </a:p>
          <a:p>
            <a:pPr marL="343047" indent="-343047" defTabSz="914417">
              <a:spcBef>
                <a:spcPct val="20000"/>
              </a:spcBef>
              <a:buFontTx/>
              <a:buChar char="•"/>
            </a:pPr>
            <a:r>
              <a:rPr lang="en-US" sz="1200" dirty="0"/>
              <a:t>4</a:t>
            </a:r>
            <a:r>
              <a:rPr lang="en-US" sz="1200" dirty="0" smtClean="0"/>
              <a:t>x GE SFP Slots</a:t>
            </a:r>
            <a:endParaRPr lang="en-US" sz="1200" dirty="0"/>
          </a:p>
        </p:txBody>
      </p:sp>
      <p:graphicFrame>
        <p:nvGraphicFramePr>
          <p:cNvPr id="12" name="Content Placeholder 4"/>
          <p:cNvGraphicFramePr>
            <a:graphicFrameLocks/>
          </p:cNvGraphicFramePr>
          <p:nvPr>
            <p:extLst>
              <p:ext uri="{D42A27DB-BD31-4B8C-83A1-F6EECF244321}">
                <p14:modId xmlns:p14="http://schemas.microsoft.com/office/powerpoint/2010/main" val="2735217805"/>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8/8/8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2.8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3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1.4 / 2.5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6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200,000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512</a:t>
                      </a:r>
                      <a:r>
                        <a:rPr lang="en-US" sz="1000" b="0" i="0" baseline="0" dirty="0" smtClean="0">
                          <a:solidFill>
                            <a:srgbClr val="36424A"/>
                          </a:solidFill>
                          <a:latin typeface="+mn-lt"/>
                        </a:rPr>
                        <a:t> / </a:t>
                      </a:r>
                      <a:r>
                        <a:rPr lang="en-US" sz="1000" b="0" i="0" dirty="0" smtClean="0">
                          <a:solidFill>
                            <a:srgbClr val="36424A"/>
                          </a:solidFill>
                          <a:latin typeface="+mn-lt"/>
                        </a:rPr>
                        <a:t>256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 ( System/VDOM)</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7 Gbps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350 Mbps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20" name="Picture 19" descr="dark_RPSSupplyOption.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14094" y="3079848"/>
            <a:ext cx="580664" cy="324623"/>
          </a:xfrm>
          <a:prstGeom prst="rect">
            <a:avLst/>
          </a:prstGeom>
          <a:effectLst/>
        </p:spPr>
      </p:pic>
      <p:pic>
        <p:nvPicPr>
          <p:cNvPr id="21" name="Picture 20"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3036" y="3082717"/>
            <a:ext cx="569690" cy="312735"/>
          </a:xfrm>
          <a:prstGeom prst="rect">
            <a:avLst/>
          </a:prstGeom>
          <a:effectLst/>
        </p:spPr>
      </p:pic>
      <p:pic>
        <p:nvPicPr>
          <p:cNvPr id="15" name="Picture 14"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6" name="Picture 15"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5" name="Picture 4" descr="dark_Storage_120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55840" y="3088640"/>
            <a:ext cx="548640" cy="301664"/>
          </a:xfrm>
          <a:prstGeom prst="rect">
            <a:avLst/>
          </a:prstGeom>
        </p:spPr>
      </p:pic>
      <p:pic>
        <p:nvPicPr>
          <p:cNvPr id="17" name="Picture 16" descr="300d-prod.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57200" y="1828800"/>
            <a:ext cx="5278465" cy="1594896"/>
          </a:xfrm>
          <a:prstGeom prst="rect">
            <a:avLst/>
          </a:prstGeom>
        </p:spPr>
      </p:pic>
      <p:sp>
        <p:nvSpPr>
          <p:cNvPr id="18" name="Oval 17"/>
          <p:cNvSpPr/>
          <p:nvPr/>
        </p:nvSpPr>
        <p:spPr bwMode="auto">
          <a:xfrm>
            <a:off x="5886262" y="1981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5886262" y="2209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2895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4419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3505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5886262" y="24384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848487382"/>
      </p:ext>
    </p:extLst>
  </p:cSld>
  <p:clrMapOvr>
    <a:masterClrMapping/>
  </p:clrMapOvr>
  <p:transition xmlns:p14="http://schemas.microsoft.com/office/powerpoint/2010/mai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500D</a:t>
            </a:r>
            <a:endParaRPr lang="en-US" b="0" i="0" dirty="0"/>
          </a:p>
        </p:txBody>
      </p:sp>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Management Ports</a:t>
            </a:r>
          </a:p>
          <a:p>
            <a:pPr marL="343047" indent="-343047" defTabSz="914417">
              <a:spcBef>
                <a:spcPct val="20000"/>
              </a:spcBef>
              <a:buFontTx/>
              <a:buChar char="•"/>
            </a:pPr>
            <a:r>
              <a:rPr lang="en-US" sz="1200" dirty="0"/>
              <a:t>8x GE SFP </a:t>
            </a:r>
            <a:r>
              <a:rPr lang="en-US" sz="1200" dirty="0" smtClean="0"/>
              <a:t>Slots</a:t>
            </a:r>
          </a:p>
          <a:p>
            <a:pPr marL="343047" indent="-343047" defTabSz="914417">
              <a:spcBef>
                <a:spcPct val="20000"/>
              </a:spcBef>
              <a:buFontTx/>
              <a:buChar char="•"/>
            </a:pPr>
            <a:r>
              <a:rPr lang="en-US" sz="1200" dirty="0" smtClean="0"/>
              <a:t>8x </a:t>
            </a:r>
            <a:r>
              <a:rPr lang="en-US" sz="1200" dirty="0"/>
              <a:t>GE RJ45 </a:t>
            </a:r>
            <a:r>
              <a:rPr lang="en-US" sz="1200" dirty="0" smtClean="0"/>
              <a:t>Ports</a:t>
            </a:r>
            <a:endParaRPr lang="en-US" sz="1200" dirty="0"/>
          </a:p>
        </p:txBody>
      </p:sp>
      <p:graphicFrame>
        <p:nvGraphicFramePr>
          <p:cNvPr id="12" name="Content Placeholder 4"/>
          <p:cNvGraphicFramePr>
            <a:graphicFrameLocks/>
          </p:cNvGraphicFramePr>
          <p:nvPr>
            <p:extLst>
              <p:ext uri="{D42A27DB-BD31-4B8C-83A1-F6EECF244321}">
                <p14:modId xmlns:p14="http://schemas.microsoft.com/office/powerpoint/2010/main" val="2581297840"/>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16/16/16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4.7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3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1.7 / 3.4 </a:t>
                      </a:r>
                      <a:r>
                        <a:rPr lang="de-DE" sz="1000" b="0" i="0" dirty="0" smtClean="0">
                          <a:solidFill>
                            <a:srgbClr val="36424A"/>
                          </a:solidFill>
                          <a:latin typeface="+mn-lt"/>
                        </a:rPr>
                        <a:t>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6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280,000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512</a:t>
                      </a:r>
                      <a:r>
                        <a:rPr lang="en-US" sz="1000" b="0" i="0" baseline="0" dirty="0" smtClean="0">
                          <a:solidFill>
                            <a:srgbClr val="36424A"/>
                          </a:solidFill>
                          <a:latin typeface="+mn-lt"/>
                        </a:rPr>
                        <a:t> / </a:t>
                      </a:r>
                      <a:r>
                        <a:rPr lang="en-US" sz="1000" b="0" i="0" dirty="0" smtClean="0">
                          <a:solidFill>
                            <a:srgbClr val="36424A"/>
                          </a:solidFill>
                          <a:latin typeface="+mn-lt"/>
                        </a:rPr>
                        <a:t>256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 ( System/VDOM)</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14 Gbps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15" name="Picture 14" descr="dark_RPSSupplyOption.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14094" y="3026310"/>
            <a:ext cx="580664" cy="324623"/>
          </a:xfrm>
          <a:prstGeom prst="rect">
            <a:avLst/>
          </a:prstGeom>
          <a:effectLst/>
        </p:spPr>
      </p:pic>
      <p:pic>
        <p:nvPicPr>
          <p:cNvPr id="16" name="Picture 15"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3036" y="3029179"/>
            <a:ext cx="569690" cy="312735"/>
          </a:xfrm>
          <a:prstGeom prst="rect">
            <a:avLst/>
          </a:prstGeom>
          <a:effectLst/>
        </p:spPr>
      </p:pic>
      <p:pic>
        <p:nvPicPr>
          <p:cNvPr id="17" name="Picture 16"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387231"/>
            <a:ext cx="673935" cy="346569"/>
          </a:xfrm>
          <a:prstGeom prst="rect">
            <a:avLst/>
          </a:prstGeom>
          <a:effectLst/>
        </p:spPr>
      </p:pic>
      <p:pic>
        <p:nvPicPr>
          <p:cNvPr id="18" name="Picture 17"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47653" y="2994462"/>
            <a:ext cx="672954" cy="347449"/>
          </a:xfrm>
          <a:prstGeom prst="rect">
            <a:avLst/>
          </a:prstGeom>
        </p:spPr>
      </p:pic>
      <p:pic>
        <p:nvPicPr>
          <p:cNvPr id="22" name="Picture 21" descr="dark_Storage_120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55840" y="3035102"/>
            <a:ext cx="548640" cy="301664"/>
          </a:xfrm>
          <a:prstGeom prst="rect">
            <a:avLst/>
          </a:prstGeom>
        </p:spPr>
      </p:pic>
      <p:pic>
        <p:nvPicPr>
          <p:cNvPr id="5" name="Picture 4" descr="500d-prod.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57200" y="1828800"/>
            <a:ext cx="5292655" cy="1599184"/>
          </a:xfrm>
          <a:prstGeom prst="rect">
            <a:avLst/>
          </a:prstGeom>
        </p:spPr>
      </p:pic>
      <p:sp>
        <p:nvSpPr>
          <p:cNvPr id="24" name="Oval 23"/>
          <p:cNvSpPr/>
          <p:nvPr/>
        </p:nvSpPr>
        <p:spPr bwMode="auto">
          <a:xfrm>
            <a:off x="5886262" y="1981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5886262" y="2209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2895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4419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3505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5886262" y="24384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502463830"/>
      </p:ext>
    </p:extLst>
  </p:cSld>
  <p:clrMapOvr>
    <a:masterClrMapping/>
  </p:clrMapOvr>
  <p:transition xmlns:p14="http://schemas.microsoft.com/office/powerpoint/2010/mai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b="0" i="0" dirty="0" smtClean="0"/>
              <a:t>FortiGate: </a:t>
            </a:r>
            <a:r>
              <a:rPr lang="en-US" b="0" i="0" dirty="0"/>
              <a:t>Integrated Architecture</a:t>
            </a:r>
          </a:p>
        </p:txBody>
      </p:sp>
      <p:sp>
        <p:nvSpPr>
          <p:cNvPr id="37" name="Rounded Rectangle 36"/>
          <p:cNvSpPr/>
          <p:nvPr/>
        </p:nvSpPr>
        <p:spPr bwMode="auto">
          <a:xfrm>
            <a:off x="4714860" y="5186593"/>
            <a:ext cx="3886200" cy="914400"/>
          </a:xfrm>
          <a:prstGeom prst="roundRect">
            <a:avLst>
              <a:gd name="adj" fmla="val 15175"/>
            </a:avLst>
          </a:prstGeom>
          <a:solidFill>
            <a:schemeClr val="accent4">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38" name="Picture 4" descr="Modules_Icon.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7458060" y="5262793"/>
            <a:ext cx="829689"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9" name="Straight Connector 38"/>
          <p:cNvCxnSpPr/>
          <p:nvPr/>
        </p:nvCxnSpPr>
        <p:spPr bwMode="auto">
          <a:xfrm>
            <a:off x="7229460" y="5224221"/>
            <a:ext cx="0" cy="838200"/>
          </a:xfrm>
          <a:prstGeom prst="line">
            <a:avLst/>
          </a:prstGeom>
          <a:solidFill>
            <a:schemeClr val="accent2">
              <a:alpha val="42000"/>
            </a:schemeClr>
          </a:solidFill>
          <a:ln w="9525" cap="flat" cmpd="sng" algn="ctr">
            <a:solidFill>
              <a:srgbClr val="FFFFFF"/>
            </a:solidFill>
            <a:prstDash val="solid"/>
            <a:round/>
            <a:headEnd type="none" w="med" len="med"/>
            <a:tailEnd type="none" w="med" len="med"/>
          </a:ln>
          <a:effectLst/>
        </p:spPr>
      </p:cxnSp>
      <p:sp>
        <p:nvSpPr>
          <p:cNvPr id="40" name="TextBox 39"/>
          <p:cNvSpPr txBox="1"/>
          <p:nvPr/>
        </p:nvSpPr>
        <p:spPr>
          <a:xfrm>
            <a:off x="7381860" y="5854772"/>
            <a:ext cx="1219200" cy="246221"/>
          </a:xfrm>
          <a:prstGeom prst="rect">
            <a:avLst/>
          </a:prstGeom>
          <a:noFill/>
        </p:spPr>
        <p:txBody>
          <a:bodyPr wrap="square" rtlCol="0">
            <a:spAutoFit/>
          </a:bodyPr>
          <a:lstStyle/>
          <a:p>
            <a:r>
              <a:rPr lang="en-US" sz="1000" b="1" dirty="0" smtClean="0">
                <a:solidFill>
                  <a:schemeClr val="bg1"/>
                </a:solidFill>
                <a:latin typeface="Helvetica 55 Roman"/>
                <a:cs typeface="Helvetica 55 Roman"/>
              </a:rPr>
              <a:t>Syslog/SNMP</a:t>
            </a:r>
          </a:p>
        </p:txBody>
      </p:sp>
      <p:sp>
        <p:nvSpPr>
          <p:cNvPr id="41" name="Rectangle 40"/>
          <p:cNvSpPr/>
          <p:nvPr/>
        </p:nvSpPr>
        <p:spPr>
          <a:xfrm>
            <a:off x="5553061" y="5316907"/>
            <a:ext cx="1676400" cy="892552"/>
          </a:xfrm>
          <a:prstGeom prst="rect">
            <a:avLst/>
          </a:prstGeom>
        </p:spPr>
        <p:txBody>
          <a:bodyPr wrap="square">
            <a:spAutoFit/>
          </a:bodyPr>
          <a:lstStyle/>
          <a:p>
            <a:pPr eaLnBrk="0" hangingPunct="0"/>
            <a:r>
              <a:rPr lang="en-US" sz="1600" b="1" dirty="0" smtClean="0">
                <a:solidFill>
                  <a:schemeClr val="bg1"/>
                </a:solidFill>
                <a:ea typeface="ＭＳ Ｐゴシック" pitchFamily="-107" charset="-128"/>
                <a:cs typeface="Arial" pitchFamily="34" charset="0"/>
              </a:rPr>
              <a:t>FortiAnalyzer</a:t>
            </a:r>
            <a:endParaRPr lang="en-US" sz="1400" b="1" dirty="0" smtClean="0">
              <a:solidFill>
                <a:schemeClr val="bg1"/>
              </a:solidFill>
              <a:ea typeface="ＭＳ Ｐゴシック" pitchFamily="-107" charset="-128"/>
              <a:cs typeface="Arial" pitchFamily="34" charset="0"/>
            </a:endParaRPr>
          </a:p>
          <a:p>
            <a:pPr eaLnBrk="0" hangingPunct="0"/>
            <a:r>
              <a:rPr lang="en-US" sz="1200" dirty="0" smtClean="0">
                <a:solidFill>
                  <a:schemeClr val="bg1"/>
                </a:solidFill>
                <a:ea typeface="ＭＳ Ｐゴシック" pitchFamily="-107" charset="-128"/>
                <a:cs typeface="Arial" pitchFamily="34" charset="0"/>
              </a:rPr>
              <a:t>Centralized Log &amp; Reporting</a:t>
            </a:r>
          </a:p>
          <a:p>
            <a:pPr eaLnBrk="0" hangingPunct="0"/>
            <a:endParaRPr lang="en-US" sz="1200" dirty="0">
              <a:solidFill>
                <a:schemeClr val="bg1"/>
              </a:solidFill>
            </a:endParaRPr>
          </a:p>
        </p:txBody>
      </p:sp>
      <p:pic>
        <p:nvPicPr>
          <p:cNvPr id="42" name="Picture 5" descr="FortiAnalyzer_Icon_1U_Lt-s.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714860" y="5415193"/>
            <a:ext cx="97061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Right Arrow 42"/>
          <p:cNvSpPr/>
          <p:nvPr/>
        </p:nvSpPr>
        <p:spPr bwMode="auto">
          <a:xfrm rot="5400000">
            <a:off x="6360780" y="4775113"/>
            <a:ext cx="594360" cy="685800"/>
          </a:xfrm>
          <a:prstGeom prst="rightArrow">
            <a:avLst/>
          </a:prstGeom>
          <a:solidFill>
            <a:schemeClr val="accent4"/>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44" name="Rounded Rectangle 43"/>
          <p:cNvSpPr/>
          <p:nvPr/>
        </p:nvSpPr>
        <p:spPr bwMode="auto">
          <a:xfrm>
            <a:off x="600060" y="5186593"/>
            <a:ext cx="3962400" cy="914400"/>
          </a:xfrm>
          <a:prstGeom prst="roundRect">
            <a:avLst>
              <a:gd name="adj" fmla="val 15175"/>
            </a:avLst>
          </a:prstGeom>
          <a:solidFill>
            <a:schemeClr val="accent4">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45" name="Rectangle 44"/>
          <p:cNvSpPr/>
          <p:nvPr/>
        </p:nvSpPr>
        <p:spPr>
          <a:xfrm>
            <a:off x="1438260" y="5338993"/>
            <a:ext cx="1484301" cy="707886"/>
          </a:xfrm>
          <a:prstGeom prst="rect">
            <a:avLst/>
          </a:prstGeom>
        </p:spPr>
        <p:txBody>
          <a:bodyPr wrap="none">
            <a:spAutoFit/>
          </a:bodyPr>
          <a:lstStyle/>
          <a:p>
            <a:pPr eaLnBrk="0" hangingPunct="0"/>
            <a:r>
              <a:rPr lang="en-US" sz="1600" b="1" dirty="0" smtClean="0">
                <a:solidFill>
                  <a:schemeClr val="bg1"/>
                </a:solidFill>
                <a:ea typeface="ＭＳ Ｐゴシック" pitchFamily="-107" charset="-128"/>
                <a:cs typeface="Arial" pitchFamily="34" charset="0"/>
              </a:rPr>
              <a:t>FortiManager</a:t>
            </a:r>
            <a:endParaRPr lang="en-US" sz="1400" b="1" dirty="0" smtClean="0">
              <a:solidFill>
                <a:schemeClr val="bg1"/>
              </a:solidFill>
              <a:ea typeface="ＭＳ Ｐゴシック" pitchFamily="-107" charset="-128"/>
              <a:cs typeface="Arial" pitchFamily="34" charset="0"/>
            </a:endParaRPr>
          </a:p>
          <a:p>
            <a:pPr eaLnBrk="0" hangingPunct="0"/>
            <a:r>
              <a:rPr lang="en-US" sz="1200" dirty="0" smtClean="0">
                <a:solidFill>
                  <a:schemeClr val="bg1"/>
                </a:solidFill>
                <a:ea typeface="ＭＳ Ｐゴシック" pitchFamily="-107" charset="-128"/>
                <a:cs typeface="Arial" pitchFamily="34" charset="0"/>
              </a:rPr>
              <a:t>Centralized Device </a:t>
            </a:r>
          </a:p>
          <a:p>
            <a:pPr eaLnBrk="0" hangingPunct="0"/>
            <a:r>
              <a:rPr lang="en-US" sz="1200" dirty="0" smtClean="0">
                <a:solidFill>
                  <a:schemeClr val="bg1"/>
                </a:solidFill>
                <a:ea typeface="ＭＳ Ｐゴシック" pitchFamily="-107" charset="-128"/>
                <a:cs typeface="Arial" pitchFamily="34" charset="0"/>
              </a:rPr>
              <a:t>Management</a:t>
            </a:r>
            <a:endParaRPr lang="en-US" sz="1200" dirty="0">
              <a:solidFill>
                <a:schemeClr val="bg1"/>
              </a:solidFill>
            </a:endParaRPr>
          </a:p>
        </p:txBody>
      </p:sp>
      <p:sp>
        <p:nvSpPr>
          <p:cNvPr id="46" name="Right Arrow 45"/>
          <p:cNvSpPr/>
          <p:nvPr/>
        </p:nvSpPr>
        <p:spPr bwMode="auto">
          <a:xfrm rot="5400000">
            <a:off x="2322180" y="4775113"/>
            <a:ext cx="594360" cy="685800"/>
          </a:xfrm>
          <a:prstGeom prst="rightArrow">
            <a:avLst/>
          </a:prstGeom>
          <a:solidFill>
            <a:schemeClr val="accent4"/>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47" name="Rounded Rectangle 46"/>
          <p:cNvSpPr/>
          <p:nvPr/>
        </p:nvSpPr>
        <p:spPr bwMode="auto">
          <a:xfrm>
            <a:off x="600060" y="2219873"/>
            <a:ext cx="8001000" cy="2834640"/>
          </a:xfrm>
          <a:prstGeom prst="roundRect">
            <a:avLst>
              <a:gd name="adj" fmla="val 5027"/>
            </a:avLst>
          </a:prstGeom>
          <a:solidFill>
            <a:schemeClr val="accent4">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53" name="TextBox 52"/>
          <p:cNvSpPr txBox="1"/>
          <p:nvPr/>
        </p:nvSpPr>
        <p:spPr>
          <a:xfrm rot="16200000">
            <a:off x="-458052" y="3237074"/>
            <a:ext cx="1752599" cy="369332"/>
          </a:xfrm>
          <a:prstGeom prst="rect">
            <a:avLst/>
          </a:prstGeom>
          <a:noFill/>
        </p:spPr>
        <p:txBody>
          <a:bodyPr wrap="square" rtlCol="0">
            <a:spAutoFit/>
          </a:bodyPr>
          <a:lstStyle/>
          <a:p>
            <a:pPr algn="ctr"/>
            <a:r>
              <a:rPr lang="en-US" sz="1800" b="1" dirty="0" smtClean="0">
                <a:solidFill>
                  <a:schemeClr val="bg2">
                    <a:lumMod val="25000"/>
                  </a:schemeClr>
                </a:solidFill>
                <a:latin typeface="Helvetica 55 Roman"/>
                <a:cs typeface="Helvetica 55 Roman"/>
              </a:rPr>
              <a:t>FORTIGATE</a:t>
            </a:r>
          </a:p>
        </p:txBody>
      </p:sp>
      <p:sp>
        <p:nvSpPr>
          <p:cNvPr id="54" name="AutoShape 3"/>
          <p:cNvSpPr>
            <a:spLocks noChangeArrowheads="1"/>
          </p:cNvSpPr>
          <p:nvPr/>
        </p:nvSpPr>
        <p:spPr bwMode="auto">
          <a:xfrm>
            <a:off x="752460" y="4358640"/>
            <a:ext cx="7620000" cy="558346"/>
          </a:xfrm>
          <a:prstGeom prst="flowChartAlternateProcess">
            <a:avLst/>
          </a:prstGeom>
          <a:solidFill>
            <a:schemeClr val="accent4">
              <a:lumMod val="40000"/>
              <a:lumOff val="60000"/>
            </a:schemeClr>
          </a:solidFill>
          <a:ln>
            <a:headEnd/>
            <a:tailEnd/>
          </a:ln>
        </p:spPr>
        <p:style>
          <a:lnRef idx="3">
            <a:schemeClr val="lt1"/>
          </a:lnRef>
          <a:fillRef idx="1">
            <a:schemeClr val="dk1"/>
          </a:fillRef>
          <a:effectRef idx="1">
            <a:schemeClr val="dk1"/>
          </a:effectRef>
          <a:fontRef idx="minor">
            <a:schemeClr val="lt1"/>
          </a:fontRef>
        </p:style>
        <p:txBody>
          <a:bodyPr wrap="none" anchor="ctr"/>
          <a:lstStyle/>
          <a:p>
            <a:pPr algn="ctr" eaLnBrk="0" hangingPunct="0">
              <a:defRPr/>
            </a:pPr>
            <a:r>
              <a:rPr lang="en-US" sz="1800" b="1" dirty="0" smtClean="0">
                <a:solidFill>
                  <a:srgbClr val="777777"/>
                </a:solidFill>
                <a:ea typeface="ＭＳ Ｐゴシック" pitchFamily="-107" charset="-128"/>
                <a:cs typeface="Arial" pitchFamily="34" charset="0"/>
              </a:rPr>
              <a:t>FortiASIC</a:t>
            </a:r>
            <a:r>
              <a:rPr lang="en-US" sz="1800" b="1" dirty="0">
                <a:solidFill>
                  <a:srgbClr val="777777"/>
                </a:solidFill>
                <a:ea typeface="ＭＳ Ｐゴシック" pitchFamily="-107" charset="-128"/>
                <a:cs typeface="Arial" pitchFamily="34" charset="0"/>
              </a:rPr>
              <a:t>(s)</a:t>
            </a:r>
          </a:p>
        </p:txBody>
      </p:sp>
      <p:pic>
        <p:nvPicPr>
          <p:cNvPr id="62" name="Picture 61" descr="FortiASIC_R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292461" y="4511040"/>
            <a:ext cx="497220" cy="292779"/>
          </a:xfrm>
          <a:prstGeom prst="rect">
            <a:avLst/>
          </a:prstGeom>
          <a:effectLst>
            <a:outerShdw blurRad="50800" dist="38100" dir="5400000">
              <a:srgbClr val="000000">
                <a:alpha val="30000"/>
              </a:srgbClr>
            </a:outerShdw>
          </a:effectLst>
        </p:spPr>
      </p:pic>
      <p:pic>
        <p:nvPicPr>
          <p:cNvPr id="63" name="Picture 24" descr="FortiGate_Icon_2U_L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16320" y="4267200"/>
            <a:ext cx="1196215" cy="8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Rounded Rectangle 63"/>
          <p:cNvSpPr/>
          <p:nvPr/>
        </p:nvSpPr>
        <p:spPr bwMode="auto">
          <a:xfrm>
            <a:off x="4352587" y="1219200"/>
            <a:ext cx="4248473" cy="914400"/>
          </a:xfrm>
          <a:prstGeom prst="roundRect">
            <a:avLst>
              <a:gd name="adj" fmla="val 15175"/>
            </a:avLst>
          </a:prstGeom>
          <a:solidFill>
            <a:schemeClr val="accent4">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65" name="Picture 31" descr="2U_Lt-s.pn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291575" y="1295400"/>
            <a:ext cx="924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65"/>
          <p:cNvSpPr txBox="1"/>
          <p:nvPr/>
        </p:nvSpPr>
        <p:spPr>
          <a:xfrm>
            <a:off x="4443975" y="1833656"/>
            <a:ext cx="762000" cy="246221"/>
          </a:xfrm>
          <a:prstGeom prst="rect">
            <a:avLst/>
          </a:prstGeom>
          <a:noFill/>
        </p:spPr>
        <p:txBody>
          <a:bodyPr wrap="square" rtlCol="0">
            <a:spAutoFit/>
          </a:bodyPr>
          <a:lstStyle/>
          <a:p>
            <a:r>
              <a:rPr lang="en-US" sz="1000" b="1" dirty="0" smtClean="0">
                <a:solidFill>
                  <a:schemeClr val="bg1"/>
                </a:solidFill>
                <a:latin typeface="Helvetica 55 Roman"/>
                <a:cs typeface="Helvetica 55 Roman"/>
              </a:rPr>
              <a:t>FortiAP</a:t>
            </a:r>
          </a:p>
        </p:txBody>
      </p:sp>
      <p:pic>
        <p:nvPicPr>
          <p:cNvPr id="67" name="Picture 66" descr="Laptop-Wireless_Lt.png"/>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7875047" y="1219200"/>
            <a:ext cx="883276" cy="685800"/>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67" descr="MobilePhone_Lt.png"/>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7722647" y="1295400"/>
            <a:ext cx="226212" cy="469900"/>
          </a:xfrm>
          <a:prstGeom prst="rect">
            <a:avLst/>
          </a:prstGeom>
          <a:noFill/>
          <a:ln>
            <a:noFill/>
          </a:ln>
          <a:effectLst>
            <a:outerShdw blurRad="50800" dist="38100" dir="5400000" rotWithShape="0">
              <a:srgbClr val="000000">
                <a:alpha val="42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68" descr="Fortinet_Shield.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7646447" y="1524000"/>
            <a:ext cx="187021" cy="236537"/>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69" descr="Fortinet_Shield.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8256047" y="1600200"/>
            <a:ext cx="187021" cy="236537"/>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TextBox 70"/>
          <p:cNvSpPr txBox="1"/>
          <p:nvPr/>
        </p:nvSpPr>
        <p:spPr>
          <a:xfrm>
            <a:off x="7646447" y="1833656"/>
            <a:ext cx="914400" cy="246221"/>
          </a:xfrm>
          <a:prstGeom prst="rect">
            <a:avLst/>
          </a:prstGeom>
          <a:noFill/>
        </p:spPr>
        <p:txBody>
          <a:bodyPr wrap="square" rtlCol="0">
            <a:spAutoFit/>
          </a:bodyPr>
          <a:lstStyle/>
          <a:p>
            <a:r>
              <a:rPr lang="en-US" sz="1000" b="1" dirty="0" smtClean="0">
                <a:solidFill>
                  <a:schemeClr val="bg1"/>
                </a:solidFill>
                <a:latin typeface="Helvetica 55 Roman"/>
                <a:cs typeface="Helvetica 55 Roman"/>
              </a:rPr>
              <a:t>FortiClient</a:t>
            </a:r>
          </a:p>
        </p:txBody>
      </p:sp>
      <p:pic>
        <p:nvPicPr>
          <p:cNvPr id="72" name="Picture 33" descr="FortiToken-Icon-RED.png"/>
          <p:cNvPicPr>
            <a:picLocks noChangeAspect="1"/>
          </p:cNvPicPr>
          <p:nvPr/>
        </p:nvPicPr>
        <p:blipFill>
          <a:blip r:embed="rId10">
            <a:extLst>
              <a:ext uri="{28A0092B-C50C-407E-A947-70E740481C1C}">
                <a14:useLocalDpi xmlns:a14="http://schemas.microsoft.com/office/drawing/2010/main"/>
              </a:ext>
            </a:extLst>
          </a:blip>
          <a:srcRect/>
          <a:stretch>
            <a:fillRect/>
          </a:stretch>
        </p:blipFill>
        <p:spPr bwMode="auto">
          <a:xfrm rot="2140063">
            <a:off x="7030408" y="1459091"/>
            <a:ext cx="487872" cy="219875"/>
          </a:xfrm>
          <a:prstGeom prst="rect">
            <a:avLst/>
          </a:prstGeom>
          <a:noFill/>
          <a:ln>
            <a:noFill/>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TextBox 72"/>
          <p:cNvSpPr txBox="1"/>
          <p:nvPr/>
        </p:nvSpPr>
        <p:spPr>
          <a:xfrm>
            <a:off x="6935864" y="1833656"/>
            <a:ext cx="838200" cy="246221"/>
          </a:xfrm>
          <a:prstGeom prst="rect">
            <a:avLst/>
          </a:prstGeom>
          <a:noFill/>
        </p:spPr>
        <p:txBody>
          <a:bodyPr wrap="square" rtlCol="0">
            <a:spAutoFit/>
          </a:bodyPr>
          <a:lstStyle/>
          <a:p>
            <a:r>
              <a:rPr lang="en-US" sz="1000" b="1" dirty="0" smtClean="0">
                <a:solidFill>
                  <a:schemeClr val="bg1"/>
                </a:solidFill>
                <a:latin typeface="Helvetica 55 Roman"/>
                <a:cs typeface="Helvetica 55 Roman"/>
              </a:rPr>
              <a:t>FortiToken</a:t>
            </a:r>
          </a:p>
        </p:txBody>
      </p:sp>
      <p:pic>
        <p:nvPicPr>
          <p:cNvPr id="74" name="Picture 10" descr="FortiSwitch_Icon_1U_Lt-s.png"/>
          <p:cNvPicPr>
            <a:picLocks noChangeAspect="1"/>
          </p:cNvPicPr>
          <p:nvPr/>
        </p:nvPicPr>
        <p:blipFill>
          <a:blip r:embed="rId11">
            <a:extLst>
              <a:ext uri="{28A0092B-C50C-407E-A947-70E740481C1C}">
                <a14:useLocalDpi xmlns:a14="http://schemas.microsoft.com/office/drawing/2010/main"/>
              </a:ext>
            </a:extLst>
          </a:blip>
          <a:srcRect/>
          <a:stretch>
            <a:fillRect/>
          </a:stretch>
        </p:blipFill>
        <p:spPr bwMode="auto">
          <a:xfrm>
            <a:off x="5129775" y="1295400"/>
            <a:ext cx="98242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TextBox 74"/>
          <p:cNvSpPr txBox="1"/>
          <p:nvPr/>
        </p:nvSpPr>
        <p:spPr>
          <a:xfrm>
            <a:off x="5129775" y="1833656"/>
            <a:ext cx="990600" cy="246221"/>
          </a:xfrm>
          <a:prstGeom prst="rect">
            <a:avLst/>
          </a:prstGeom>
          <a:noFill/>
        </p:spPr>
        <p:txBody>
          <a:bodyPr wrap="square" rtlCol="0">
            <a:spAutoFit/>
          </a:bodyPr>
          <a:lstStyle/>
          <a:p>
            <a:pPr algn="ctr"/>
            <a:r>
              <a:rPr lang="en-US" sz="1000" b="1" dirty="0" smtClean="0">
                <a:solidFill>
                  <a:schemeClr val="bg1"/>
                </a:solidFill>
                <a:latin typeface="Helvetica 55 Roman"/>
                <a:cs typeface="Helvetica 55 Roman"/>
              </a:rPr>
              <a:t>FortiSwitch</a:t>
            </a:r>
          </a:p>
        </p:txBody>
      </p:sp>
      <p:pic>
        <p:nvPicPr>
          <p:cNvPr id="76" name="Picture 28" descr="FortiManager_Icon_1U_Lt-s.png"/>
          <p:cNvPicPr>
            <a:picLocks noChangeAspect="1"/>
          </p:cNvPicPr>
          <p:nvPr/>
        </p:nvPicPr>
        <p:blipFill>
          <a:blip r:embed="rId12">
            <a:extLst>
              <a:ext uri="{28A0092B-C50C-407E-A947-70E740481C1C}">
                <a14:useLocalDpi xmlns:a14="http://schemas.microsoft.com/office/drawing/2010/main"/>
              </a:ext>
            </a:extLst>
          </a:blip>
          <a:srcRect/>
          <a:stretch>
            <a:fillRect/>
          </a:stretch>
        </p:blipFill>
        <p:spPr bwMode="auto">
          <a:xfrm>
            <a:off x="600060" y="5415193"/>
            <a:ext cx="976394"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4" descr="Modules_Icon.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419460" y="5262793"/>
            <a:ext cx="829689"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8" name="Straight Connector 77"/>
          <p:cNvCxnSpPr/>
          <p:nvPr/>
        </p:nvCxnSpPr>
        <p:spPr bwMode="auto">
          <a:xfrm>
            <a:off x="3190860" y="5224221"/>
            <a:ext cx="0" cy="838200"/>
          </a:xfrm>
          <a:prstGeom prst="line">
            <a:avLst/>
          </a:prstGeom>
          <a:solidFill>
            <a:schemeClr val="accent2">
              <a:alpha val="42000"/>
            </a:schemeClr>
          </a:solidFill>
          <a:ln w="9525" cap="flat" cmpd="sng" algn="ctr">
            <a:solidFill>
              <a:srgbClr val="FFFFFF"/>
            </a:solidFill>
            <a:prstDash val="solid"/>
            <a:round/>
            <a:headEnd type="none" w="med" len="med"/>
            <a:tailEnd type="none" w="med" len="med"/>
          </a:ln>
          <a:effectLst/>
        </p:spPr>
      </p:cxnSp>
      <p:sp>
        <p:nvSpPr>
          <p:cNvPr id="79" name="TextBox 78"/>
          <p:cNvSpPr txBox="1"/>
          <p:nvPr/>
        </p:nvSpPr>
        <p:spPr>
          <a:xfrm>
            <a:off x="3267060" y="5854772"/>
            <a:ext cx="1219200" cy="246221"/>
          </a:xfrm>
          <a:prstGeom prst="rect">
            <a:avLst/>
          </a:prstGeom>
          <a:noFill/>
        </p:spPr>
        <p:txBody>
          <a:bodyPr wrap="square" rtlCol="0">
            <a:spAutoFit/>
          </a:bodyPr>
          <a:lstStyle/>
          <a:p>
            <a:r>
              <a:rPr lang="en-US" sz="1000" b="1" dirty="0" smtClean="0">
                <a:solidFill>
                  <a:schemeClr val="bg1"/>
                </a:solidFill>
                <a:latin typeface="Helvetica 55 Roman"/>
                <a:cs typeface="Helvetica 55 Roman"/>
              </a:rPr>
              <a:t>APIs Integration</a:t>
            </a:r>
          </a:p>
        </p:txBody>
      </p:sp>
      <p:sp>
        <p:nvSpPr>
          <p:cNvPr id="80" name="Rounded Rectangle 79"/>
          <p:cNvSpPr/>
          <p:nvPr/>
        </p:nvSpPr>
        <p:spPr bwMode="auto">
          <a:xfrm>
            <a:off x="762000" y="2402753"/>
            <a:ext cx="7630160" cy="1818640"/>
          </a:xfrm>
          <a:prstGeom prst="roundRect">
            <a:avLst>
              <a:gd name="adj" fmla="val 6352"/>
            </a:avLst>
          </a:prstGeom>
          <a:solidFill>
            <a:schemeClr val="accent4">
              <a:lumMod val="40000"/>
              <a:lumOff val="60000"/>
            </a:schemeClr>
          </a:solidFill>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81" name="AutoShape 3"/>
          <p:cNvSpPr>
            <a:spLocks noChangeArrowheads="1"/>
          </p:cNvSpPr>
          <p:nvPr/>
        </p:nvSpPr>
        <p:spPr bwMode="auto">
          <a:xfrm>
            <a:off x="981060" y="2590800"/>
            <a:ext cx="2209800" cy="1219200"/>
          </a:xfrm>
          <a:prstGeom prst="flowChartAlternateProcess">
            <a:avLst/>
          </a:prstGeom>
          <a:solidFill>
            <a:schemeClr val="accent4"/>
          </a:solidFill>
          <a:ln>
            <a:noFill/>
            <a:headEnd/>
            <a:tailEnd/>
          </a:ln>
          <a:effectLst/>
        </p:spPr>
        <p:style>
          <a:lnRef idx="3">
            <a:schemeClr val="lt1"/>
          </a:lnRef>
          <a:fillRef idx="1">
            <a:schemeClr val="dk1"/>
          </a:fillRef>
          <a:effectRef idx="1">
            <a:schemeClr val="dk1"/>
          </a:effectRef>
          <a:fontRef idx="minor">
            <a:schemeClr val="lt1"/>
          </a:fontRef>
        </p:style>
        <p:txBody>
          <a:bodyPr wrap="none" anchor="ctr"/>
          <a:lstStyle/>
          <a:p>
            <a:pPr algn="ctr" eaLnBrk="0" hangingPunct="0">
              <a:defRPr/>
            </a:pPr>
            <a:r>
              <a:rPr lang="en-US" sz="2000" b="1" dirty="0" smtClean="0">
                <a:solidFill>
                  <a:schemeClr val="bg1"/>
                </a:solidFill>
                <a:ea typeface="ＭＳ Ｐゴシック" pitchFamily="-107" charset="-128"/>
                <a:cs typeface="Arial" pitchFamily="34" charset="0"/>
              </a:rPr>
              <a:t>Networking</a:t>
            </a:r>
          </a:p>
          <a:p>
            <a:pPr algn="ctr" eaLnBrk="0" hangingPunct="0">
              <a:defRPr/>
            </a:pPr>
            <a:r>
              <a:rPr lang="en-US" sz="1200" dirty="0" smtClean="0">
                <a:solidFill>
                  <a:schemeClr val="bg1"/>
                </a:solidFill>
                <a:ea typeface="ＭＳ Ｐゴシック" pitchFamily="-107" charset="-128"/>
                <a:cs typeface="Arial" pitchFamily="34" charset="0"/>
              </a:rPr>
              <a:t>L2/L3 features</a:t>
            </a:r>
          </a:p>
          <a:p>
            <a:pPr algn="ctr" eaLnBrk="0" hangingPunct="0">
              <a:defRPr/>
            </a:pPr>
            <a:r>
              <a:rPr lang="en-US" sz="1200" dirty="0" smtClean="0">
                <a:solidFill>
                  <a:schemeClr val="bg1"/>
                </a:solidFill>
                <a:ea typeface="ＭＳ Ｐゴシック" pitchFamily="-107" charset="-128"/>
                <a:cs typeface="Arial" pitchFamily="34" charset="0"/>
              </a:rPr>
              <a:t>Virtual Systems</a:t>
            </a:r>
          </a:p>
          <a:p>
            <a:pPr algn="ctr" eaLnBrk="0" hangingPunct="0">
              <a:defRPr/>
            </a:pPr>
            <a:r>
              <a:rPr lang="en-US" sz="1200" dirty="0" smtClean="0">
                <a:solidFill>
                  <a:schemeClr val="bg1"/>
                </a:solidFill>
                <a:ea typeface="ＭＳ Ｐゴシック" pitchFamily="-107" charset="-128"/>
                <a:cs typeface="Arial" pitchFamily="34" charset="0"/>
              </a:rPr>
              <a:t>Traffic Shaping ● WAN Opt.</a:t>
            </a:r>
          </a:p>
          <a:p>
            <a:pPr algn="ctr" eaLnBrk="0" hangingPunct="0">
              <a:defRPr/>
            </a:pPr>
            <a:r>
              <a:rPr lang="en-US" sz="1200" dirty="0" smtClean="0">
                <a:solidFill>
                  <a:schemeClr val="bg1"/>
                </a:solidFill>
                <a:ea typeface="ＭＳ Ｐゴシック" pitchFamily="-107" charset="-128"/>
                <a:cs typeface="Arial" pitchFamily="34" charset="0"/>
              </a:rPr>
              <a:t>High Availability </a:t>
            </a:r>
            <a:r>
              <a:rPr lang="en-US" sz="1200" dirty="0">
                <a:solidFill>
                  <a:schemeClr val="bg1"/>
                </a:solidFill>
                <a:ea typeface="ＭＳ Ｐゴシック" pitchFamily="-107" charset="-128"/>
                <a:cs typeface="Arial" pitchFamily="34" charset="0"/>
              </a:rPr>
              <a:t>● </a:t>
            </a:r>
            <a:r>
              <a:rPr lang="en-US" sz="1200" dirty="0" smtClean="0">
                <a:solidFill>
                  <a:schemeClr val="bg1"/>
                </a:solidFill>
                <a:ea typeface="ＭＳ Ｐゴシック" pitchFamily="-107" charset="-128"/>
                <a:cs typeface="Arial" pitchFamily="34" charset="0"/>
              </a:rPr>
              <a:t>IPv6</a:t>
            </a:r>
            <a:endParaRPr lang="en-US" sz="1200" dirty="0">
              <a:solidFill>
                <a:schemeClr val="bg1"/>
              </a:solidFill>
              <a:ea typeface="ＭＳ Ｐゴシック" pitchFamily="-107" charset="-128"/>
              <a:cs typeface="Arial" pitchFamily="34" charset="0"/>
            </a:endParaRPr>
          </a:p>
        </p:txBody>
      </p:sp>
      <p:sp>
        <p:nvSpPr>
          <p:cNvPr id="82" name="AutoShape 3"/>
          <p:cNvSpPr>
            <a:spLocks noChangeArrowheads="1"/>
          </p:cNvSpPr>
          <p:nvPr/>
        </p:nvSpPr>
        <p:spPr bwMode="auto">
          <a:xfrm>
            <a:off x="3419460" y="2590800"/>
            <a:ext cx="2209800" cy="1219200"/>
          </a:xfrm>
          <a:prstGeom prst="flowChartAlternateProcess">
            <a:avLst/>
          </a:prstGeom>
          <a:solidFill>
            <a:schemeClr val="accent4"/>
          </a:solidFill>
          <a:ln>
            <a:noFill/>
            <a:headEnd/>
            <a:tailEnd/>
          </a:ln>
          <a:effectLst/>
        </p:spPr>
        <p:style>
          <a:lnRef idx="3">
            <a:schemeClr val="lt1"/>
          </a:lnRef>
          <a:fillRef idx="1">
            <a:schemeClr val="dk1"/>
          </a:fillRef>
          <a:effectRef idx="1">
            <a:schemeClr val="dk1"/>
          </a:effectRef>
          <a:fontRef idx="minor">
            <a:schemeClr val="lt1"/>
          </a:fontRef>
        </p:style>
        <p:txBody>
          <a:bodyPr wrap="none" anchor="ctr"/>
          <a:lstStyle/>
          <a:p>
            <a:pPr algn="ctr" eaLnBrk="0" hangingPunct="0">
              <a:defRPr/>
            </a:pPr>
            <a:r>
              <a:rPr lang="en-US" sz="2000" b="1" dirty="0" smtClean="0">
                <a:solidFill>
                  <a:schemeClr val="bg1"/>
                </a:solidFill>
                <a:ea typeface="ＭＳ Ｐゴシック" pitchFamily="-107" charset="-128"/>
                <a:cs typeface="Arial" pitchFamily="34" charset="0"/>
              </a:rPr>
              <a:t>Security</a:t>
            </a:r>
            <a:endParaRPr lang="en-US" sz="1200" dirty="0" smtClean="0">
              <a:solidFill>
                <a:schemeClr val="bg1"/>
              </a:solidFill>
              <a:ea typeface="ＭＳ Ｐゴシック" pitchFamily="-107" charset="-128"/>
              <a:cs typeface="Arial" pitchFamily="34" charset="0"/>
            </a:endParaRPr>
          </a:p>
          <a:p>
            <a:pPr algn="ctr" eaLnBrk="0" hangingPunct="0">
              <a:defRPr/>
            </a:pPr>
            <a:r>
              <a:rPr lang="en-US" sz="1200" dirty="0" smtClean="0">
                <a:solidFill>
                  <a:schemeClr val="bg1"/>
                </a:solidFill>
                <a:ea typeface="ＭＳ Ｐゴシック" pitchFamily="-107" charset="-128"/>
                <a:cs typeface="Arial" pitchFamily="34" charset="0"/>
              </a:rPr>
              <a:t>Firewall ● VPN </a:t>
            </a:r>
            <a:r>
              <a:rPr lang="en-US" sz="1200" dirty="0">
                <a:solidFill>
                  <a:schemeClr val="bg1"/>
                </a:solidFill>
                <a:ea typeface="ＭＳ Ｐゴシック" pitchFamily="-107" charset="-128"/>
                <a:cs typeface="Arial" pitchFamily="34" charset="0"/>
              </a:rPr>
              <a:t>● </a:t>
            </a:r>
            <a:r>
              <a:rPr lang="en-US" sz="1200" dirty="0" smtClean="0">
                <a:solidFill>
                  <a:schemeClr val="bg1"/>
                </a:solidFill>
                <a:ea typeface="ＭＳ Ｐゴシック" pitchFamily="-107" charset="-128"/>
                <a:cs typeface="Arial" pitchFamily="34" charset="0"/>
              </a:rPr>
              <a:t> IPS  </a:t>
            </a:r>
          </a:p>
          <a:p>
            <a:pPr algn="ctr" eaLnBrk="0" hangingPunct="0">
              <a:defRPr/>
            </a:pPr>
            <a:r>
              <a:rPr lang="en-US" sz="1200" dirty="0" smtClean="0">
                <a:solidFill>
                  <a:schemeClr val="bg1"/>
                </a:solidFill>
                <a:ea typeface="ＭＳ Ｐゴシック" pitchFamily="-107" charset="-128"/>
                <a:cs typeface="Arial" pitchFamily="34" charset="0"/>
              </a:rPr>
              <a:t>App Control </a:t>
            </a:r>
            <a:r>
              <a:rPr lang="en-US" sz="1200" dirty="0">
                <a:solidFill>
                  <a:schemeClr val="bg1"/>
                </a:solidFill>
                <a:ea typeface="ＭＳ Ｐゴシック" pitchFamily="-107" charset="-128"/>
                <a:cs typeface="Arial" pitchFamily="34" charset="0"/>
              </a:rPr>
              <a:t>● </a:t>
            </a:r>
            <a:r>
              <a:rPr lang="en-US" sz="1200" dirty="0" smtClean="0">
                <a:solidFill>
                  <a:schemeClr val="bg1"/>
                </a:solidFill>
                <a:ea typeface="ＭＳ Ｐゴシック" pitchFamily="-107" charset="-128"/>
                <a:cs typeface="Arial" pitchFamily="34" charset="0"/>
              </a:rPr>
              <a:t> AV/ATP</a:t>
            </a:r>
          </a:p>
          <a:p>
            <a:pPr algn="ctr" eaLnBrk="0" hangingPunct="0">
              <a:defRPr/>
            </a:pPr>
            <a:r>
              <a:rPr lang="en-US" sz="1200" dirty="0" smtClean="0">
                <a:solidFill>
                  <a:schemeClr val="bg1"/>
                </a:solidFill>
                <a:ea typeface="ＭＳ Ｐゴシック" pitchFamily="-107" charset="-128"/>
                <a:cs typeface="Arial" pitchFamily="34" charset="0"/>
              </a:rPr>
              <a:t>Web Filtering </a:t>
            </a:r>
            <a:r>
              <a:rPr lang="en-US" sz="1200" dirty="0">
                <a:solidFill>
                  <a:schemeClr val="bg1"/>
                </a:solidFill>
                <a:ea typeface="ＭＳ Ｐゴシック" pitchFamily="-107" charset="-128"/>
                <a:cs typeface="Arial" pitchFamily="34" charset="0"/>
              </a:rPr>
              <a:t>● </a:t>
            </a:r>
            <a:r>
              <a:rPr lang="en-US" sz="1200" dirty="0" smtClean="0">
                <a:solidFill>
                  <a:schemeClr val="bg1"/>
                </a:solidFill>
                <a:ea typeface="ＭＳ Ｐゴシック" pitchFamily="-107" charset="-128"/>
                <a:cs typeface="Arial" pitchFamily="34" charset="0"/>
              </a:rPr>
              <a:t>DLP</a:t>
            </a:r>
          </a:p>
          <a:p>
            <a:pPr algn="ctr" eaLnBrk="0" hangingPunct="0">
              <a:defRPr/>
            </a:pPr>
            <a:r>
              <a:rPr lang="en-US" sz="1200" dirty="0" smtClean="0">
                <a:solidFill>
                  <a:schemeClr val="bg1"/>
                </a:solidFill>
                <a:ea typeface="ＭＳ Ｐゴシック" pitchFamily="-107" charset="-128"/>
                <a:cs typeface="Arial" pitchFamily="34" charset="0"/>
              </a:rPr>
              <a:t>Explicit Proxy </a:t>
            </a:r>
            <a:endParaRPr lang="en-US" sz="1200" dirty="0">
              <a:solidFill>
                <a:schemeClr val="bg1"/>
              </a:solidFill>
              <a:ea typeface="ＭＳ Ｐゴシック" pitchFamily="-107" charset="-128"/>
              <a:cs typeface="Arial" pitchFamily="34" charset="0"/>
            </a:endParaRPr>
          </a:p>
        </p:txBody>
      </p:sp>
      <p:sp>
        <p:nvSpPr>
          <p:cNvPr id="83" name="Right Arrow 82"/>
          <p:cNvSpPr/>
          <p:nvPr/>
        </p:nvSpPr>
        <p:spPr bwMode="auto">
          <a:xfrm rot="5400000">
            <a:off x="3604880" y="2075097"/>
            <a:ext cx="619760" cy="685800"/>
          </a:xfrm>
          <a:prstGeom prst="rightArrow">
            <a:avLst/>
          </a:prstGeom>
          <a:solidFill>
            <a:schemeClr val="accent4">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84" name="Rectangle 83"/>
          <p:cNvSpPr/>
          <p:nvPr/>
        </p:nvSpPr>
        <p:spPr>
          <a:xfrm>
            <a:off x="3018770" y="3865793"/>
            <a:ext cx="3128029" cy="369332"/>
          </a:xfrm>
          <a:prstGeom prst="rect">
            <a:avLst/>
          </a:prstGeom>
        </p:spPr>
        <p:txBody>
          <a:bodyPr wrap="square">
            <a:spAutoFit/>
          </a:bodyPr>
          <a:lstStyle/>
          <a:p>
            <a:pPr algn="ctr" eaLnBrk="0" hangingPunct="0">
              <a:defRPr/>
            </a:pPr>
            <a:r>
              <a:rPr lang="en-US" sz="1800" b="1" dirty="0" smtClean="0">
                <a:solidFill>
                  <a:schemeClr val="accent4"/>
                </a:solidFill>
                <a:ea typeface="ＭＳ Ｐゴシック" pitchFamily="-107" charset="-128"/>
                <a:cs typeface="Arial" pitchFamily="34" charset="0"/>
              </a:rPr>
              <a:t>FortiOS</a:t>
            </a:r>
            <a:endParaRPr lang="en-US" sz="1800" b="1" dirty="0">
              <a:solidFill>
                <a:schemeClr val="accent4"/>
              </a:solidFill>
              <a:ea typeface="ＭＳ Ｐゴシック" pitchFamily="-107" charset="-128"/>
              <a:cs typeface="Arial" pitchFamily="34" charset="0"/>
            </a:endParaRPr>
          </a:p>
        </p:txBody>
      </p:sp>
      <p:sp>
        <p:nvSpPr>
          <p:cNvPr id="85" name="Rounded Rectangle 84"/>
          <p:cNvSpPr/>
          <p:nvPr/>
        </p:nvSpPr>
        <p:spPr bwMode="auto">
          <a:xfrm>
            <a:off x="600060" y="1219200"/>
            <a:ext cx="3652631" cy="914400"/>
          </a:xfrm>
          <a:prstGeom prst="roundRect">
            <a:avLst>
              <a:gd name="adj" fmla="val 15175"/>
            </a:avLst>
          </a:prstGeom>
          <a:solidFill>
            <a:schemeClr val="accent4">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86" name="Picture 4" descr="FortiGuard_Service_Icon.png"/>
          <p:cNvPicPr>
            <a:picLocks noChangeAspect="1"/>
          </p:cNvPicPr>
          <p:nvPr/>
        </p:nvPicPr>
        <p:blipFill>
          <a:blip r:embed="rId13" cstate="print">
            <a:extLst>
              <a:ext uri="{28A0092B-C50C-407E-A947-70E740481C1C}">
                <a14:useLocalDpi xmlns:a14="http://schemas.microsoft.com/office/drawing/2010/main"/>
              </a:ext>
            </a:extLst>
          </a:blip>
          <a:srcRect/>
          <a:stretch>
            <a:fillRect/>
          </a:stretch>
        </p:blipFill>
        <p:spPr bwMode="auto">
          <a:xfrm>
            <a:off x="752460" y="1371600"/>
            <a:ext cx="8128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 name="Rectangle 86"/>
          <p:cNvSpPr/>
          <p:nvPr/>
        </p:nvSpPr>
        <p:spPr>
          <a:xfrm>
            <a:off x="1666860" y="1371600"/>
            <a:ext cx="1479892" cy="707886"/>
          </a:xfrm>
          <a:prstGeom prst="rect">
            <a:avLst/>
          </a:prstGeom>
        </p:spPr>
        <p:txBody>
          <a:bodyPr wrap="none">
            <a:spAutoFit/>
          </a:bodyPr>
          <a:lstStyle/>
          <a:p>
            <a:pPr eaLnBrk="0" hangingPunct="0"/>
            <a:r>
              <a:rPr lang="en-US" sz="1600" b="1" dirty="0" smtClean="0">
                <a:solidFill>
                  <a:schemeClr val="bg1"/>
                </a:solidFill>
                <a:ea typeface="ＭＳ Ｐゴシック" pitchFamily="-107" charset="-128"/>
                <a:cs typeface="Arial" pitchFamily="34" charset="0"/>
              </a:rPr>
              <a:t>FortiGuard</a:t>
            </a:r>
            <a:endParaRPr lang="en-US" sz="1400" b="1" dirty="0" smtClean="0">
              <a:solidFill>
                <a:schemeClr val="bg1"/>
              </a:solidFill>
              <a:ea typeface="ＭＳ Ｐゴシック" pitchFamily="-107" charset="-128"/>
              <a:cs typeface="Arial" pitchFamily="34" charset="0"/>
            </a:endParaRPr>
          </a:p>
          <a:p>
            <a:pPr eaLnBrk="0" hangingPunct="0"/>
            <a:r>
              <a:rPr lang="en-US" sz="1200" dirty="0" smtClean="0">
                <a:solidFill>
                  <a:schemeClr val="bg1"/>
                </a:solidFill>
                <a:ea typeface="ＭＳ Ｐゴシック" pitchFamily="-107" charset="-128"/>
                <a:cs typeface="Arial" pitchFamily="34" charset="0"/>
              </a:rPr>
              <a:t>Threat Research &amp; </a:t>
            </a:r>
          </a:p>
          <a:p>
            <a:pPr eaLnBrk="0" hangingPunct="0"/>
            <a:r>
              <a:rPr lang="en-US" sz="1200" dirty="0" smtClean="0">
                <a:solidFill>
                  <a:schemeClr val="bg1"/>
                </a:solidFill>
                <a:ea typeface="ＭＳ Ｐゴシック" pitchFamily="-107" charset="-128"/>
                <a:cs typeface="Arial" pitchFamily="34" charset="0"/>
              </a:rPr>
              <a:t>Security </a:t>
            </a:r>
            <a:r>
              <a:rPr lang="en-US" sz="1200" dirty="0">
                <a:solidFill>
                  <a:schemeClr val="bg1"/>
                </a:solidFill>
                <a:ea typeface="ＭＳ Ｐゴシック" pitchFamily="-107" charset="-128"/>
                <a:cs typeface="Arial" pitchFamily="34" charset="0"/>
              </a:rPr>
              <a:t>Updates</a:t>
            </a:r>
            <a:endParaRPr lang="en-US" sz="1200" dirty="0">
              <a:solidFill>
                <a:schemeClr val="bg1"/>
              </a:solidFill>
            </a:endParaRPr>
          </a:p>
        </p:txBody>
      </p:sp>
      <p:sp>
        <p:nvSpPr>
          <p:cNvPr id="88" name="Right Arrow 87"/>
          <p:cNvSpPr/>
          <p:nvPr/>
        </p:nvSpPr>
        <p:spPr bwMode="auto">
          <a:xfrm rot="16200000">
            <a:off x="6554539" y="2149486"/>
            <a:ext cx="914313" cy="685800"/>
          </a:xfrm>
          <a:prstGeom prst="rightArrow">
            <a:avLst/>
          </a:prstGeom>
          <a:solidFill>
            <a:srgbClr val="777777"/>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89" name="AutoShape 3"/>
          <p:cNvSpPr>
            <a:spLocks noChangeArrowheads="1"/>
          </p:cNvSpPr>
          <p:nvPr/>
        </p:nvSpPr>
        <p:spPr bwMode="auto">
          <a:xfrm>
            <a:off x="5934060" y="2590800"/>
            <a:ext cx="2209800" cy="1219200"/>
          </a:xfrm>
          <a:prstGeom prst="flowChartAlternateProcess">
            <a:avLst/>
          </a:prstGeom>
          <a:solidFill>
            <a:schemeClr val="accent4"/>
          </a:solidFill>
          <a:ln>
            <a:noFill/>
            <a:headEnd/>
            <a:tailEnd/>
          </a:ln>
          <a:effectLst/>
        </p:spPr>
        <p:style>
          <a:lnRef idx="3">
            <a:schemeClr val="lt1"/>
          </a:lnRef>
          <a:fillRef idx="1">
            <a:schemeClr val="dk1"/>
          </a:fillRef>
          <a:effectRef idx="1">
            <a:schemeClr val="dk1"/>
          </a:effectRef>
          <a:fontRef idx="minor">
            <a:schemeClr val="lt1"/>
          </a:fontRef>
        </p:style>
        <p:txBody>
          <a:bodyPr wrap="none" anchor="ctr"/>
          <a:lstStyle/>
          <a:p>
            <a:pPr algn="ctr" eaLnBrk="0" hangingPunct="0">
              <a:defRPr/>
            </a:pPr>
            <a:r>
              <a:rPr lang="en-US" sz="2000" b="1" dirty="0" smtClean="0">
                <a:solidFill>
                  <a:schemeClr val="bg1"/>
                </a:solidFill>
                <a:ea typeface="ＭＳ Ｐゴシック" pitchFamily="-107" charset="-128"/>
                <a:cs typeface="Arial" pitchFamily="34" charset="0"/>
              </a:rPr>
              <a:t>Extensions</a:t>
            </a:r>
          </a:p>
          <a:p>
            <a:pPr algn="ctr" eaLnBrk="0" hangingPunct="0">
              <a:defRPr/>
            </a:pPr>
            <a:r>
              <a:rPr lang="en-US" sz="1200" dirty="0" smtClean="0">
                <a:solidFill>
                  <a:schemeClr val="bg1"/>
                </a:solidFill>
                <a:ea typeface="ＭＳ Ｐゴシック" pitchFamily="-107" charset="-128"/>
                <a:cs typeface="Arial" pitchFamily="34" charset="0"/>
              </a:rPr>
              <a:t/>
            </a:r>
            <a:br>
              <a:rPr lang="en-US" sz="1200" dirty="0" smtClean="0">
                <a:solidFill>
                  <a:schemeClr val="bg1"/>
                </a:solidFill>
                <a:ea typeface="ＭＳ Ｐゴシック" pitchFamily="-107" charset="-128"/>
                <a:cs typeface="Arial" pitchFamily="34" charset="0"/>
              </a:rPr>
            </a:br>
            <a:r>
              <a:rPr lang="en-US" sz="1200" dirty="0" smtClean="0">
                <a:solidFill>
                  <a:schemeClr val="bg1"/>
                </a:solidFill>
                <a:ea typeface="ＭＳ Ｐゴシック" pitchFamily="-107" charset="-128"/>
                <a:cs typeface="Arial" pitchFamily="34" charset="0"/>
              </a:rPr>
              <a:t>WiFi/Switch Controller</a:t>
            </a:r>
          </a:p>
          <a:p>
            <a:pPr algn="ctr" eaLnBrk="0" hangingPunct="0">
              <a:defRPr/>
            </a:pPr>
            <a:r>
              <a:rPr lang="en-US" sz="1200" dirty="0" smtClean="0">
                <a:solidFill>
                  <a:schemeClr val="bg1"/>
                </a:solidFill>
                <a:ea typeface="ＭＳ Ｐゴシック" pitchFamily="-107" charset="-128"/>
                <a:cs typeface="Arial" pitchFamily="34" charset="0"/>
              </a:rPr>
              <a:t>Endpoint Management </a:t>
            </a:r>
          </a:p>
          <a:p>
            <a:pPr algn="ctr" eaLnBrk="0" hangingPunct="0">
              <a:defRPr/>
            </a:pPr>
            <a:r>
              <a:rPr lang="en-US" sz="1200" dirty="0" smtClean="0">
                <a:solidFill>
                  <a:schemeClr val="bg1"/>
                </a:solidFill>
                <a:ea typeface="ＭＳ Ｐゴシック" pitchFamily="-107" charset="-128"/>
                <a:cs typeface="Arial" pitchFamily="34" charset="0"/>
              </a:rPr>
              <a:t>Token Server</a:t>
            </a:r>
            <a:endParaRPr lang="en-US" sz="1200" dirty="0">
              <a:solidFill>
                <a:schemeClr val="bg1"/>
              </a:solidFill>
              <a:ea typeface="ＭＳ Ｐゴシック" pitchFamily="-107" charset="-128"/>
              <a:cs typeface="Arial" pitchFamily="34" charset="0"/>
            </a:endParaRPr>
          </a:p>
        </p:txBody>
      </p:sp>
      <p:sp>
        <p:nvSpPr>
          <p:cNvPr id="90" name="TextBox 89"/>
          <p:cNvSpPr txBox="1"/>
          <p:nvPr/>
        </p:nvSpPr>
        <p:spPr>
          <a:xfrm>
            <a:off x="6007168" y="1833656"/>
            <a:ext cx="1019583" cy="246221"/>
          </a:xfrm>
          <a:prstGeom prst="rect">
            <a:avLst/>
          </a:prstGeom>
          <a:noFill/>
        </p:spPr>
        <p:txBody>
          <a:bodyPr wrap="square" rtlCol="0">
            <a:spAutoFit/>
          </a:bodyPr>
          <a:lstStyle/>
          <a:p>
            <a:r>
              <a:rPr lang="en-US" sz="1000" b="1" dirty="0" smtClean="0">
                <a:solidFill>
                  <a:schemeClr val="bg1"/>
                </a:solidFill>
                <a:latin typeface="Helvetica 55 Roman"/>
                <a:cs typeface="Helvetica 55 Roman"/>
              </a:rPr>
              <a:t>FortiExtender</a:t>
            </a:r>
          </a:p>
        </p:txBody>
      </p:sp>
      <p:pic>
        <p:nvPicPr>
          <p:cNvPr id="91" name="Picture 90" descr="Modem_Lt.png"/>
          <p:cNvPicPr>
            <a:picLocks noChangeAspect="1"/>
          </p:cNvPicPr>
          <p:nvPr/>
        </p:nvPicPr>
        <p:blipFill>
          <a:blip r:embed="rId14">
            <a:extLst>
              <a:ext uri="{28A0092B-C50C-407E-A947-70E740481C1C}">
                <a14:useLocalDpi xmlns:a14="http://schemas.microsoft.com/office/drawing/2010/main"/>
              </a:ext>
            </a:extLst>
          </a:blip>
          <a:srcRect/>
          <a:stretch>
            <a:fillRect/>
          </a:stretch>
        </p:blipFill>
        <p:spPr bwMode="auto">
          <a:xfrm>
            <a:off x="6221151" y="1017288"/>
            <a:ext cx="677863" cy="800100"/>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072740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latin typeface="+mn-lt"/>
                <a:cs typeface="Arial Narrow"/>
              </a:rPr>
              <a:t>FortiGate</a:t>
            </a:r>
            <a:r>
              <a:rPr lang="en-US" b="0" i="0" dirty="0">
                <a:latin typeface="+mn-lt"/>
                <a:cs typeface="Arial Narrow"/>
              </a:rPr>
              <a:t> </a:t>
            </a:r>
            <a:r>
              <a:rPr lang="en-US" b="0" i="0" dirty="0" smtClean="0">
                <a:latin typeface="+mn-lt"/>
                <a:cs typeface="Arial Narrow"/>
              </a:rPr>
              <a:t>800C</a:t>
            </a:r>
            <a:endParaRPr lang="en-US" b="0" i="0" dirty="0">
              <a:latin typeface="+mn-lt"/>
              <a:cs typeface="Arial Narrow"/>
            </a:endParaRPr>
          </a:p>
        </p:txBody>
      </p:sp>
      <p:sp>
        <p:nvSpPr>
          <p:cNvPr id="7" name="Rectangle 47"/>
          <p:cNvSpPr>
            <a:spLocks noChangeArrowheads="1"/>
          </p:cNvSpPr>
          <p:nvPr/>
        </p:nvSpPr>
        <p:spPr bwMode="auto">
          <a:xfrm>
            <a:off x="5867400" y="1158056"/>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latin typeface="+mn-lt"/>
                <a:cs typeface="Arial Narrow"/>
              </a:rPr>
              <a:t>12x </a:t>
            </a:r>
            <a:r>
              <a:rPr lang="en-US" sz="1200" dirty="0" smtClean="0">
                <a:latin typeface="+mn-lt"/>
                <a:cs typeface="Arial Narrow"/>
              </a:rPr>
              <a:t>GE RJ45 </a:t>
            </a:r>
            <a:r>
              <a:rPr lang="en-US" sz="1200" dirty="0">
                <a:latin typeface="+mn-lt"/>
                <a:cs typeface="Arial Narrow"/>
              </a:rPr>
              <a:t>NP4 accelerated </a:t>
            </a:r>
            <a:r>
              <a:rPr lang="en-US" sz="1200" dirty="0" smtClean="0">
                <a:latin typeface="+mn-lt"/>
                <a:cs typeface="Arial Narrow"/>
              </a:rPr>
              <a:t>Ports</a:t>
            </a:r>
            <a:endParaRPr lang="en-US" sz="1200" dirty="0">
              <a:latin typeface="+mn-lt"/>
              <a:cs typeface="Arial Narrow"/>
            </a:endParaRPr>
          </a:p>
          <a:p>
            <a:pPr marL="343047" indent="-343047" defTabSz="914417">
              <a:spcBef>
                <a:spcPct val="20000"/>
              </a:spcBef>
              <a:buFontTx/>
              <a:buChar char="•"/>
            </a:pPr>
            <a:r>
              <a:rPr lang="en-US" sz="1200" dirty="0">
                <a:latin typeface="+mn-lt"/>
                <a:cs typeface="Arial Narrow"/>
              </a:rPr>
              <a:t>2x </a:t>
            </a:r>
            <a:r>
              <a:rPr lang="en-US" sz="1200" dirty="0" smtClean="0">
                <a:latin typeface="+mn-lt"/>
                <a:cs typeface="Arial Narrow"/>
              </a:rPr>
              <a:t>10GE SFP+ </a:t>
            </a:r>
            <a:r>
              <a:rPr lang="en-US" sz="1200" dirty="0">
                <a:latin typeface="+mn-lt"/>
                <a:cs typeface="Arial Narrow"/>
              </a:rPr>
              <a:t>slots</a:t>
            </a:r>
          </a:p>
          <a:p>
            <a:pPr marL="343047" indent="-343047" defTabSz="914417">
              <a:spcBef>
                <a:spcPct val="20000"/>
              </a:spcBef>
              <a:buFontTx/>
              <a:buChar char="•"/>
            </a:pPr>
            <a:r>
              <a:rPr lang="en-US" sz="1200" dirty="0">
                <a:latin typeface="+mn-lt"/>
                <a:cs typeface="Arial Narrow"/>
              </a:rPr>
              <a:t>2x </a:t>
            </a:r>
            <a:r>
              <a:rPr lang="en-US" sz="1200" dirty="0" smtClean="0">
                <a:latin typeface="+mn-lt"/>
                <a:cs typeface="Arial Narrow"/>
              </a:rPr>
              <a:t>GE RJ45 Ports</a:t>
            </a:r>
            <a:endParaRPr lang="en-US" sz="1200" dirty="0">
              <a:latin typeface="+mn-lt"/>
              <a:cs typeface="Arial Narrow"/>
            </a:endParaRPr>
          </a:p>
          <a:p>
            <a:pPr marL="343047" indent="-343047" defTabSz="914417">
              <a:spcBef>
                <a:spcPct val="20000"/>
              </a:spcBef>
              <a:buFontTx/>
              <a:buChar char="•"/>
            </a:pPr>
            <a:r>
              <a:rPr lang="en-US" sz="1200" dirty="0" smtClean="0">
                <a:latin typeface="+mn-lt"/>
                <a:cs typeface="Arial Narrow"/>
              </a:rPr>
              <a:t>8x Shared Media interface pairs</a:t>
            </a:r>
          </a:p>
          <a:p>
            <a:pPr marL="343047" indent="-343047" defTabSz="914417">
              <a:spcBef>
                <a:spcPct val="20000"/>
              </a:spcBef>
              <a:buFontTx/>
              <a:buChar char="•"/>
            </a:pPr>
            <a:r>
              <a:rPr lang="en-US" sz="1200" dirty="0" smtClean="0">
                <a:latin typeface="+mn-lt"/>
                <a:cs typeface="Arial Narrow"/>
              </a:rPr>
              <a:t>2x Bypass Interfaces pairs</a:t>
            </a:r>
          </a:p>
          <a:p>
            <a:pPr defTabSz="914417">
              <a:spcBef>
                <a:spcPct val="20000"/>
              </a:spcBef>
            </a:pPr>
            <a:endParaRPr lang="en-US" sz="1200" dirty="0">
              <a:latin typeface="+mn-lt"/>
              <a:cs typeface="Arial Narrow"/>
            </a:endParaRPr>
          </a:p>
        </p:txBody>
      </p:sp>
      <p:graphicFrame>
        <p:nvGraphicFramePr>
          <p:cNvPr id="8" name="Content Placeholder 4"/>
          <p:cNvGraphicFramePr>
            <a:graphicFrameLocks/>
          </p:cNvGraphicFramePr>
          <p:nvPr>
            <p:extLst>
              <p:ext uri="{D42A27DB-BD31-4B8C-83A1-F6EECF244321}">
                <p14:modId xmlns:p14="http://schemas.microsoft.com/office/powerpoint/2010/main" val="353407521"/>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latin typeface="+mn-lt"/>
                          <a:cs typeface="Arial Narrow"/>
                        </a:rPr>
                        <a:t>Firewall </a:t>
                      </a:r>
                      <a:r>
                        <a:rPr kumimoji="0" lang="en-US" sz="1000" b="1" u="none" strike="noStrike" cap="none" normalizeH="0" baseline="0" dirty="0" smtClean="0">
                          <a:ln>
                            <a:noFill/>
                          </a:ln>
                          <a:effectLst/>
                          <a:latin typeface="+mn-lt"/>
                          <a:cs typeface="Arial Narrow"/>
                        </a:rPr>
                        <a:t>Throughput (1518/512/64)</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latin typeface="+mn-lt"/>
                          <a:cs typeface="Arial Narrow"/>
                        </a:rPr>
                        <a:t>20/20/20 Gbps</a:t>
                      </a:r>
                      <a:endParaRPr kumimoji="0" lang="en-US" sz="1000" b="0" i="0" u="none" strike="noStrike" cap="none" normalizeH="0" baseline="0" dirty="0">
                        <a:ln>
                          <a:noFill/>
                        </a:ln>
                        <a:solidFill>
                          <a:srgbClr val="36424A"/>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latin typeface="+mn-lt"/>
                          <a:cs typeface="Arial Narrow"/>
                        </a:rPr>
                        <a:t>IPS Throughput </a:t>
                      </a:r>
                      <a:endParaRPr lang="en-US" sz="1000" b="1" i="0" dirty="0" smtClean="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6 Gbps</a:t>
                      </a:r>
                      <a:endParaRPr lang="en-US" sz="1000" b="0" i="0" dirty="0">
                        <a:solidFill>
                          <a:srgbClr val="36424A"/>
                        </a:solidFill>
                        <a:latin typeface="+mn-lt"/>
                        <a:cs typeface="Arial Narrow"/>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latin typeface="+mn-lt"/>
                          <a:cs typeface="Arial Narrow"/>
                        </a:rPr>
                        <a:t>Firewall Latency</a:t>
                      </a:r>
                      <a:endParaRPr lang="en-US" sz="1000" b="1" i="0" dirty="0">
                        <a:latin typeface="+mn-lt"/>
                        <a:cs typeface="Arial Narrow"/>
                      </a:endParaRPr>
                    </a:p>
                  </a:txBody>
                  <a:tcPr marL="61703" marR="61703" marT="34706" marB="34706" anchor="ctr" horzOverflow="overflow"/>
                </a:tc>
                <a:tc>
                  <a:txBody>
                    <a:bodyPr/>
                    <a:lstStyle/>
                    <a:p>
                      <a:pPr algn="ctr"/>
                      <a:r>
                        <a:rPr lang="en-US" sz="1000" dirty="0" smtClean="0">
                          <a:solidFill>
                            <a:srgbClr val="36424A"/>
                          </a:solidFill>
                          <a:latin typeface="+mn-lt"/>
                          <a:cs typeface="Arial Narrow"/>
                        </a:rPr>
                        <a:t>6 </a:t>
                      </a:r>
                      <a:r>
                        <a:rPr lang="el-GR" sz="1000" kern="1200" dirty="0" smtClean="0">
                          <a:solidFill>
                            <a:srgbClr val="36424A"/>
                          </a:solidFill>
                          <a:effectLst/>
                          <a:latin typeface="+mn-lt"/>
                          <a:cs typeface="Arial Narrow"/>
                        </a:rPr>
                        <a:t>μs </a:t>
                      </a:r>
                      <a:endParaRPr lang="en-US" sz="1000" b="0" i="0" dirty="0">
                        <a:solidFill>
                          <a:srgbClr val="36424A"/>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latin typeface="+mn-lt"/>
                          <a:cs typeface="Arial Narrow"/>
                        </a:rPr>
                        <a:t>Antivirus Throughput (Proxy Based / Flow Based) </a:t>
                      </a:r>
                      <a:endParaRPr lang="en-US" sz="1000" b="1" i="0" dirty="0" smtClean="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1.7/3.1 Gbps</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Concurrent Sessions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latin typeface="+mn-lt"/>
                          <a:cs typeface="Arial Narrow"/>
                        </a:rPr>
                        <a:t>7 Mil</a:t>
                      </a:r>
                      <a:endParaRPr kumimoji="0" lang="en-US" sz="1000" b="0" i="0" u="none" strike="noStrike" cap="none" normalizeH="0" baseline="0" dirty="0" smtClean="0">
                        <a:ln>
                          <a:noFill/>
                        </a:ln>
                        <a:solidFill>
                          <a:srgbClr val="36424A"/>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latin typeface="+mn-lt"/>
                          <a:cs typeface="Arial Narrow"/>
                        </a:rPr>
                        <a:t>Virtual Domains (Default / Max) </a:t>
                      </a:r>
                      <a:endParaRPr lang="en-US" sz="1000" b="1" i="0" dirty="0" smtClean="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10/10</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New Sessions/Sec</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latin typeface="+mn-lt"/>
                          <a:cs typeface="Arial Narrow"/>
                        </a:rPr>
                        <a:t>190,000</a:t>
                      </a:r>
                      <a:endParaRPr kumimoji="0" lang="en-US" sz="1000" b="0" i="0" u="none" strike="noStrike" cap="none" normalizeH="0" baseline="0" dirty="0" smtClean="0">
                        <a:ln>
                          <a:noFill/>
                        </a:ln>
                        <a:solidFill>
                          <a:srgbClr val="36424A"/>
                        </a:solidFill>
                        <a:effectLst/>
                        <a:latin typeface="+mn-lt"/>
                        <a:cs typeface="Arial Narrow"/>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1024 / 512</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Firewall Policies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10,000</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Max Number of FortiTokens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1,000</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latin typeface="+mn-lt"/>
                          <a:cs typeface="Arial Narrow"/>
                        </a:rPr>
                        <a:t>IPSec VPN Throughput </a:t>
                      </a:r>
                      <a:endParaRPr lang="en-US" sz="1000" b="1" i="0" dirty="0" smtClean="0">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8 Gbps</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Client-to-Gateway IPSec VPN Tunnels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50,000</a:t>
                      </a:r>
                      <a:endParaRPr lang="en-US" sz="1000" b="0" i="0" dirty="0">
                        <a:solidFill>
                          <a:srgbClr val="36424A"/>
                        </a:solidFill>
                        <a:latin typeface="+mn-lt"/>
                        <a:cs typeface="Arial Narrow"/>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latin typeface="+mn-lt"/>
                          <a:cs typeface="Arial Narrow"/>
                        </a:rPr>
                        <a:t>SSL-VPN Throughput </a:t>
                      </a:r>
                      <a:endParaRPr lang="en-US" sz="1000" b="1" dirty="0" smtClean="0">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1.3 Gbps</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Concurrent SSL-VPN Users (Recommended Max)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10,000</a:t>
                      </a:r>
                      <a:endParaRPr lang="en-US" sz="1000" b="0" i="0" dirty="0">
                        <a:solidFill>
                          <a:srgbClr val="36424A"/>
                        </a:solidFill>
                        <a:latin typeface="+mn-lt"/>
                        <a:cs typeface="Arial Narrow"/>
                      </a:endParaRPr>
                    </a:p>
                  </a:txBody>
                  <a:tcPr marL="61703" marR="61703" marT="34706" marB="34706" anchor="ctr" horzOverflow="overflow"/>
                </a:tc>
              </a:tr>
            </a:tbl>
          </a:graphicData>
        </a:graphic>
      </p:graphicFrame>
      <p:grpSp>
        <p:nvGrpSpPr>
          <p:cNvPr id="6" name="Group 5"/>
          <p:cNvGrpSpPr/>
          <p:nvPr/>
        </p:nvGrpSpPr>
        <p:grpSpPr>
          <a:xfrm>
            <a:off x="449543" y="1499973"/>
            <a:ext cx="5054637" cy="1860193"/>
            <a:chOff x="618122" y="1724735"/>
            <a:chExt cx="4596585" cy="1691622"/>
          </a:xfrm>
        </p:grpSpPr>
        <p:pic>
          <p:nvPicPr>
            <p:cNvPr id="3" name="Picture 2"/>
            <p:cNvPicPr>
              <a:picLocks noChangeAspect="1"/>
            </p:cNvPicPr>
            <p:nvPr/>
          </p:nvPicPr>
          <p:blipFill>
            <a:blip r:embed="rId2"/>
            <a:stretch>
              <a:fillRect/>
            </a:stretch>
          </p:blipFill>
          <p:spPr>
            <a:xfrm>
              <a:off x="618122" y="1724735"/>
              <a:ext cx="4596585" cy="1626290"/>
            </a:xfrm>
            <a:prstGeom prst="rect">
              <a:avLst/>
            </a:prstGeom>
          </p:spPr>
        </p:pic>
        <p:sp>
          <p:nvSpPr>
            <p:cNvPr id="5" name="Rectangle 4"/>
            <p:cNvSpPr/>
            <p:nvPr/>
          </p:nvSpPr>
          <p:spPr bwMode="auto">
            <a:xfrm>
              <a:off x="2618592" y="3214073"/>
              <a:ext cx="640600" cy="202284"/>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Narrow"/>
                <a:cs typeface="Arial Narrow"/>
              </a:endParaRPr>
            </a:p>
          </p:txBody>
        </p:sp>
      </p:grpSp>
      <p:grpSp>
        <p:nvGrpSpPr>
          <p:cNvPr id="2" name="Group 1"/>
          <p:cNvGrpSpPr/>
          <p:nvPr/>
        </p:nvGrpSpPr>
        <p:grpSpPr>
          <a:xfrm>
            <a:off x="5918200" y="3063875"/>
            <a:ext cx="2665858" cy="759412"/>
            <a:chOff x="5918200" y="3063875"/>
            <a:chExt cx="2665858" cy="759412"/>
          </a:xfrm>
        </p:grpSpPr>
        <p:pic>
          <p:nvPicPr>
            <p:cNvPr id="28" name="Picture 27" descr="dark_DualPowerSupplyOption.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54299" y="3085476"/>
              <a:ext cx="580664" cy="324623"/>
            </a:xfrm>
            <a:prstGeom prst="rect">
              <a:avLst/>
            </a:prstGeom>
            <a:effectLst/>
          </p:spPr>
        </p:pic>
        <p:pic>
          <p:nvPicPr>
            <p:cNvPr id="26" name="Picture 25"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082717"/>
              <a:ext cx="569690" cy="312735"/>
            </a:xfrm>
            <a:prstGeom prst="rect">
              <a:avLst/>
            </a:prstGeom>
            <a:effectLst/>
          </p:spPr>
        </p:pic>
        <p:pic>
          <p:nvPicPr>
            <p:cNvPr id="18" name="Picture 17" descr="dark_FortiASICS_NP4.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23" name="Picture 22" descr="dark_port_bypas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8115" y="3505200"/>
              <a:ext cx="569690" cy="312735"/>
            </a:xfrm>
            <a:prstGeom prst="rect">
              <a:avLst/>
            </a:prstGeom>
            <a:effectLst/>
          </p:spPr>
        </p:pic>
        <p:pic>
          <p:nvPicPr>
            <p:cNvPr id="24" name="Picture 23" descr="dark_port_sharemedia.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75430" y="3505200"/>
              <a:ext cx="569690" cy="312735"/>
            </a:xfrm>
            <a:prstGeom prst="rect">
              <a:avLst/>
            </a:prstGeom>
            <a:effectLst/>
          </p:spPr>
        </p:pic>
        <p:pic>
          <p:nvPicPr>
            <p:cNvPr id="25" name="Picture 24" descr="dark_Storage_64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014368" y="3510552"/>
              <a:ext cx="569690" cy="312735"/>
            </a:xfrm>
            <a:prstGeom prst="rect">
              <a:avLst/>
            </a:prstGeom>
            <a:effectLst/>
          </p:spPr>
        </p:pic>
        <p:pic>
          <p:nvPicPr>
            <p:cNvPr id="27" name="Picture 26" descr="dark_FortiASICS_CP8.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3471" y="3471528"/>
              <a:ext cx="673935" cy="346569"/>
            </a:xfrm>
            <a:prstGeom prst="rect">
              <a:avLst/>
            </a:prstGeom>
            <a:effectLst/>
          </p:spPr>
        </p:pic>
      </p:grpSp>
      <p:pic>
        <p:nvPicPr>
          <p:cNvPr id="16" name="Picture 15" descr="dark_DualDCSupplyOption.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001000" y="3088104"/>
            <a:ext cx="580664" cy="324623"/>
          </a:xfrm>
          <a:prstGeom prst="rect">
            <a:avLst/>
          </a:prstGeom>
          <a:effectLst/>
        </p:spPr>
      </p:pic>
    </p:spTree>
    <p:extLst>
      <p:ext uri="{BB962C8B-B14F-4D97-AF65-F5344CB8AC3E}">
        <p14:creationId xmlns:p14="http://schemas.microsoft.com/office/powerpoint/2010/main" val="4250998502"/>
      </p:ext>
    </p:extLst>
  </p:cSld>
  <p:clrMapOvr>
    <a:masterClrMapping/>
  </p:clrMapOvr>
  <p:transition xmlns:p14="http://schemas.microsoft.com/office/powerpoint/2010/mai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G-3950B_Ft-TOP_HiRes.jpe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414587" y="5176157"/>
            <a:ext cx="1997261" cy="982190"/>
          </a:xfrm>
          <a:prstGeom prst="rect">
            <a:avLst/>
          </a:prstGeom>
        </p:spPr>
      </p:pic>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High End Series</a:t>
            </a:r>
            <a:endParaRPr lang="en-US" b="0" i="0" dirty="0">
              <a:latin typeface="+mj-lt"/>
              <a:cs typeface="Arial Narrow"/>
            </a:endParaRPr>
          </a:p>
        </p:txBody>
      </p:sp>
      <p:sp>
        <p:nvSpPr>
          <p:cNvPr id="17" name="Rectangle 16"/>
          <p:cNvSpPr/>
          <p:nvPr/>
        </p:nvSpPr>
        <p:spPr>
          <a:xfrm>
            <a:off x="2837543" y="6066971"/>
            <a:ext cx="1690184" cy="307777"/>
          </a:xfrm>
          <a:prstGeom prst="rect">
            <a:avLst/>
          </a:prstGeom>
        </p:spPr>
        <p:txBody>
          <a:bodyPr wrap="square">
            <a:spAutoFit/>
          </a:bodyPr>
          <a:lstStyle/>
          <a:p>
            <a:r>
              <a:rPr lang="en-US" sz="1400" b="1" dirty="0" smtClean="0">
                <a:latin typeface="+mn-lt"/>
                <a:ea typeface="Helvetica 55 Roman" charset="0"/>
                <a:cs typeface="Arial Narrow"/>
              </a:rPr>
              <a:t>FG-3950B</a:t>
            </a:r>
            <a:endParaRPr lang="en-US" sz="1400" b="1" dirty="0">
              <a:latin typeface="+mn-lt"/>
              <a:cs typeface="Arial Narrow"/>
            </a:endParaRPr>
          </a:p>
        </p:txBody>
      </p:sp>
      <p:sp>
        <p:nvSpPr>
          <p:cNvPr id="22" name="Content Placeholder 9"/>
          <p:cNvSpPr txBox="1">
            <a:spLocks/>
          </p:cNvSpPr>
          <p:nvPr/>
        </p:nvSpPr>
        <p:spPr>
          <a:xfrm>
            <a:off x="4433084" y="2192643"/>
            <a:ext cx="4604058" cy="2906172"/>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smtClean="0">
                <a:latin typeface="+mn-lt"/>
              </a:rPr>
              <a:t>Ideal for securing traditional high-bandwidth networks, as well as virtualized, or cloud-based infrastructures.</a:t>
            </a:r>
          </a:p>
          <a:p>
            <a:pPr>
              <a:lnSpc>
                <a:spcPct val="90000"/>
              </a:lnSpc>
              <a:buClr>
                <a:schemeClr val="accent6"/>
              </a:buClr>
              <a:buFont typeface="Wingdings" charset="2"/>
              <a:buChar char="§"/>
            </a:pPr>
            <a:r>
              <a:rPr lang="en-US" sz="1600" b="1" dirty="0" smtClean="0">
                <a:latin typeface="+mn-lt"/>
                <a:ea typeface="ＭＳ Ｐゴシック" pitchFamily="34" charset="-128"/>
              </a:rPr>
              <a:t>Higher price/performance ratio and more interfaces than any products in their class</a:t>
            </a:r>
          </a:p>
          <a:p>
            <a:pPr marL="0" indent="0">
              <a:lnSpc>
                <a:spcPct val="90000"/>
              </a:lnSpc>
              <a:buNone/>
            </a:pPr>
            <a:endParaRPr lang="en-US" sz="1500" b="1" dirty="0" smtClean="0">
              <a:latin typeface="+mn-lt"/>
              <a:ea typeface="ＭＳ Ｐゴシック" pitchFamily="34" charset="-128"/>
            </a:endParaRPr>
          </a:p>
        </p:txBody>
      </p:sp>
      <p:sp>
        <p:nvSpPr>
          <p:cNvPr id="2" name="Rectangle 1"/>
          <p:cNvSpPr/>
          <p:nvPr/>
        </p:nvSpPr>
        <p:spPr>
          <a:xfrm>
            <a:off x="4701756" y="3574838"/>
            <a:ext cx="4115564" cy="2564292"/>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bg2">
                  <a:lumMod val="50000"/>
                </a:schemeClr>
              </a:buClr>
              <a:buFont typeface="Lucida Grande"/>
              <a:buChar char="✔"/>
            </a:pPr>
            <a:r>
              <a:rPr lang="en-US" sz="1400" dirty="0"/>
              <a:t>Rich feature set </a:t>
            </a:r>
            <a:r>
              <a:rPr lang="en-US" sz="1400" dirty="0" smtClean="0"/>
              <a:t>for protecting </a:t>
            </a:r>
            <a:r>
              <a:rPr lang="en-US" sz="1400" dirty="0"/>
              <a:t>next generation networks, including integrated IPS, application control, user-based policies, and endpoint policy </a:t>
            </a:r>
            <a:r>
              <a:rPr lang="en-US" sz="1400" dirty="0" smtClean="0"/>
              <a:t>enforcement</a:t>
            </a:r>
            <a:endParaRPr lang="en-US" sz="1400" dirty="0">
              <a:latin typeface="+mj-lt"/>
              <a:cs typeface="Arial Narrow"/>
            </a:endParaRPr>
          </a:p>
          <a:p>
            <a:pPr marL="285750" indent="-285750">
              <a:lnSpc>
                <a:spcPct val="90000"/>
              </a:lnSpc>
              <a:spcBef>
                <a:spcPts val="800"/>
              </a:spcBef>
              <a:buClr>
                <a:schemeClr val="bg2">
                  <a:lumMod val="50000"/>
                </a:schemeClr>
              </a:buClr>
              <a:buFont typeface="Lucida Grande"/>
              <a:buChar char="✔"/>
            </a:pPr>
            <a:r>
              <a:rPr lang="en-US" sz="1400" dirty="0" smtClean="0">
                <a:latin typeface="+mj-lt"/>
                <a:cs typeface="Arial Narrow"/>
              </a:rPr>
              <a:t>On-board </a:t>
            </a:r>
            <a:r>
              <a:rPr lang="en-US" sz="1400" dirty="0">
                <a:latin typeface="+mj-lt"/>
                <a:cs typeface="Arial Narrow"/>
              </a:rPr>
              <a:t>storage for WAN Optimization, local reporting and </a:t>
            </a:r>
            <a:r>
              <a:rPr lang="en-US" sz="1400" dirty="0" smtClean="0">
                <a:latin typeface="+mj-lt"/>
                <a:cs typeface="Arial Narrow"/>
              </a:rPr>
              <a:t>archiving</a:t>
            </a:r>
          </a:p>
          <a:p>
            <a:pPr marL="285750" indent="-285750">
              <a:lnSpc>
                <a:spcPct val="90000"/>
              </a:lnSpc>
              <a:spcBef>
                <a:spcPts val="800"/>
              </a:spcBef>
              <a:buClr>
                <a:schemeClr val="bg2">
                  <a:lumMod val="50000"/>
                </a:schemeClr>
              </a:buClr>
              <a:buFont typeface="Lucida Grande"/>
              <a:buChar char="✔"/>
            </a:pPr>
            <a:r>
              <a:rPr lang="en-US" sz="1400" dirty="0"/>
              <a:t>Integration with </a:t>
            </a:r>
            <a:r>
              <a:rPr lang="en-US" sz="1400" dirty="0" err="1"/>
              <a:t>FortiManager</a:t>
            </a:r>
            <a:r>
              <a:rPr lang="en-US" sz="1400" dirty="0"/>
              <a:t> and </a:t>
            </a:r>
            <a:r>
              <a:rPr lang="en-US" sz="1400" dirty="0" err="1"/>
              <a:t>FortiAnalyzer</a:t>
            </a:r>
            <a:r>
              <a:rPr lang="en-US" sz="1400" dirty="0"/>
              <a:t> </a:t>
            </a:r>
            <a:r>
              <a:rPr lang="en-US" sz="1400" dirty="0" smtClean="0"/>
              <a:t>simplifies </a:t>
            </a:r>
            <a:r>
              <a:rPr lang="en-US" sz="1400" dirty="0"/>
              <a:t>management, reporting and analysis </a:t>
            </a:r>
            <a:r>
              <a:rPr lang="en-US" sz="1400" dirty="0" smtClean="0"/>
              <a:t>for </a:t>
            </a:r>
            <a:r>
              <a:rPr lang="en-US" sz="1400" dirty="0"/>
              <a:t>up to thousands of Fortinet devices</a:t>
            </a:r>
            <a:endParaRPr lang="en-US" sz="1400" dirty="0">
              <a:latin typeface="+mj-lt"/>
              <a:cs typeface="Arial Narrow"/>
            </a:endParaRPr>
          </a:p>
        </p:txBody>
      </p:sp>
      <p:pic>
        <p:nvPicPr>
          <p:cNvPr id="25" name="Picture 24"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664468" y="6148304"/>
            <a:ext cx="213020" cy="151969"/>
          </a:xfrm>
          <a:prstGeom prst="rect">
            <a:avLst/>
          </a:prstGeom>
        </p:spPr>
      </p:pic>
      <p:pic>
        <p:nvPicPr>
          <p:cNvPr id="11" name="Picture 10" descr="FG-3700D-Ft-top.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943" y="5176157"/>
            <a:ext cx="2096726" cy="1224742"/>
          </a:xfrm>
          <a:prstGeom prst="rect">
            <a:avLst/>
          </a:prstGeom>
        </p:spPr>
      </p:pic>
      <p:pic>
        <p:nvPicPr>
          <p:cNvPr id="9" name="Picture 8" descr="FG-3600C_Ft-top-ref.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362200" y="3810000"/>
            <a:ext cx="2077178" cy="1288475"/>
          </a:xfrm>
          <a:prstGeom prst="rect">
            <a:avLst/>
          </a:prstGeom>
        </p:spPr>
      </p:pic>
      <p:pic>
        <p:nvPicPr>
          <p:cNvPr id="6" name="Picture 5" descr="FG-3240C_Ft-Top_HiRes.jpe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32016" y="4659085"/>
            <a:ext cx="2052065" cy="673932"/>
          </a:xfrm>
          <a:prstGeom prst="rect">
            <a:avLst/>
          </a:prstGeom>
        </p:spPr>
      </p:pic>
      <p:sp>
        <p:nvSpPr>
          <p:cNvPr id="14" name="Rectangle 13"/>
          <p:cNvSpPr/>
          <p:nvPr/>
        </p:nvSpPr>
        <p:spPr>
          <a:xfrm>
            <a:off x="846176" y="5299531"/>
            <a:ext cx="1690184" cy="307777"/>
          </a:xfrm>
          <a:prstGeom prst="rect">
            <a:avLst/>
          </a:prstGeom>
        </p:spPr>
        <p:txBody>
          <a:bodyPr wrap="square">
            <a:spAutoFit/>
          </a:bodyPr>
          <a:lstStyle/>
          <a:p>
            <a:r>
              <a:rPr lang="en-US" sz="1400" b="1" dirty="0" smtClean="0">
                <a:latin typeface="+mn-lt"/>
                <a:ea typeface="Helvetica 55 Roman" charset="0"/>
                <a:cs typeface="Arial Narrow"/>
              </a:rPr>
              <a:t>FG-3240C</a:t>
            </a:r>
            <a:endParaRPr lang="en-US" sz="1400" b="1" dirty="0">
              <a:latin typeface="+mn-lt"/>
              <a:cs typeface="Arial Narrow"/>
            </a:endParaRPr>
          </a:p>
        </p:txBody>
      </p:sp>
      <p:pic>
        <p:nvPicPr>
          <p:cNvPr id="24" name="Picture 23"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5886" y="5381061"/>
            <a:ext cx="213020" cy="151969"/>
          </a:xfrm>
          <a:prstGeom prst="rect">
            <a:avLst/>
          </a:prstGeom>
        </p:spPr>
      </p:pic>
      <p:sp>
        <p:nvSpPr>
          <p:cNvPr id="26" name="Rectangle 25"/>
          <p:cNvSpPr/>
          <p:nvPr/>
        </p:nvSpPr>
        <p:spPr>
          <a:xfrm>
            <a:off x="2805616" y="4800600"/>
            <a:ext cx="1690184" cy="307777"/>
          </a:xfrm>
          <a:prstGeom prst="rect">
            <a:avLst/>
          </a:prstGeom>
        </p:spPr>
        <p:txBody>
          <a:bodyPr wrap="square">
            <a:spAutoFit/>
          </a:bodyPr>
          <a:lstStyle/>
          <a:p>
            <a:r>
              <a:rPr lang="en-US" sz="1400" b="1" dirty="0" smtClean="0">
                <a:latin typeface="+mn-lt"/>
                <a:ea typeface="Helvetica 55 Roman" charset="0"/>
                <a:cs typeface="Arial Narrow"/>
              </a:rPr>
              <a:t>FG-3600C</a:t>
            </a:r>
            <a:endParaRPr lang="en-US" sz="1400" b="1" dirty="0">
              <a:latin typeface="+mn-lt"/>
              <a:cs typeface="Arial Narrow"/>
            </a:endParaRPr>
          </a:p>
        </p:txBody>
      </p:sp>
      <p:pic>
        <p:nvPicPr>
          <p:cNvPr id="27" name="Picture 26"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623469" y="4882130"/>
            <a:ext cx="213020" cy="151969"/>
          </a:xfrm>
          <a:prstGeom prst="rect">
            <a:avLst/>
          </a:prstGeom>
        </p:spPr>
      </p:pic>
      <p:sp>
        <p:nvSpPr>
          <p:cNvPr id="28" name="Rectangle 27"/>
          <p:cNvSpPr/>
          <p:nvPr/>
        </p:nvSpPr>
        <p:spPr>
          <a:xfrm>
            <a:off x="847271" y="6066971"/>
            <a:ext cx="1690184" cy="307777"/>
          </a:xfrm>
          <a:prstGeom prst="rect">
            <a:avLst/>
          </a:prstGeom>
        </p:spPr>
        <p:txBody>
          <a:bodyPr wrap="square">
            <a:spAutoFit/>
          </a:bodyPr>
          <a:lstStyle/>
          <a:p>
            <a:r>
              <a:rPr lang="en-US" sz="1400" b="1" dirty="0" smtClean="0">
                <a:latin typeface="+mn-lt"/>
                <a:ea typeface="Helvetica 55 Roman" charset="0"/>
                <a:cs typeface="Arial Narrow"/>
              </a:rPr>
              <a:t>FG-3700D</a:t>
            </a:r>
            <a:endParaRPr lang="en-US" sz="1400" b="1" dirty="0">
              <a:latin typeface="+mn-lt"/>
              <a:cs typeface="Arial Narrow"/>
            </a:endParaRPr>
          </a:p>
        </p:txBody>
      </p:sp>
      <p:pic>
        <p:nvPicPr>
          <p:cNvPr id="29" name="Picture 28"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6981" y="6139429"/>
            <a:ext cx="213020" cy="151969"/>
          </a:xfrm>
          <a:prstGeom prst="rect">
            <a:avLst/>
          </a:prstGeom>
        </p:spPr>
      </p:pic>
      <p:sp>
        <p:nvSpPr>
          <p:cNvPr id="20" name="Rectangle 19"/>
          <p:cNvSpPr/>
          <p:nvPr/>
        </p:nvSpPr>
        <p:spPr>
          <a:xfrm>
            <a:off x="718714" y="3647269"/>
            <a:ext cx="1167889" cy="307777"/>
          </a:xfrm>
          <a:prstGeom prst="rect">
            <a:avLst/>
          </a:prstGeom>
        </p:spPr>
        <p:txBody>
          <a:bodyPr wrap="square">
            <a:spAutoFit/>
          </a:bodyPr>
          <a:lstStyle/>
          <a:p>
            <a:r>
              <a:rPr lang="en-US" sz="1400" b="1" dirty="0" smtClean="0">
                <a:latin typeface="+mn-lt"/>
                <a:ea typeface="Helvetica 55 Roman" charset="0"/>
                <a:cs typeface="Arial Narrow"/>
              </a:rPr>
              <a:t>FGT-1000C</a:t>
            </a:r>
            <a:endParaRPr lang="en-US" sz="1400" b="1" dirty="0">
              <a:latin typeface="+mn-lt"/>
              <a:cs typeface="Arial Narrow"/>
            </a:endParaRPr>
          </a:p>
        </p:txBody>
      </p:sp>
      <p:pic>
        <p:nvPicPr>
          <p:cNvPr id="30" name="Picture 29"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3733422"/>
            <a:ext cx="213020" cy="151969"/>
          </a:xfrm>
          <a:prstGeom prst="rect">
            <a:avLst/>
          </a:prstGeom>
        </p:spPr>
      </p:pic>
      <p:pic>
        <p:nvPicPr>
          <p:cNvPr id="31" name="Picture 6"/>
          <p:cNvPicPr>
            <a:picLocks noChangeAspect="1"/>
          </p:cNvPicPr>
          <p:nvPr/>
        </p:nvPicPr>
        <p:blipFill rotWithShape="1">
          <a:blip r:embed="rId7" cstate="print">
            <a:extLst>
              <a:ext uri="{28A0092B-C50C-407E-A947-70E740481C1C}">
                <a14:useLocalDpi xmlns:a14="http://schemas.microsoft.com/office/drawing/2010/main"/>
              </a:ext>
            </a:extLst>
          </a:blip>
          <a:srcRect t="12958" b="8672"/>
          <a:stretch/>
        </p:blipFill>
        <p:spPr bwMode="auto">
          <a:xfrm>
            <a:off x="2267018" y="3509820"/>
            <a:ext cx="2202026" cy="669638"/>
          </a:xfrm>
          <a:prstGeom prst="rect">
            <a:avLst/>
          </a:prstGeom>
          <a:noFill/>
          <a:ln w="9525">
            <a:noFill/>
            <a:miter lim="800000"/>
            <a:headEnd/>
            <a:tailEnd/>
          </a:ln>
        </p:spPr>
      </p:pic>
      <p:pic>
        <p:nvPicPr>
          <p:cNvPr id="34" name="Picture 33"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2599571"/>
            <a:ext cx="213020" cy="151969"/>
          </a:xfrm>
          <a:prstGeom prst="rect">
            <a:avLst/>
          </a:prstGeom>
        </p:spPr>
      </p:pic>
      <p:sp>
        <p:nvSpPr>
          <p:cNvPr id="35" name="Rectangle 34"/>
          <p:cNvSpPr/>
          <p:nvPr/>
        </p:nvSpPr>
        <p:spPr>
          <a:xfrm>
            <a:off x="718714" y="2514600"/>
            <a:ext cx="1173513" cy="307777"/>
          </a:xfrm>
          <a:prstGeom prst="rect">
            <a:avLst/>
          </a:prstGeom>
        </p:spPr>
        <p:txBody>
          <a:bodyPr wrap="square">
            <a:spAutoFit/>
          </a:bodyPr>
          <a:lstStyle/>
          <a:p>
            <a:r>
              <a:rPr lang="en-US" sz="1400" b="1" dirty="0" smtClean="0">
                <a:latin typeface="+mn-lt"/>
                <a:ea typeface="Helvetica 55 Roman" charset="0"/>
                <a:cs typeface="Arial Narrow"/>
              </a:rPr>
              <a:t>FGT-1500D</a:t>
            </a:r>
            <a:endParaRPr lang="en-US" sz="1400" b="1" dirty="0">
              <a:latin typeface="+mn-lt"/>
              <a:cs typeface="Arial Narrow"/>
            </a:endParaRPr>
          </a:p>
        </p:txBody>
      </p:sp>
      <p:sp>
        <p:nvSpPr>
          <p:cNvPr id="32" name="Rectangle 31"/>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Security Appliances For Large Enterprises &amp; Data Centers</a:t>
            </a:r>
          </a:p>
        </p:txBody>
      </p:sp>
      <p:pic>
        <p:nvPicPr>
          <p:cNvPr id="38" name="Picture 3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2498" y="1214556"/>
            <a:ext cx="729142" cy="729142"/>
          </a:xfrm>
          <a:prstGeom prst="rect">
            <a:avLst/>
          </a:prstGeom>
        </p:spPr>
      </p:pic>
      <p:pic>
        <p:nvPicPr>
          <p:cNvPr id="8" name="Picture 7" descr="FortiGate1000D_Ft_Top_300ppi-2.png"/>
          <p:cNvPicPr>
            <a:picLocks noChangeAspect="1"/>
          </p:cNvPicPr>
          <p:nvPr/>
        </p:nvPicPr>
        <p:blipFill rotWithShape="1">
          <a:blip r:embed="rId9">
            <a:extLst>
              <a:ext uri="{28A0092B-C50C-407E-A947-70E740481C1C}">
                <a14:useLocalDpi xmlns:a14="http://schemas.microsoft.com/office/drawing/2010/main" val="0"/>
              </a:ext>
            </a:extLst>
          </a:blip>
          <a:srcRect l="11905" t="25506" r="12424" b="29880"/>
          <a:stretch/>
        </p:blipFill>
        <p:spPr>
          <a:xfrm>
            <a:off x="2375811" y="2924261"/>
            <a:ext cx="1974308" cy="776007"/>
          </a:xfrm>
          <a:prstGeom prst="rect">
            <a:avLst/>
          </a:prstGeom>
        </p:spPr>
      </p:pic>
      <p:pic>
        <p:nvPicPr>
          <p:cNvPr id="7" name="Picture 6" descr="FortiGate1200D_FrontTop.jpg"/>
          <p:cNvPicPr>
            <a:picLocks noChangeAspect="1"/>
          </p:cNvPicPr>
          <p:nvPr/>
        </p:nvPicPr>
        <p:blipFill rotWithShape="1">
          <a:blip r:embed="rId10">
            <a:extLst>
              <a:ext uri="{28A0092B-C50C-407E-A947-70E740481C1C}">
                <a14:useLocalDpi xmlns:a14="http://schemas.microsoft.com/office/drawing/2010/main" val="0"/>
              </a:ext>
            </a:extLst>
          </a:blip>
          <a:srcRect l="10389" t="28053" r="10321" b="28144"/>
          <a:stretch/>
        </p:blipFill>
        <p:spPr>
          <a:xfrm>
            <a:off x="2408381" y="2542142"/>
            <a:ext cx="1910053" cy="703459"/>
          </a:xfrm>
          <a:prstGeom prst="rect">
            <a:avLst/>
          </a:prstGeom>
        </p:spPr>
      </p:pic>
      <p:pic>
        <p:nvPicPr>
          <p:cNvPr id="33" name="Picture 32" descr="FG-1500D-Ft-top (1).jpg"/>
          <p:cNvPicPr>
            <a:picLocks noChangeAspect="1"/>
          </p:cNvPicPr>
          <p:nvPr/>
        </p:nvPicPr>
        <p:blipFill rotWithShape="1">
          <a:blip r:embed="rId11">
            <a:extLst>
              <a:ext uri="{28A0092B-C50C-407E-A947-70E740481C1C}">
                <a14:useLocalDpi xmlns:a14="http://schemas.microsoft.com/office/drawing/2010/main" val="0"/>
              </a:ext>
            </a:extLst>
          </a:blip>
          <a:srcRect t="11280" r="5682" b="20067"/>
          <a:stretch/>
        </p:blipFill>
        <p:spPr>
          <a:xfrm>
            <a:off x="2209800" y="2209800"/>
            <a:ext cx="2133600" cy="602664"/>
          </a:xfrm>
          <a:prstGeom prst="rect">
            <a:avLst/>
          </a:prstGeom>
        </p:spPr>
      </p:pic>
      <p:sp>
        <p:nvSpPr>
          <p:cNvPr id="39" name="Rectangle 38"/>
          <p:cNvSpPr/>
          <p:nvPr/>
        </p:nvSpPr>
        <p:spPr>
          <a:xfrm>
            <a:off x="706014" y="2908300"/>
            <a:ext cx="1173513" cy="307777"/>
          </a:xfrm>
          <a:prstGeom prst="rect">
            <a:avLst/>
          </a:prstGeom>
        </p:spPr>
        <p:txBody>
          <a:bodyPr wrap="square">
            <a:spAutoFit/>
          </a:bodyPr>
          <a:lstStyle/>
          <a:p>
            <a:r>
              <a:rPr lang="en-US" sz="1400" b="1" dirty="0" smtClean="0">
                <a:latin typeface="+mn-lt"/>
                <a:ea typeface="Helvetica 55 Roman" charset="0"/>
                <a:cs typeface="Arial Narrow"/>
              </a:rPr>
              <a:t>FGT-1200D</a:t>
            </a:r>
            <a:endParaRPr lang="en-US" sz="1400" b="1" dirty="0">
              <a:latin typeface="+mn-lt"/>
              <a:cs typeface="Arial Narrow"/>
            </a:endParaRPr>
          </a:p>
        </p:txBody>
      </p:sp>
      <p:sp>
        <p:nvSpPr>
          <p:cNvPr id="40" name="Rectangle 39"/>
          <p:cNvSpPr/>
          <p:nvPr/>
        </p:nvSpPr>
        <p:spPr>
          <a:xfrm>
            <a:off x="699664" y="3295650"/>
            <a:ext cx="1173513" cy="307777"/>
          </a:xfrm>
          <a:prstGeom prst="rect">
            <a:avLst/>
          </a:prstGeom>
        </p:spPr>
        <p:txBody>
          <a:bodyPr wrap="square">
            <a:spAutoFit/>
          </a:bodyPr>
          <a:lstStyle/>
          <a:p>
            <a:r>
              <a:rPr lang="en-US" sz="1400" b="1" dirty="0" smtClean="0">
                <a:latin typeface="+mn-lt"/>
                <a:ea typeface="Helvetica 55 Roman" charset="0"/>
                <a:cs typeface="Arial Narrow"/>
              </a:rPr>
              <a:t>FGT-1000D</a:t>
            </a:r>
            <a:endParaRPr lang="en-US" sz="1400" b="1" dirty="0">
              <a:latin typeface="+mn-lt"/>
              <a:cs typeface="Arial Narrow"/>
            </a:endParaRPr>
          </a:p>
        </p:txBody>
      </p:sp>
      <p:pic>
        <p:nvPicPr>
          <p:cNvPr id="41" name="Picture 4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2999621"/>
            <a:ext cx="213020" cy="151969"/>
          </a:xfrm>
          <a:prstGeom prst="rect">
            <a:avLst/>
          </a:prstGeom>
        </p:spPr>
      </p:pic>
      <p:pic>
        <p:nvPicPr>
          <p:cNvPr id="42" name="Picture 41"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3386971"/>
            <a:ext cx="213020" cy="151969"/>
          </a:xfrm>
          <a:prstGeom prst="rect">
            <a:avLst/>
          </a:prstGeom>
        </p:spPr>
      </p:pic>
      <p:pic>
        <p:nvPicPr>
          <p:cNvPr id="10" name="Picture 9" descr="FortiGate3200D_FrontTop_small-2.png"/>
          <p:cNvPicPr>
            <a:picLocks noChangeAspect="1"/>
          </p:cNvPicPr>
          <p:nvPr/>
        </p:nvPicPr>
        <p:blipFill rotWithShape="1">
          <a:blip r:embed="rId12">
            <a:extLst>
              <a:ext uri="{28A0092B-C50C-407E-A947-70E740481C1C}">
                <a14:useLocalDpi xmlns:a14="http://schemas.microsoft.com/office/drawing/2010/main" val="0"/>
              </a:ext>
            </a:extLst>
          </a:blip>
          <a:srcRect l="9672" t="27306" r="9226" b="25075"/>
          <a:stretch/>
        </p:blipFill>
        <p:spPr>
          <a:xfrm>
            <a:off x="471716" y="4102810"/>
            <a:ext cx="1777999" cy="695975"/>
          </a:xfrm>
          <a:prstGeom prst="rect">
            <a:avLst/>
          </a:prstGeom>
        </p:spPr>
      </p:pic>
      <p:sp>
        <p:nvSpPr>
          <p:cNvPr id="43" name="Rectangle 42"/>
          <p:cNvSpPr/>
          <p:nvPr/>
        </p:nvSpPr>
        <p:spPr>
          <a:xfrm>
            <a:off x="817148" y="4735287"/>
            <a:ext cx="1690184" cy="523220"/>
          </a:xfrm>
          <a:prstGeom prst="rect">
            <a:avLst/>
          </a:prstGeom>
        </p:spPr>
        <p:txBody>
          <a:bodyPr wrap="square">
            <a:spAutoFit/>
          </a:bodyPr>
          <a:lstStyle/>
          <a:p>
            <a:r>
              <a:rPr lang="en-US" sz="1400" b="1" dirty="0" smtClean="0">
                <a:latin typeface="+mn-lt"/>
                <a:ea typeface="Helvetica 55 Roman" charset="0"/>
                <a:cs typeface="Arial Narrow"/>
              </a:rPr>
              <a:t>FG-3200D</a:t>
            </a:r>
          </a:p>
          <a:p>
            <a:endParaRPr lang="en-US" sz="1400" b="1" dirty="0">
              <a:latin typeface="+mn-lt"/>
              <a:cs typeface="Arial Narrow"/>
            </a:endParaRPr>
          </a:p>
        </p:txBody>
      </p:sp>
      <p:pic>
        <p:nvPicPr>
          <p:cNvPr id="44" name="Picture 43"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6858" y="4816817"/>
            <a:ext cx="213020" cy="151969"/>
          </a:xfrm>
          <a:prstGeom prst="rect">
            <a:avLst/>
          </a:prstGeom>
        </p:spPr>
      </p:pic>
    </p:spTree>
    <p:extLst>
      <p:ext uri="{BB962C8B-B14F-4D97-AF65-F5344CB8AC3E}">
        <p14:creationId xmlns:p14="http://schemas.microsoft.com/office/powerpoint/2010/main" val="3556476919"/>
      </p:ext>
    </p:extLst>
  </p:cSld>
  <p:clrMapOvr>
    <a:masterClrMapping/>
  </p:clrMapOvr>
  <p:transition xmlns:p14="http://schemas.microsoft.com/office/powerpoint/2010/mai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a:t>
            </a:r>
            <a:r>
              <a:rPr lang="en-US" b="0" i="0" dirty="0" smtClean="0">
                <a:latin typeface="+mn-lt"/>
                <a:cs typeface="Arial Narrow"/>
              </a:rPr>
              <a:t>1000 Series: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1233799448"/>
              </p:ext>
            </p:extLst>
          </p:nvPr>
        </p:nvGraphicFramePr>
        <p:xfrm>
          <a:off x="252000" y="1260000"/>
          <a:ext cx="8640001" cy="4226806"/>
        </p:xfrm>
        <a:graphic>
          <a:graphicData uri="http://schemas.openxmlformats.org/drawingml/2006/table">
            <a:tbl>
              <a:tblPr firstRow="1" bandRow="1">
                <a:effectLst/>
                <a:tableStyleId>{073A0DAA-6AF3-43AB-8588-CEC1D06C72B9}</a:tableStyleId>
              </a:tblPr>
              <a:tblGrid>
                <a:gridCol w="1549091"/>
                <a:gridCol w="1418182"/>
                <a:gridCol w="1418182"/>
                <a:gridCol w="1418182"/>
                <a:gridCol w="1418182"/>
                <a:gridCol w="1418182"/>
              </a:tblGrid>
              <a:tr h="228600">
                <a:tc>
                  <a:txBody>
                    <a:bodyPr/>
                    <a:lstStyle/>
                    <a:p>
                      <a:endParaRPr lang="en-US" sz="1300" dirty="0">
                        <a:latin typeface="+mn-lt"/>
                        <a:cs typeface="Arial Narrow"/>
                      </a:endParaRPr>
                    </a:p>
                  </a:txBody>
                  <a:tcPr anchor="ctr">
                    <a:solidFill>
                      <a:srgbClr val="3C3C3C"/>
                    </a:solidFill>
                  </a:tcPr>
                </a:tc>
                <a:tc>
                  <a:txBody>
                    <a:bodyPr/>
                    <a:lstStyle/>
                    <a:p>
                      <a:pPr algn="ctr"/>
                      <a:r>
                        <a:rPr lang="en-US" sz="1300" dirty="0" smtClean="0">
                          <a:latin typeface="+mn-lt"/>
                          <a:cs typeface="Arial Narrow"/>
                        </a:rPr>
                        <a:t>FG-1000C</a:t>
                      </a:r>
                      <a:endParaRPr lang="en-US" sz="1300" dirty="0">
                        <a:latin typeface="+mn-lt"/>
                        <a:cs typeface="Arial Narrow"/>
                      </a:endParaRP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FG-1000D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FG-1200D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FG-1240B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FG-1500D</a:t>
                      </a:r>
                    </a:p>
                  </a:txBody>
                  <a:tcPr anchor="ctr">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latin typeface="+mn-lt"/>
                          <a:cs typeface="Arial Narrow"/>
                        </a:rPr>
                        <a:t>20 / 20 / 20 Gbps</a:t>
                      </a:r>
                    </a:p>
                  </a:txBody>
                  <a:tcPr anchor="ctr" horzOverflow="overflow"/>
                </a:tc>
                <a:tc>
                  <a:txBody>
                    <a:bodyPr/>
                    <a:lstStyle/>
                    <a:p>
                      <a:pPr algn="ctr"/>
                      <a:r>
                        <a:rPr lang="en-US" sz="1100" dirty="0" smtClean="0">
                          <a:solidFill>
                            <a:srgbClr val="000000"/>
                          </a:solidFill>
                          <a:latin typeface="+mn-lt"/>
                          <a:cs typeface="Arial Narrow"/>
                        </a:rPr>
                        <a:t>52</a:t>
                      </a:r>
                      <a:r>
                        <a:rPr lang="en-US" sz="1100" baseline="0" dirty="0" smtClean="0">
                          <a:solidFill>
                            <a:srgbClr val="000000"/>
                          </a:solidFill>
                          <a:latin typeface="+mn-lt"/>
                          <a:cs typeface="Arial Narrow"/>
                        </a:rPr>
                        <a:t> / 52 / 33 Gbps</a:t>
                      </a:r>
                      <a:endParaRPr lang="en-US" sz="1100" dirty="0" smtClean="0">
                        <a:solidFill>
                          <a:srgbClr val="000000"/>
                        </a:solidFill>
                        <a:latin typeface="+mn-lt"/>
                        <a:cs typeface="Arial Narrow"/>
                      </a:endParaRPr>
                    </a:p>
                  </a:txBody>
                  <a:tcPr anchor="ctr" horzOverflow="overflow"/>
                </a:tc>
                <a:tc>
                  <a:txBody>
                    <a:bodyPr/>
                    <a:lstStyle/>
                    <a:p>
                      <a:pPr algn="ctr"/>
                      <a:r>
                        <a:rPr lang="en-US" sz="1100" dirty="0" smtClean="0">
                          <a:solidFill>
                            <a:srgbClr val="000000"/>
                          </a:solidFill>
                          <a:latin typeface="+mn-lt"/>
                          <a:cs typeface="Arial Narrow"/>
                        </a:rPr>
                        <a:t>72 / 72 / 55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latin typeface="+mn-lt"/>
                          <a:cs typeface="Arial Narrow"/>
                        </a:rPr>
                        <a:t>40-44 / 40-44 / 38-42 Gbps</a:t>
                      </a: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cap="none" normalizeH="0" baseline="0" dirty="0" smtClean="0">
                          <a:ln>
                            <a:noFill/>
                          </a:ln>
                          <a:solidFill>
                            <a:schemeClr val="tx1"/>
                          </a:solidFill>
                          <a:effectLst/>
                          <a:latin typeface="+mn-lt"/>
                          <a:cs typeface="Arial Narrow"/>
                        </a:rPr>
                        <a:t>80 / 80 / 55 Gbps</a:t>
                      </a:r>
                      <a:endParaRPr kumimoji="0" lang="en-US" sz="1100" b="0" i="0" u="none" strike="noStrike" cap="none" normalizeH="0" baseline="0" dirty="0" smtClean="0">
                        <a:ln>
                          <a:noFill/>
                        </a:ln>
                        <a:solidFill>
                          <a:schemeClr val="tx1"/>
                        </a:solidFill>
                        <a:effectLst/>
                        <a:latin typeface="+mn-lt"/>
                        <a:cs typeface="Arial Narrow"/>
                      </a:endParaRPr>
                    </a:p>
                  </a:txBody>
                  <a:tcPr anchor="ctr" horzOverflow="overflow"/>
                </a:tc>
              </a:tr>
              <a:tr h="37084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7 Mil</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11 Mil</a:t>
                      </a:r>
                      <a:endParaRPr lang="en-US" sz="1100" dirty="0">
                        <a:solidFill>
                          <a:srgbClr val="000000"/>
                        </a:solidFill>
                        <a:latin typeface="+mn-lt"/>
                        <a:cs typeface="Arial Narrow"/>
                      </a:endParaRPr>
                    </a:p>
                  </a:txBody>
                  <a:tcPr anchor="ctr"/>
                </a:tc>
                <a:tc>
                  <a:txBody>
                    <a:bodyPr/>
                    <a:lstStyle/>
                    <a:p>
                      <a:pPr algn="ctr"/>
                      <a:r>
                        <a:rPr lang="en-US" sz="1100" dirty="0" smtClean="0">
                          <a:solidFill>
                            <a:srgbClr val="000000"/>
                          </a:solidFill>
                          <a:latin typeface="+mn-lt"/>
                          <a:cs typeface="Arial Narrow"/>
                        </a:rPr>
                        <a:t>11 Mil</a:t>
                      </a:r>
                      <a:endParaRPr lang="en-US" sz="1100" dirty="0">
                        <a:solidFill>
                          <a:srgbClr val="000000"/>
                        </a:solidFill>
                        <a:latin typeface="+mn-lt"/>
                        <a:cs typeface="Arial Narrow"/>
                      </a:endParaRPr>
                    </a:p>
                  </a:txBody>
                  <a:tcPr anchor="ctr"/>
                </a:tc>
                <a:tc>
                  <a:txBody>
                    <a:bodyPr/>
                    <a:lstStyle/>
                    <a:p>
                      <a:pPr algn="ctr"/>
                      <a:r>
                        <a:rPr lang="en-US" sz="1100" dirty="0" smtClean="0">
                          <a:latin typeface="+mn-lt"/>
                          <a:cs typeface="Arial Narrow"/>
                        </a:rPr>
                        <a:t>5 Mil</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12 Mil</a:t>
                      </a:r>
                      <a:endParaRPr lang="en-US" sz="1100" dirty="0">
                        <a:latin typeface="+mn-lt"/>
                        <a:cs typeface="Arial Narrow"/>
                      </a:endParaRPr>
                    </a:p>
                  </a:txBody>
                  <a:tcPr anchor="ctr" horzOverflow="overflow"/>
                </a:tc>
              </a:tr>
              <a:tr h="299966">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190,000</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240,000</a:t>
                      </a:r>
                      <a:endParaRPr lang="en-US" sz="1100" dirty="0">
                        <a:solidFill>
                          <a:srgbClr val="000000"/>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latin typeface="+mn-lt"/>
                          <a:cs typeface="Arial Narrow"/>
                        </a:rPr>
                        <a:t>240,000</a:t>
                      </a:r>
                    </a:p>
                  </a:txBody>
                  <a:tcPr anchor="ctr"/>
                </a:tc>
                <a:tc>
                  <a:txBody>
                    <a:bodyPr/>
                    <a:lstStyle/>
                    <a:p>
                      <a:pPr algn="ctr"/>
                      <a:r>
                        <a:rPr lang="en-US" sz="1100" dirty="0" smtClean="0">
                          <a:latin typeface="+mn-lt"/>
                          <a:cs typeface="Arial Narrow"/>
                        </a:rPr>
                        <a:t>120,000</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250,000</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8 Gbps</a:t>
                      </a:r>
                    </a:p>
                  </a:txBody>
                  <a:tcPr anchor="ctr"/>
                </a:tc>
                <a:tc>
                  <a:txBody>
                    <a:bodyPr/>
                    <a:lstStyle/>
                    <a:p>
                      <a:pPr algn="ctr"/>
                      <a:r>
                        <a:rPr lang="en-US" sz="1100" dirty="0" smtClean="0">
                          <a:solidFill>
                            <a:srgbClr val="000000"/>
                          </a:solidFill>
                          <a:latin typeface="+mn-lt"/>
                          <a:cs typeface="Arial Narrow"/>
                        </a:rPr>
                        <a:t>30 Gbps</a:t>
                      </a:r>
                    </a:p>
                  </a:txBody>
                  <a:tcPr anchor="ctr"/>
                </a:tc>
                <a:tc>
                  <a:txBody>
                    <a:bodyPr/>
                    <a:lstStyle/>
                    <a:p>
                      <a:pPr algn="ctr"/>
                      <a:r>
                        <a:rPr lang="en-US" sz="1100" dirty="0" smtClean="0">
                          <a:solidFill>
                            <a:srgbClr val="000000"/>
                          </a:solidFill>
                          <a:latin typeface="+mn-lt"/>
                          <a:cs typeface="Arial Narrow"/>
                        </a:rPr>
                        <a:t>42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latin typeface="+mn-lt"/>
                          <a:cs typeface="Arial Narrow"/>
                        </a:rPr>
                        <a:t>16-18.5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latin typeface="+mn-lt"/>
                          <a:cs typeface="Arial Narrow"/>
                        </a:rPr>
                        <a:t>50 Gbps</a:t>
                      </a:r>
                    </a:p>
                  </a:txBody>
                  <a:tcPr anchor="ctr" horzOverflow="overflow"/>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6 Gbps</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8 Gbps</a:t>
                      </a:r>
                      <a:endParaRPr lang="en-US" sz="1100" dirty="0">
                        <a:solidFill>
                          <a:srgbClr val="000000"/>
                        </a:solidFill>
                        <a:latin typeface="+mn-lt"/>
                        <a:cs typeface="Arial Narrow"/>
                      </a:endParaRPr>
                    </a:p>
                  </a:txBody>
                  <a:tcPr anchor="ctr"/>
                </a:tc>
                <a:tc>
                  <a:txBody>
                    <a:bodyPr/>
                    <a:lstStyle/>
                    <a:p>
                      <a:pPr algn="ctr"/>
                      <a:r>
                        <a:rPr lang="en-US" sz="1100" dirty="0" smtClean="0">
                          <a:solidFill>
                            <a:srgbClr val="000000"/>
                          </a:solidFill>
                          <a:latin typeface="+mn-lt"/>
                          <a:cs typeface="Arial Narrow"/>
                        </a:rPr>
                        <a:t>11 Gbps</a:t>
                      </a:r>
                      <a:endParaRPr lang="en-US" sz="1100" dirty="0">
                        <a:solidFill>
                          <a:srgbClr val="000000"/>
                        </a:solidFill>
                        <a:latin typeface="+mn-lt"/>
                        <a:cs typeface="Arial Narrow"/>
                      </a:endParaRPr>
                    </a:p>
                  </a:txBody>
                  <a:tcPr anchor="ctr"/>
                </a:tc>
                <a:tc>
                  <a:txBody>
                    <a:bodyPr/>
                    <a:lstStyle/>
                    <a:p>
                      <a:pPr algn="ctr"/>
                      <a:r>
                        <a:rPr lang="en-US" sz="1100" dirty="0" smtClean="0">
                          <a:latin typeface="+mn-lt"/>
                          <a:cs typeface="Arial Narrow"/>
                        </a:rPr>
                        <a:t>5-8 Gbps</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11 Gbps</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Antivirus (Proxy/Flow)</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1.7 / 2.1 Gbps</a:t>
                      </a:r>
                    </a:p>
                  </a:txBody>
                  <a:tcPr anchor="ctr"/>
                </a:tc>
                <a:tc>
                  <a:txBody>
                    <a:bodyPr/>
                    <a:lstStyle/>
                    <a:p>
                      <a:pPr algn="ctr"/>
                      <a:r>
                        <a:rPr lang="en-US" sz="1100" dirty="0" smtClean="0">
                          <a:solidFill>
                            <a:srgbClr val="000000"/>
                          </a:solidFill>
                          <a:latin typeface="+mn-lt"/>
                          <a:cs typeface="Arial Narrow"/>
                        </a:rPr>
                        <a:t>3.5 / 5.5</a:t>
                      </a:r>
                      <a:r>
                        <a:rPr lang="en-US" sz="1100" baseline="0" dirty="0" smtClean="0">
                          <a:solidFill>
                            <a:srgbClr val="000000"/>
                          </a:solidFill>
                          <a:latin typeface="+mn-lt"/>
                          <a:cs typeface="Arial Narrow"/>
                        </a:rPr>
                        <a:t> </a:t>
                      </a:r>
                      <a:r>
                        <a:rPr lang="en-US" sz="1100" dirty="0" smtClean="0">
                          <a:solidFill>
                            <a:srgbClr val="000000"/>
                          </a:solidFill>
                          <a:latin typeface="+mn-lt"/>
                          <a:cs typeface="Arial Narrow"/>
                        </a:rPr>
                        <a:t>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latin typeface="+mn-lt"/>
                          <a:cs typeface="Arial Narrow"/>
                        </a:rPr>
                        <a:t>3.5 /</a:t>
                      </a:r>
                      <a:r>
                        <a:rPr lang="en-US" sz="1100" baseline="0" dirty="0" smtClean="0">
                          <a:solidFill>
                            <a:srgbClr val="000000"/>
                          </a:solidFill>
                          <a:latin typeface="+mn-lt"/>
                          <a:cs typeface="Arial Narrow"/>
                        </a:rPr>
                        <a:t> 13 Gbps</a:t>
                      </a:r>
                      <a:endParaRPr lang="en-US" sz="1100" dirty="0" smtClean="0">
                        <a:solidFill>
                          <a:srgbClr val="000000"/>
                        </a:solidFill>
                        <a:latin typeface="+mn-lt"/>
                        <a:cs typeface="Arial Narrow"/>
                      </a:endParaRPr>
                    </a:p>
                  </a:txBody>
                  <a:tcPr anchor="ctr"/>
                </a:tc>
                <a:tc>
                  <a:txBody>
                    <a:bodyPr/>
                    <a:lstStyle/>
                    <a:p>
                      <a:pPr algn="ctr"/>
                      <a:r>
                        <a:rPr lang="en-US" sz="1100" dirty="0" smtClean="0">
                          <a:latin typeface="+mn-lt"/>
                          <a:cs typeface="Arial Narrow"/>
                        </a:rPr>
                        <a:t>1.2 / 1.6 Gbps</a:t>
                      </a:r>
                    </a:p>
                  </a:txBody>
                  <a:tcPr anchor="ctr" horzOverflow="overflow"/>
                </a:tc>
                <a:tc>
                  <a:txBody>
                    <a:bodyPr/>
                    <a:lstStyle/>
                    <a:p>
                      <a:pPr algn="ctr"/>
                      <a:r>
                        <a:rPr lang="en-US" sz="1100" dirty="0" smtClean="0">
                          <a:latin typeface="+mn-lt"/>
                          <a:cs typeface="Arial Narrow"/>
                        </a:rPr>
                        <a:t>4.3 /</a:t>
                      </a:r>
                      <a:r>
                        <a:rPr lang="en-US" sz="1100" baseline="0" dirty="0" smtClean="0">
                          <a:latin typeface="+mn-lt"/>
                          <a:cs typeface="Arial Narrow"/>
                        </a:rPr>
                        <a:t> 13 Gbps</a:t>
                      </a:r>
                      <a:endParaRPr lang="en-US" sz="1100" dirty="0" smtClean="0">
                        <a:latin typeface="+mn-lt"/>
                        <a:cs typeface="Arial Narrow"/>
                      </a:endParaRPr>
                    </a:p>
                  </a:txBody>
                  <a:tcPr anchor="ctr" horzOverflow="overflow"/>
                </a:tc>
              </a:tr>
              <a:tr h="0">
                <a:tc>
                  <a:txBody>
                    <a:bodyPr/>
                    <a:lstStyle/>
                    <a:p>
                      <a:r>
                        <a:rPr lang="en-US" sz="1100" b="1" dirty="0" smtClean="0">
                          <a:solidFill>
                            <a:srgbClr val="FFFFFF"/>
                          </a:solidFill>
                        </a:rPr>
                        <a:t>Interfaces</a:t>
                      </a:r>
                    </a:p>
                    <a:p>
                      <a:r>
                        <a:rPr lang="en-US" sz="1100" b="1" dirty="0" smtClean="0">
                          <a:solidFill>
                            <a:srgbClr val="FFFFFF"/>
                          </a:solidFill>
                        </a:rPr>
                        <a:t>(LAN, WAN &amp; DMZ)</a:t>
                      </a:r>
                      <a:endParaRPr lang="en-US" sz="1100" b="1" dirty="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Arial Narrow"/>
                        </a:rPr>
                        <a:t>2 x 10GE SFP+,14 x GE RJ45,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Arial Narrow"/>
                        </a:rPr>
                        <a:t>8 x Shared port pairs, 2 x bypass Pairs</a:t>
                      </a:r>
                    </a:p>
                  </a:txBody>
                  <a:tcPr anchor="ctr"/>
                </a:tc>
                <a:tc>
                  <a:txBody>
                    <a:bodyPr/>
                    <a:lstStyle/>
                    <a:p>
                      <a:pPr marL="0" indent="0" algn="ctr" defTabSz="914417">
                        <a:spcBef>
                          <a:spcPts val="888"/>
                        </a:spcBef>
                        <a:buFontTx/>
                        <a:buNone/>
                      </a:pPr>
                      <a:r>
                        <a:rPr lang="en-US" sz="1100" dirty="0" smtClean="0">
                          <a:solidFill>
                            <a:srgbClr val="000000"/>
                          </a:solidFill>
                        </a:rPr>
                        <a:t>2x 10GE SPF+ </a:t>
                      </a:r>
                      <a:r>
                        <a:rPr lang="en-US" sz="1100" baseline="0" dirty="0" smtClean="0">
                          <a:solidFill>
                            <a:srgbClr val="000000"/>
                          </a:solidFill>
                        </a:rPr>
                        <a:t>, </a:t>
                      </a:r>
                      <a:r>
                        <a:rPr lang="en-US" sz="1100" dirty="0" smtClean="0">
                          <a:solidFill>
                            <a:srgbClr val="000000"/>
                          </a:solidFill>
                        </a:rPr>
                        <a:t>16x GE SFP,</a:t>
                      </a:r>
                      <a:r>
                        <a:rPr lang="en-US" sz="1100" baseline="0" dirty="0" smtClean="0">
                          <a:solidFill>
                            <a:srgbClr val="000000"/>
                          </a:solidFill>
                        </a:rPr>
                        <a:t/>
                      </a:r>
                      <a:br>
                        <a:rPr lang="en-US" sz="1100" baseline="0" dirty="0" smtClean="0">
                          <a:solidFill>
                            <a:srgbClr val="000000"/>
                          </a:solidFill>
                        </a:rPr>
                      </a:br>
                      <a:r>
                        <a:rPr lang="en-US" sz="1100" dirty="0" smtClean="0">
                          <a:solidFill>
                            <a:srgbClr val="000000"/>
                          </a:solidFill>
                        </a:rPr>
                        <a:t>18x GE RJ45,</a:t>
                      </a:r>
                      <a:r>
                        <a:rPr lang="en-US" sz="1100" baseline="0" dirty="0" smtClean="0">
                          <a:solidFill>
                            <a:srgbClr val="000000"/>
                          </a:solidFill>
                        </a:rPr>
                        <a:t> </a:t>
                      </a:r>
                      <a:endParaRPr lang="en-US" sz="1100" dirty="0" smtClean="0">
                        <a:solidFill>
                          <a:srgbClr val="000000"/>
                        </a:solidFill>
                      </a:endParaRPr>
                    </a:p>
                  </a:txBody>
                  <a:tcPr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1100" dirty="0" smtClean="0">
                          <a:solidFill>
                            <a:srgbClr val="000000"/>
                          </a:solidFill>
                        </a:rPr>
                        <a:t>4x 10GE SPF/+,</a:t>
                      </a:r>
                      <a:br>
                        <a:rPr lang="en-US" sz="1100" dirty="0" smtClean="0">
                          <a:solidFill>
                            <a:srgbClr val="000000"/>
                          </a:solidFill>
                        </a:rPr>
                      </a:br>
                      <a:r>
                        <a:rPr lang="en-US" sz="1100" dirty="0" smtClean="0">
                          <a:solidFill>
                            <a:srgbClr val="000000"/>
                          </a:solidFill>
                        </a:rPr>
                        <a:t>16x GE SFP, </a:t>
                      </a:r>
                      <a:br>
                        <a:rPr lang="en-US" sz="1100" dirty="0" smtClean="0">
                          <a:solidFill>
                            <a:srgbClr val="000000"/>
                          </a:solidFill>
                        </a:rPr>
                      </a:br>
                      <a:r>
                        <a:rPr lang="en-US" sz="1100" dirty="0" smtClean="0">
                          <a:solidFill>
                            <a:srgbClr val="000000"/>
                          </a:solidFill>
                        </a:rPr>
                        <a:t>18x GE RJ45</a:t>
                      </a:r>
                    </a:p>
                  </a:txBody>
                  <a:tcPr anchor="ctr"/>
                </a:tc>
                <a:tc>
                  <a:txBody>
                    <a:bodyPr/>
                    <a:lstStyle/>
                    <a:p>
                      <a:pPr algn="ctr"/>
                      <a:r>
                        <a:rPr lang="en-US" sz="1100" dirty="0" smtClean="0"/>
                        <a:t>16 x GE RJ45,</a:t>
                      </a:r>
                    </a:p>
                    <a:p>
                      <a:pPr algn="ctr"/>
                      <a:r>
                        <a:rPr lang="en-US" sz="1100" dirty="0" smtClean="0"/>
                        <a:t>24</a:t>
                      </a:r>
                      <a:r>
                        <a:rPr lang="en-US" sz="1100" baseline="0" dirty="0" smtClean="0"/>
                        <a:t> x GE SFP</a:t>
                      </a:r>
                      <a:endParaRPr lang="en-US" sz="1100" dirty="0"/>
                    </a:p>
                  </a:txBody>
                  <a:tcPr anchor="ctr"/>
                </a:tc>
                <a:tc>
                  <a:txBody>
                    <a:bodyPr/>
                    <a:lstStyle/>
                    <a:p>
                      <a:pPr marL="0" indent="0" algn="ctr" defTabSz="914417">
                        <a:spcBef>
                          <a:spcPts val="888"/>
                        </a:spcBef>
                        <a:buFontTx/>
                        <a:buNone/>
                      </a:pPr>
                      <a:r>
                        <a:rPr lang="en-US" sz="1100" dirty="0" smtClean="0"/>
                        <a:t>8x 10GE SPF/+,</a:t>
                      </a:r>
                      <a:br>
                        <a:rPr lang="en-US" sz="1100" dirty="0" smtClean="0"/>
                      </a:br>
                      <a:r>
                        <a:rPr lang="en-US" sz="1100" dirty="0" smtClean="0"/>
                        <a:t>16x GE SFP, </a:t>
                      </a:r>
                      <a:br>
                        <a:rPr lang="en-US" sz="1100" dirty="0" smtClean="0"/>
                      </a:br>
                      <a:r>
                        <a:rPr lang="en-US" sz="1100" dirty="0" smtClean="0"/>
                        <a:t>18x GE RJ45</a:t>
                      </a:r>
                      <a:endParaRPr lang="en-US" sz="1100" dirty="0"/>
                    </a:p>
                  </a:txBody>
                  <a:tcPr anchor="ctr"/>
                </a:tc>
              </a:tr>
              <a:tr h="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128 GB</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120 GB</a:t>
                      </a:r>
                      <a:endParaRPr lang="en-US" sz="1100" dirty="0">
                        <a:solidFill>
                          <a:srgbClr val="000000"/>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latin typeface="+mn-lt"/>
                          <a:cs typeface="Arial Narrow"/>
                        </a:rPr>
                        <a:t>120 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r>
                        <a:rPr lang="en-US" sz="1100" baseline="0" dirty="0" smtClean="0">
                          <a:latin typeface="+mn-lt"/>
                          <a:cs typeface="Arial Narrow"/>
                        </a:rPr>
                        <a:t> 384 GB opt.</a:t>
                      </a:r>
                      <a:endParaRPr lang="en-US" sz="1100" dirty="0" smtClean="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240 GB</a:t>
                      </a: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DC</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a:t>
                      </a:r>
                      <a:endParaRPr lang="en-US" sz="1100" dirty="0">
                        <a:solidFill>
                          <a:srgbClr val="000000"/>
                        </a:solidFill>
                        <a:latin typeface="+mn-lt"/>
                        <a:cs typeface="Arial Narrow"/>
                      </a:endParaRPr>
                    </a:p>
                  </a:txBody>
                  <a:tcPr anchor="ctr"/>
                </a:tc>
                <a:tc>
                  <a:txBody>
                    <a:bodyPr/>
                    <a:lstStyle/>
                    <a:p>
                      <a:pPr algn="ctr"/>
                      <a:r>
                        <a:rPr lang="en-US" sz="1100" dirty="0" smtClean="0">
                          <a:solidFill>
                            <a:srgbClr val="000000"/>
                          </a:solidFill>
                          <a:latin typeface="+mn-lt"/>
                          <a:cs typeface="Arial Narrow"/>
                        </a:rPr>
                        <a:t>-</a:t>
                      </a:r>
                      <a:endParaRPr lang="en-US" sz="1100" dirty="0">
                        <a:solidFill>
                          <a:srgbClr val="000000"/>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DC</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
        <p:nvSpPr>
          <p:cNvPr id="5" name="Rectangle 4"/>
          <p:cNvSpPr/>
          <p:nvPr/>
        </p:nvSpPr>
        <p:spPr bwMode="auto">
          <a:xfrm>
            <a:off x="3217850" y="1280622"/>
            <a:ext cx="2831967" cy="4209777"/>
          </a:xfrm>
          <a:prstGeom prst="rect">
            <a:avLst/>
          </a:prstGeom>
          <a:noFill/>
          <a:ln w="28575" cap="flat" cmpd="sng" algn="ctr">
            <a:solidFill>
              <a:srgbClr val="9E0000"/>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899209" y="1044392"/>
            <a:ext cx="394564" cy="383516"/>
          </a:xfrm>
          <a:prstGeom prst="rect">
            <a:avLst/>
          </a:prstGeom>
        </p:spPr>
      </p:pic>
    </p:spTree>
    <p:extLst>
      <p:ext uri="{BB962C8B-B14F-4D97-AF65-F5344CB8AC3E}">
        <p14:creationId xmlns:p14="http://schemas.microsoft.com/office/powerpoint/2010/main" val="1570858012"/>
      </p:ext>
    </p:extLst>
  </p:cSld>
  <p:clrMapOvr>
    <a:masterClrMapping/>
  </p:clrMapOvr>
  <p:transition xmlns:p14="http://schemas.microsoft.com/office/powerpoint/2010/mai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3154924180"/>
              </p:ext>
            </p:extLst>
          </p:nvPr>
        </p:nvGraphicFramePr>
        <p:xfrm>
          <a:off x="252000" y="1260000"/>
          <a:ext cx="8640001" cy="4434840"/>
        </p:xfrm>
        <a:graphic>
          <a:graphicData uri="http://schemas.openxmlformats.org/drawingml/2006/table">
            <a:tbl>
              <a:tblPr firstRow="1" bandRow="1">
                <a:effectLst/>
                <a:tableStyleId>{073A0DAA-6AF3-43AB-8588-CEC1D06C72B9}</a:tableStyleId>
              </a:tblPr>
              <a:tblGrid>
                <a:gridCol w="1722273"/>
                <a:gridCol w="1425156"/>
                <a:gridCol w="1373143"/>
                <a:gridCol w="1373143"/>
                <a:gridCol w="1373143"/>
                <a:gridCol w="1373143"/>
              </a:tblGrid>
              <a:tr h="37084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1" i="0" u="none" strike="noStrike" kern="1200" cap="none" spc="0" normalizeH="0" baseline="0" noProof="0" dirty="0" smtClean="0">
                        <a:ln>
                          <a:noFill/>
                        </a:ln>
                        <a:solidFill>
                          <a:srgbClr val="FFFFFF"/>
                        </a:solidFill>
                        <a:effectLst/>
                        <a:uLnTx/>
                        <a:uFillTx/>
                        <a:latin typeface="+mn-lt"/>
                        <a:ea typeface="+mn-ea"/>
                        <a:cs typeface="+mn-cs"/>
                      </a:endParaRP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FG-3240C</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FG-3200D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FG-3600C</a:t>
                      </a:r>
                    </a:p>
                  </a:txBody>
                  <a:tcPr anchor="ctr">
                    <a:solidFill>
                      <a:schemeClr val="accent4">
                        <a:lumMod val="50000"/>
                      </a:schemeClr>
                    </a:solidFill>
                  </a:tcPr>
                </a:tc>
                <a:tc>
                  <a:txBody>
                    <a:bodyPr/>
                    <a:lstStyle/>
                    <a:p>
                      <a:pPr algn="ctr"/>
                      <a:r>
                        <a:rPr lang="en-US" sz="1300" dirty="0" smtClean="0"/>
                        <a:t>FG-3700D</a:t>
                      </a:r>
                      <a:endParaRPr lang="en-US" sz="1300" dirty="0"/>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FG-3950B</a:t>
                      </a:r>
                    </a:p>
                  </a:txBody>
                  <a:tcPr anchor="ctr">
                    <a:solidFill>
                      <a:schemeClr val="accent4">
                        <a:lumMod val="5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t>40 / 40 /40</a:t>
                      </a:r>
                      <a:r>
                        <a:rPr lang="en-US" sz="1100" baseline="0" dirty="0" smtClean="0"/>
                        <a:t> </a:t>
                      </a:r>
                      <a:r>
                        <a:rPr lang="en-US" sz="1100" dirty="0" smtClean="0"/>
                        <a:t>Gbps</a:t>
                      </a:r>
                      <a:endParaRPr lang="en-US" sz="1100" dirty="0"/>
                    </a:p>
                  </a:txBody>
                  <a:tcPr anchor="ctr" horzOverflow="overflow"/>
                </a:tc>
                <a:tc>
                  <a:txBody>
                    <a:bodyPr/>
                    <a:lstStyle/>
                    <a:p>
                      <a:pPr algn="ctr"/>
                      <a:r>
                        <a:rPr lang="en-US" sz="1100" dirty="0" smtClean="0"/>
                        <a:t>80 / 80 /50</a:t>
                      </a:r>
                      <a:r>
                        <a:rPr lang="en-US" sz="1100" baseline="0" dirty="0" smtClean="0"/>
                        <a:t> </a:t>
                      </a:r>
                      <a:r>
                        <a:rPr lang="en-US" sz="1100" dirty="0" smtClean="0"/>
                        <a:t>Gbps</a:t>
                      </a:r>
                      <a:endParaRPr lang="en-US" sz="1100" dirty="0"/>
                    </a:p>
                  </a:txBody>
                  <a:tcPr anchor="ctr" horzOverflow="overflow"/>
                </a:tc>
                <a:tc>
                  <a:txBody>
                    <a:bodyPr/>
                    <a:lstStyle/>
                    <a:p>
                      <a:pPr algn="ctr"/>
                      <a:r>
                        <a:rPr lang="en-US" sz="1100" dirty="0" smtClean="0"/>
                        <a:t>60</a:t>
                      </a:r>
                      <a:r>
                        <a:rPr lang="en-US" sz="1100" baseline="0" dirty="0" smtClean="0"/>
                        <a:t> / 60 /60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160 / 160 /110 Gbps</a:t>
                      </a:r>
                    </a:p>
                  </a:txBody>
                  <a:tcPr anchor="ctr" horzOverflow="overflow"/>
                </a:tc>
                <a:tc>
                  <a:txBody>
                    <a:bodyPr/>
                    <a:lstStyle/>
                    <a:p>
                      <a:pPr algn="ctr"/>
                      <a:r>
                        <a:rPr lang="en-US" sz="1100" dirty="0" smtClean="0"/>
                        <a:t>20-120 / 20-120 / 20-120 Gbps</a:t>
                      </a:r>
                    </a:p>
                  </a:txBody>
                  <a:tcPr anchor="ctr" horzOverflow="overflow"/>
                </a:tc>
              </a:tr>
              <a:tr h="37084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t>10 Mil</a:t>
                      </a:r>
                      <a:endParaRPr lang="en-US" sz="1100" dirty="0"/>
                    </a:p>
                  </a:txBody>
                  <a:tcPr anchor="ctr"/>
                </a:tc>
                <a:tc>
                  <a:txBody>
                    <a:bodyPr/>
                    <a:lstStyle/>
                    <a:p>
                      <a:pPr algn="ctr"/>
                      <a:r>
                        <a:rPr lang="en-US" sz="1100" dirty="0" smtClean="0"/>
                        <a:t>50 Mil</a:t>
                      </a:r>
                      <a:endParaRPr lang="en-US" sz="1100" dirty="0"/>
                    </a:p>
                  </a:txBody>
                  <a:tcPr anchor="ctr"/>
                </a:tc>
                <a:tc>
                  <a:txBody>
                    <a:bodyPr/>
                    <a:lstStyle/>
                    <a:p>
                      <a:pPr algn="ctr"/>
                      <a:r>
                        <a:rPr lang="en-US" sz="1100" dirty="0" smtClean="0"/>
                        <a:t>28 Mil</a:t>
                      </a:r>
                      <a:endParaRPr lang="en-US" sz="1100" dirty="0"/>
                    </a:p>
                  </a:txBody>
                  <a:tcPr anchor="ctr"/>
                </a:tc>
                <a:tc>
                  <a:txBody>
                    <a:bodyPr/>
                    <a:lstStyle/>
                    <a:p>
                      <a:pPr algn="ctr"/>
                      <a:r>
                        <a:rPr lang="en-US" sz="1100" dirty="0" smtClean="0">
                          <a:solidFill>
                            <a:srgbClr val="36424A"/>
                          </a:solidFill>
                          <a:latin typeface="+mn-lt"/>
                          <a:cs typeface="Arial Narrow"/>
                        </a:rPr>
                        <a:t>50 Mil</a:t>
                      </a:r>
                      <a:endParaRPr lang="en-US" sz="1100" dirty="0">
                        <a:solidFill>
                          <a:srgbClr val="36424A"/>
                        </a:solidFill>
                        <a:latin typeface="+mn-lt"/>
                        <a:cs typeface="Arial Narrow"/>
                      </a:endParaRPr>
                    </a:p>
                  </a:txBody>
                  <a:tcPr anchor="ctr" horzOverflow="overflow"/>
                </a:tc>
                <a:tc>
                  <a:txBody>
                    <a:bodyPr/>
                    <a:lstStyle/>
                    <a:p>
                      <a:pPr algn="ctr"/>
                      <a:r>
                        <a:rPr lang="en-US" sz="1100" dirty="0" smtClean="0"/>
                        <a:t>20 Mil</a:t>
                      </a:r>
                      <a:endParaRPr lang="en-US" sz="1100" dirty="0"/>
                    </a:p>
                  </a:txBody>
                  <a:tcPr anchor="ctr" horzOverflow="overflow"/>
                </a:tc>
              </a:tr>
              <a:tr h="355600">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t>200,000</a:t>
                      </a:r>
                      <a:endParaRPr lang="en-US" sz="1100" dirty="0"/>
                    </a:p>
                  </a:txBody>
                  <a:tcPr anchor="ctr"/>
                </a:tc>
                <a:tc>
                  <a:txBody>
                    <a:bodyPr/>
                    <a:lstStyle/>
                    <a:p>
                      <a:pPr algn="ctr"/>
                      <a:r>
                        <a:rPr lang="en-US" sz="1100" dirty="0" smtClean="0"/>
                        <a:t>280,000</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235,000</a:t>
                      </a:r>
                    </a:p>
                  </a:txBody>
                  <a:tcPr anchor="ctr"/>
                </a:tc>
                <a:tc>
                  <a:txBody>
                    <a:bodyPr/>
                    <a:lstStyle/>
                    <a:p>
                      <a:pPr algn="ctr"/>
                      <a:r>
                        <a:rPr lang="en-US" sz="1100" dirty="0" smtClean="0">
                          <a:solidFill>
                            <a:srgbClr val="36424A"/>
                          </a:solidFill>
                          <a:latin typeface="+mn-lt"/>
                          <a:cs typeface="Arial Narrow"/>
                        </a:rPr>
                        <a:t>300,000</a:t>
                      </a:r>
                      <a:endParaRPr lang="en-US" sz="1100" dirty="0">
                        <a:solidFill>
                          <a:srgbClr val="36424A"/>
                        </a:solidFill>
                        <a:latin typeface="+mn-lt"/>
                        <a:cs typeface="Arial Narrow"/>
                      </a:endParaRPr>
                    </a:p>
                  </a:txBody>
                  <a:tcPr anchor="ctr" horzOverflow="overflow"/>
                </a:tc>
                <a:tc>
                  <a:txBody>
                    <a:bodyPr/>
                    <a:lstStyle/>
                    <a:p>
                      <a:pPr algn="ctr"/>
                      <a:r>
                        <a:rPr lang="en-US" sz="1100" dirty="0" smtClean="0"/>
                        <a:t>250,000 – 300,000*</a:t>
                      </a:r>
                      <a:endParaRPr lang="en-US" sz="1100" dirty="0"/>
                    </a:p>
                  </a:txBody>
                  <a:tcPr anchor="ctr" horzOverflow="overflow"/>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t>17 Gbps</a:t>
                      </a:r>
                      <a:endParaRPr lang="en-US" sz="1100" dirty="0"/>
                    </a:p>
                  </a:txBody>
                  <a:tcPr anchor="ctr" horzOverflow="overflow"/>
                </a:tc>
                <a:tc>
                  <a:txBody>
                    <a:bodyPr/>
                    <a:lstStyle/>
                    <a:p>
                      <a:pPr algn="ctr"/>
                      <a:r>
                        <a:rPr lang="en-US" sz="1100" dirty="0" smtClean="0"/>
                        <a:t>50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25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100 Gbps</a:t>
                      </a:r>
                    </a:p>
                  </a:txBody>
                  <a:tcPr anchor="ctr" horzOverflow="overflow"/>
                </a:tc>
                <a:tc>
                  <a:txBody>
                    <a:bodyPr/>
                    <a:lstStyle/>
                    <a:p>
                      <a:pPr algn="ctr"/>
                      <a:r>
                        <a:rPr lang="en-US" sz="1100" dirty="0" smtClean="0"/>
                        <a:t>8 – 50.5 Gbps</a:t>
                      </a:r>
                      <a:endParaRPr lang="en-US" sz="1100" dirty="0"/>
                    </a:p>
                  </a:txBody>
                  <a:tcPr anchor="ctr"/>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t>8 Gbps</a:t>
                      </a:r>
                      <a:endParaRPr lang="en-US" sz="1100" dirty="0"/>
                    </a:p>
                  </a:txBody>
                  <a:tcPr anchor="ctr"/>
                </a:tc>
                <a:tc>
                  <a:txBody>
                    <a:bodyPr/>
                    <a:lstStyle/>
                    <a:p>
                      <a:pPr algn="ctr"/>
                      <a:r>
                        <a:rPr lang="en-US" sz="1100" dirty="0" smtClean="0"/>
                        <a:t>14 Gbps</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14 Gbps</a:t>
                      </a:r>
                    </a:p>
                  </a:txBody>
                  <a:tcPr anchor="ctr"/>
                </a:tc>
                <a:tc>
                  <a:txBody>
                    <a:bodyPr/>
                    <a:lstStyle/>
                    <a:p>
                      <a:pPr algn="ctr"/>
                      <a:r>
                        <a:rPr lang="en-US" sz="1100" dirty="0" smtClean="0">
                          <a:solidFill>
                            <a:srgbClr val="36424A"/>
                          </a:solidFill>
                          <a:latin typeface="+mn-lt"/>
                          <a:cs typeface="Arial Narrow"/>
                        </a:rPr>
                        <a:t>23 Gbps</a:t>
                      </a:r>
                      <a:endParaRPr lang="en-US" sz="1100" dirty="0">
                        <a:solidFill>
                          <a:srgbClr val="36424A"/>
                        </a:solidFill>
                        <a:latin typeface="+mn-lt"/>
                        <a:cs typeface="Arial Narrow"/>
                      </a:endParaRPr>
                    </a:p>
                  </a:txBody>
                  <a:tcPr anchor="ctr" horzOverflow="overflow"/>
                </a:tc>
                <a:tc>
                  <a:txBody>
                    <a:bodyPr/>
                    <a:lstStyle/>
                    <a:p>
                      <a:pPr algn="ctr"/>
                      <a:r>
                        <a:rPr lang="en-US" sz="1100" dirty="0" smtClean="0"/>
                        <a:t>20 Gbps</a:t>
                      </a:r>
                      <a:endParaRPr lang="en-US" sz="1100" dirty="0"/>
                    </a:p>
                  </a:txBody>
                  <a:tcPr anchor="ctr" horzOverflow="overflow"/>
                </a:tc>
              </a:tr>
              <a:tr h="370840">
                <a:tc>
                  <a:txBody>
                    <a:bodyPr/>
                    <a:lstStyle/>
                    <a:p>
                      <a:r>
                        <a:rPr lang="en-US" sz="1100" b="1" dirty="0" smtClean="0">
                          <a:solidFill>
                            <a:srgbClr val="FFFFFF"/>
                          </a:solidFill>
                        </a:rPr>
                        <a:t>Antivirus (Proxy/Flow)</a:t>
                      </a:r>
                      <a:endParaRPr lang="en-US" sz="1100" b="1" dirty="0">
                        <a:solidFill>
                          <a:srgbClr val="FFFFFF"/>
                        </a:solidFill>
                      </a:endParaRPr>
                    </a:p>
                  </a:txBody>
                  <a:tcPr anchor="ctr">
                    <a:solidFill>
                      <a:srgbClr val="777777"/>
                    </a:solidFill>
                  </a:tcPr>
                </a:tc>
                <a:tc>
                  <a:txBody>
                    <a:bodyPr/>
                    <a:lstStyle/>
                    <a:p>
                      <a:pPr algn="ctr"/>
                      <a:r>
                        <a:rPr lang="en-US" sz="1100" dirty="0" smtClean="0"/>
                        <a:t>2.6 / 9 Gbps</a:t>
                      </a:r>
                    </a:p>
                  </a:txBody>
                  <a:tcPr anchor="ctr"/>
                </a:tc>
                <a:tc>
                  <a:txBody>
                    <a:bodyPr/>
                    <a:lstStyle/>
                    <a:p>
                      <a:pPr algn="ctr"/>
                      <a:r>
                        <a:rPr lang="en-US" sz="1100" dirty="0" smtClean="0"/>
                        <a:t>5.7 / 16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5.8 / 18 Gbps</a:t>
                      </a:r>
                    </a:p>
                  </a:txBody>
                  <a:tcPr anchor="ctr"/>
                </a:tc>
                <a:tc>
                  <a:txBody>
                    <a:bodyPr/>
                    <a:lstStyle/>
                    <a:p>
                      <a:pPr algn="ctr"/>
                      <a:r>
                        <a:rPr lang="en-US" sz="1100" dirty="0" smtClean="0">
                          <a:solidFill>
                            <a:srgbClr val="36424A"/>
                          </a:solidFill>
                          <a:latin typeface="+mn-lt"/>
                          <a:cs typeface="Arial Narrow"/>
                        </a:rPr>
                        <a:t>7.5 / 18 Gbps</a:t>
                      </a:r>
                    </a:p>
                  </a:txBody>
                  <a:tcPr anchor="ctr" horzOverflow="overflow"/>
                </a:tc>
                <a:tc>
                  <a:txBody>
                    <a:bodyPr/>
                    <a:lstStyle/>
                    <a:p>
                      <a:pPr algn="ctr"/>
                      <a:r>
                        <a:rPr lang="en-US" sz="1100" dirty="0" smtClean="0"/>
                        <a:t>4 / 15 Gbps</a:t>
                      </a:r>
                    </a:p>
                  </a:txBody>
                  <a:tcPr anchor="ctr" horzOverflow="overflow"/>
                </a:tc>
              </a:tr>
              <a:tr h="370840">
                <a:tc>
                  <a:txBody>
                    <a:bodyPr/>
                    <a:lstStyle/>
                    <a:p>
                      <a:r>
                        <a:rPr lang="en-US" sz="1100" b="1" dirty="0" smtClean="0">
                          <a:solidFill>
                            <a:srgbClr val="FFFFFF"/>
                          </a:solidFill>
                        </a:rPr>
                        <a:t>Interfaces</a:t>
                      </a:r>
                      <a:endParaRPr lang="en-US" sz="1100" b="1" dirty="0">
                        <a:solidFill>
                          <a:srgbClr val="FFFFFF"/>
                        </a:solidFill>
                      </a:endParaRPr>
                    </a:p>
                  </a:txBody>
                  <a:tcPr anchor="ctr">
                    <a:solidFill>
                      <a:srgbClr val="777777"/>
                    </a:solidFill>
                  </a:tcPr>
                </a:tc>
                <a:tc>
                  <a:txBody>
                    <a:bodyPr/>
                    <a:lstStyle/>
                    <a:p>
                      <a:pPr algn="ctr"/>
                      <a:r>
                        <a:rPr lang="en-US" sz="1100" dirty="0" smtClean="0"/>
                        <a:t>12 x 10GE SFP+</a:t>
                      </a:r>
                    </a:p>
                    <a:p>
                      <a:pPr algn="ctr"/>
                      <a:r>
                        <a:rPr lang="en-US" sz="1100" dirty="0" smtClean="0"/>
                        <a:t>16</a:t>
                      </a:r>
                      <a:r>
                        <a:rPr lang="en-US" sz="1100" baseline="0" dirty="0" smtClean="0"/>
                        <a:t> x GE SFP, 2 x GE RJ45</a:t>
                      </a:r>
                      <a:endParaRPr lang="en-US" sz="1100" dirty="0"/>
                    </a:p>
                  </a:txBody>
                  <a:tcPr anchor="ctr"/>
                </a:tc>
                <a:tc>
                  <a:txBody>
                    <a:bodyPr/>
                    <a:lstStyle/>
                    <a:p>
                      <a:pPr algn="ctr"/>
                      <a:r>
                        <a:rPr lang="en-US" sz="1100" dirty="0" smtClean="0"/>
                        <a:t>48x 10GE SFP+/GE SFP</a:t>
                      </a:r>
                    </a:p>
                    <a:p>
                      <a:pPr algn="ctr"/>
                      <a:r>
                        <a:rPr lang="en-US" sz="1100" baseline="0" dirty="0" smtClean="0"/>
                        <a:t>2 x GE RJ45</a:t>
                      </a:r>
                      <a:endParaRPr lang="en-US" sz="1100" dirty="0"/>
                    </a:p>
                  </a:txBody>
                  <a:tcPr anchor="ctr"/>
                </a:tc>
                <a:tc>
                  <a:txBody>
                    <a:bodyPr/>
                    <a:lstStyle/>
                    <a:p>
                      <a:pPr algn="ctr"/>
                      <a:r>
                        <a:rPr lang="en-US" sz="1100" dirty="0" smtClean="0"/>
                        <a:t>12 x 10GE SFP+</a:t>
                      </a:r>
                    </a:p>
                    <a:p>
                      <a:pPr algn="ctr"/>
                      <a:r>
                        <a:rPr lang="en-US" sz="1100" dirty="0" smtClean="0"/>
                        <a:t>16</a:t>
                      </a:r>
                      <a:r>
                        <a:rPr lang="en-US" sz="1100" baseline="0" dirty="0" smtClean="0"/>
                        <a:t> x GE SFP, 2 x GE RJ45</a:t>
                      </a:r>
                      <a:endParaRPr lang="en-US" sz="1100" dirty="0" smtClean="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4 x 40GE QSFP+, </a:t>
                      </a:r>
                      <a:r>
                        <a:rPr lang="en-US" sz="1100" dirty="0" smtClean="0"/>
                        <a:t>20 x 10-GE SFP+</a:t>
                      </a:r>
                      <a:r>
                        <a:rPr lang="en-US" sz="1100" baseline="0" dirty="0" smtClean="0"/>
                        <a:t> /</a:t>
                      </a:r>
                      <a:r>
                        <a:rPr lang="en-US" sz="1100" dirty="0" smtClean="0"/>
                        <a:t>GE SFP Slots, </a:t>
                      </a:r>
                      <a:r>
                        <a:rPr lang="en-US" sz="1100" baseline="0" dirty="0" smtClean="0"/>
                        <a:t>8 x ultra-low latency 10 GE SFP+ slots,</a:t>
                      </a:r>
                      <a:endParaRPr lang="en-US" sz="1100" dirty="0" smtClean="0">
                        <a:solidFill>
                          <a:srgbClr val="36424A"/>
                        </a:solidFill>
                      </a:endParaRPr>
                    </a:p>
                    <a:p>
                      <a:pPr algn="ctr"/>
                      <a:r>
                        <a:rPr lang="en-US" sz="1100" baseline="0" dirty="0" smtClean="0">
                          <a:solidFill>
                            <a:srgbClr val="36424A"/>
                          </a:solidFill>
                        </a:rPr>
                        <a:t>2 x GE RJ45</a:t>
                      </a:r>
                      <a:endParaRPr lang="en-US" sz="1100" dirty="0">
                        <a:solidFill>
                          <a:srgbClr val="36424A"/>
                        </a:solidFill>
                      </a:endParaRPr>
                    </a:p>
                  </a:txBody>
                  <a:tcPr anchor="ctr"/>
                </a:tc>
                <a:tc>
                  <a:txBody>
                    <a:bodyPr/>
                    <a:lstStyle/>
                    <a:p>
                      <a:pPr algn="ctr"/>
                      <a:r>
                        <a:rPr lang="en-US" sz="1100" dirty="0" smtClean="0"/>
                        <a:t>2 x 10GE SFP+</a:t>
                      </a:r>
                    </a:p>
                    <a:p>
                      <a:pPr algn="ctr"/>
                      <a:r>
                        <a:rPr lang="en-US" sz="1100" baseline="0" dirty="0" smtClean="0"/>
                        <a:t>4 x GE SFP, 2 x GE RJ45 (base)</a:t>
                      </a:r>
                      <a:endParaRPr lang="en-US" sz="1100" dirty="0" smtClean="0"/>
                    </a:p>
                  </a:txBody>
                  <a:tcPr anchor="ctr"/>
                </a:tc>
              </a:tr>
              <a:tr h="37084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64 GB</a:t>
                      </a:r>
                      <a:endParaRPr lang="en-US" sz="1100" dirty="0">
                        <a:latin typeface="+mn-lt"/>
                        <a:cs typeface="Arial Narrow"/>
                      </a:endParaRPr>
                    </a:p>
                  </a:txBody>
                  <a:tcPr anchor="ctr"/>
                </a:tc>
                <a:tc>
                  <a:txBody>
                    <a:bodyPr/>
                    <a:lstStyle/>
                    <a:p>
                      <a:pPr algn="ctr"/>
                      <a:r>
                        <a:rPr lang="en-US" sz="1100" dirty="0" smtClean="0">
                          <a:latin typeface="+mn-lt"/>
                          <a:cs typeface="Arial Narrow"/>
                        </a:rPr>
                        <a:t>960 GB</a:t>
                      </a:r>
                      <a:endParaRPr lang="en-US" sz="1100" dirty="0">
                        <a:latin typeface="+mn-lt"/>
                        <a:cs typeface="Arial Narrow"/>
                      </a:endParaRPr>
                    </a:p>
                  </a:txBody>
                  <a:tcPr anchor="ctr"/>
                </a:tc>
                <a:tc>
                  <a:txBody>
                    <a:bodyPr/>
                    <a:lstStyle/>
                    <a:p>
                      <a:pPr algn="ctr"/>
                      <a:r>
                        <a:rPr lang="en-US" sz="1100" dirty="0" smtClean="0">
                          <a:latin typeface="+mn-lt"/>
                          <a:cs typeface="Arial Narrow"/>
                        </a:rPr>
                        <a:t>128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latin typeface="+mn-lt"/>
                          <a:cs typeface="Arial Narrow"/>
                        </a:rPr>
                        <a:t>960</a:t>
                      </a:r>
                      <a:r>
                        <a:rPr lang="en-US" sz="1100" baseline="0" dirty="0" smtClean="0">
                          <a:solidFill>
                            <a:srgbClr val="36424A"/>
                          </a:solidFill>
                          <a:latin typeface="+mn-lt"/>
                          <a:cs typeface="Arial Narrow"/>
                        </a:rPr>
                        <a:t> GB</a:t>
                      </a:r>
                      <a:endParaRPr lang="en-US" sz="1100" dirty="0" smtClean="0">
                        <a:solidFill>
                          <a:srgbClr val="36424A"/>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256 GB</a:t>
                      </a: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DC, LENC</a:t>
                      </a:r>
                      <a:endParaRPr lang="en-US" sz="1100" dirty="0">
                        <a:latin typeface="+mn-lt"/>
                        <a:cs typeface="Arial Narrow"/>
                      </a:endParaRP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algn="ctr"/>
                      <a:r>
                        <a:rPr lang="en-US" sz="1100" dirty="0" smtClean="0">
                          <a:latin typeface="+mn-lt"/>
                          <a:cs typeface="Arial Narrow"/>
                        </a:rPr>
                        <a:t>DC</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DC</a:t>
                      </a:r>
                    </a:p>
                  </a:txBody>
                  <a:tcPr anchor="ctr"/>
                </a:tc>
                <a:tc>
                  <a:txBody>
                    <a:bodyPr/>
                    <a:lstStyle/>
                    <a:p>
                      <a:pPr algn="ctr"/>
                      <a:r>
                        <a:rPr lang="en-US" sz="1100" dirty="0" smtClean="0">
                          <a:latin typeface="+mn-lt"/>
                          <a:cs typeface="Arial Narrow"/>
                        </a:rPr>
                        <a:t>DC, LENC</a:t>
                      </a:r>
                      <a:endParaRPr lang="en-US" sz="1100" dirty="0">
                        <a:latin typeface="+mn-lt"/>
                        <a:cs typeface="Arial Narrow"/>
                      </a:endParaRPr>
                    </a:p>
                  </a:txBody>
                  <a:tcPr anchor="ctr"/>
                </a:tc>
              </a:tr>
            </a:tbl>
          </a:graphicData>
        </a:graphic>
      </p:graphicFrame>
      <p:sp>
        <p:nvSpPr>
          <p:cNvPr id="6" name="TextBox 5"/>
          <p:cNvSpPr txBox="1"/>
          <p:nvPr/>
        </p:nvSpPr>
        <p:spPr>
          <a:xfrm>
            <a:off x="237378" y="6144369"/>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
        <p:nvSpPr>
          <p:cNvPr id="2" name="TextBox 1"/>
          <p:cNvSpPr txBox="1"/>
          <p:nvPr/>
        </p:nvSpPr>
        <p:spPr>
          <a:xfrm>
            <a:off x="10253579" y="3422316"/>
            <a:ext cx="184666" cy="369332"/>
          </a:xfrm>
          <a:prstGeom prst="rect">
            <a:avLst/>
          </a:prstGeom>
          <a:noFill/>
        </p:spPr>
        <p:txBody>
          <a:bodyPr wrap="none" rtlCol="0">
            <a:spAutoFit/>
          </a:bodyPr>
          <a:lstStyle/>
          <a:p>
            <a:endParaRPr lang="en-US" dirty="0"/>
          </a:p>
        </p:txBody>
      </p:sp>
      <p:sp>
        <p:nvSpPr>
          <p:cNvPr id="7" name="Rectangle 6"/>
          <p:cNvSpPr/>
          <p:nvPr/>
        </p:nvSpPr>
        <p:spPr bwMode="auto">
          <a:xfrm>
            <a:off x="3382817" y="1280623"/>
            <a:ext cx="1408547" cy="4422832"/>
          </a:xfrm>
          <a:prstGeom prst="rect">
            <a:avLst/>
          </a:prstGeom>
          <a:noFill/>
          <a:ln w="28575" cap="flat" cmpd="sng" algn="ctr">
            <a:solidFill>
              <a:srgbClr val="9E0000"/>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8" name="Picture 7"/>
          <p:cNvPicPr>
            <a:picLocks noChangeAspect="1"/>
          </p:cNvPicPr>
          <p:nvPr/>
        </p:nvPicPr>
        <p:blipFill>
          <a:blip r:embed="rId2"/>
          <a:stretch>
            <a:fillRect/>
          </a:stretch>
        </p:blipFill>
        <p:spPr>
          <a:xfrm>
            <a:off x="4571482" y="1090574"/>
            <a:ext cx="394564" cy="383516"/>
          </a:xfrm>
          <a:prstGeom prst="rect">
            <a:avLst/>
          </a:prstGeom>
        </p:spPr>
      </p:pic>
    </p:spTree>
    <p:extLst>
      <p:ext uri="{BB962C8B-B14F-4D97-AF65-F5344CB8AC3E}">
        <p14:creationId xmlns:p14="http://schemas.microsoft.com/office/powerpoint/2010/main" val="456232663"/>
      </p:ext>
    </p:extLst>
  </p:cSld>
  <p:clrMapOvr>
    <a:masterClrMapping/>
  </p:clrMapOvr>
  <p:transition xmlns:p14="http://schemas.microsoft.com/office/powerpoint/2010/mai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G-1000D Front and Back.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0379" y="1411013"/>
            <a:ext cx="4779494" cy="2172497"/>
          </a:xfrm>
          <a:prstGeom prst="rect">
            <a:avLst/>
          </a:prstGeom>
        </p:spPr>
      </p:pic>
      <p:sp>
        <p:nvSpPr>
          <p:cNvPr id="2" name="Title 1"/>
          <p:cNvSpPr>
            <a:spLocks noGrp="1"/>
          </p:cNvSpPr>
          <p:nvPr>
            <p:ph type="title"/>
          </p:nvPr>
        </p:nvSpPr>
        <p:spPr/>
        <p:txBody>
          <a:bodyPr/>
          <a:lstStyle/>
          <a:p>
            <a:r>
              <a:rPr lang="en-US" b="0" i="0" dirty="0" smtClean="0">
                <a:cs typeface="Arial Narrow"/>
              </a:rPr>
              <a:t>FortiGate 1000D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2547585744"/>
              </p:ext>
            </p:extLst>
          </p:nvPr>
        </p:nvGraphicFramePr>
        <p:xfrm>
          <a:off x="457200" y="3886200"/>
          <a:ext cx="8305800" cy="218366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7076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solidFill>
                            <a:schemeClr val="bg1"/>
                          </a:solidFill>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3474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a:ln>
                            <a:noFill/>
                          </a:ln>
                          <a:solidFill>
                            <a:schemeClr val="tx1"/>
                          </a:solidFill>
                          <a:effectLst/>
                          <a:latin typeface="+mn-lt"/>
                          <a:cs typeface="Arial Narrow"/>
                        </a:rPr>
                        <a:t>Firewall </a:t>
                      </a:r>
                      <a:r>
                        <a:rPr kumimoji="0" lang="en-US" sz="1000" u="none" strike="noStrike" cap="none" normalizeH="0" baseline="0" dirty="0" smtClean="0">
                          <a:ln>
                            <a:noFill/>
                          </a:ln>
                          <a:solidFill>
                            <a:schemeClr val="tx1"/>
                          </a:solidFill>
                          <a:effectLst/>
                          <a:latin typeface="+mn-lt"/>
                          <a:cs typeface="Arial Narrow"/>
                        </a:rPr>
                        <a:t>Throughput (1518/512/64)</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mn-lt"/>
                          <a:cs typeface="Arial Narrow"/>
                        </a:rPr>
                        <a:t>52 / 52 / 33 Gbps</a:t>
                      </a:r>
                      <a:endParaRPr kumimoji="0" lang="en-US" sz="1000" b="0" i="0" u="none" strike="noStrike" cap="none" normalizeH="0" baseline="0" dirty="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IPS Throughput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8 Gbps</a:t>
                      </a:r>
                      <a:endParaRPr lang="en-US" sz="1000" b="0" i="0" dirty="0">
                        <a:solidFill>
                          <a:schemeClr val="tx1"/>
                        </a:solidFill>
                        <a:latin typeface="+mn-lt"/>
                        <a:cs typeface="Arial Narrow"/>
                      </a:endParaRPr>
                    </a:p>
                  </a:txBody>
                  <a:tcPr marL="61703" marR="61703" marT="34706" marB="34706" anchor="ctr" horzOverflow="overflow"/>
                </a:tc>
              </a:tr>
              <a:tr h="25851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solidFill>
                            <a:schemeClr val="tx1"/>
                          </a:solidFill>
                          <a:effectLst/>
                          <a:uLnTx/>
                          <a:uFillTx/>
                          <a:latin typeface="+mn-lt"/>
                          <a:cs typeface="Arial Narrow"/>
                        </a:rPr>
                        <a:t>Firewall Latency</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dirty="0" smtClean="0">
                          <a:solidFill>
                            <a:schemeClr val="tx1"/>
                          </a:solidFill>
                          <a:latin typeface="+mn-lt"/>
                          <a:cs typeface="Arial Narrow"/>
                        </a:rPr>
                        <a:t>3 </a:t>
                      </a:r>
                      <a:r>
                        <a:rPr lang="el-GR" sz="1000" kern="1200" dirty="0" smtClean="0">
                          <a:solidFill>
                            <a:schemeClr val="tx1"/>
                          </a:solidFill>
                          <a:effectLst/>
                          <a:latin typeface="+mn-lt"/>
                          <a:cs typeface="Arial Narrow"/>
                        </a:rPr>
                        <a:t>μs </a:t>
                      </a:r>
                      <a:endParaRPr lang="en-US" sz="1000" b="0" i="0" dirty="0">
                        <a:solidFill>
                          <a:schemeClr val="tx1"/>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Antivirus Throughput (Proxy Based / Flow Based)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3.5</a:t>
                      </a:r>
                      <a:r>
                        <a:rPr lang="en-US" sz="1000" b="0" i="0" baseline="0" dirty="0" smtClean="0">
                          <a:solidFill>
                            <a:schemeClr val="tx1"/>
                          </a:solidFill>
                          <a:latin typeface="+mn-lt"/>
                          <a:cs typeface="Arial Narrow"/>
                        </a:rPr>
                        <a:t> </a:t>
                      </a:r>
                      <a:r>
                        <a:rPr lang="en-US" sz="1000" b="0" i="0" dirty="0" smtClean="0">
                          <a:solidFill>
                            <a:schemeClr val="tx1"/>
                          </a:solidFill>
                          <a:latin typeface="+mn-lt"/>
                          <a:cs typeface="Arial Narrow"/>
                        </a:rPr>
                        <a:t>/ 5.5 Gbps</a:t>
                      </a:r>
                      <a:endParaRPr lang="en-US" sz="1000" b="0" i="0" dirty="0">
                        <a:solidFill>
                          <a:schemeClr val="tx1"/>
                        </a:solidFill>
                        <a:latin typeface="+mn-lt"/>
                        <a:cs typeface="Arial Narrow"/>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Concurrent Sessions</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11 Mil</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Virtual Domains (Default / Max)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 / 250</a:t>
                      </a:r>
                      <a:endParaRPr lang="en-US" sz="1000" b="0" i="0" dirty="0">
                        <a:solidFill>
                          <a:schemeClr val="tx1"/>
                        </a:solidFill>
                        <a:latin typeface="+mn-lt"/>
                        <a:cs typeface="Arial Narrow"/>
                      </a:endParaRPr>
                    </a:p>
                  </a:txBody>
                  <a:tcPr marL="61703" marR="61703" marT="34706" marB="34706" anchor="ctr" horzOverflow="overflow"/>
                </a:tc>
              </a:tr>
              <a:tr h="10593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New Sessions/Sec</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Narrow"/>
                        </a:rPr>
                        <a:t>240,000</a:t>
                      </a:r>
                    </a:p>
                  </a:txBody>
                  <a:tcPr marL="61703" marR="61703" marT="34706" marB="34706" anchor="ctr" horzOverflow="overflow"/>
                </a:tc>
                <a:tc>
                  <a:txBody>
                    <a:bodyPr/>
                    <a:lstStyle/>
                    <a:p>
                      <a:r>
                        <a:rPr lang="en-US" sz="1000" kern="1200" dirty="0" smtClean="0">
                          <a:solidFill>
                            <a:srgbClr val="36424A"/>
                          </a:solidFill>
                          <a:effectLst/>
                        </a:rPr>
                        <a:t>Max Number of FortiAPs (Total/Tunnel)</a:t>
                      </a:r>
                      <a:endParaRPr lang="en-US" sz="1000" b="0"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2913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Firewall Policies</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100,000</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Max Number of FortiTokens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a:t>
                      </a:r>
                      <a:endParaRPr lang="en-US" sz="1000" b="0" i="0" dirty="0">
                        <a:solidFill>
                          <a:schemeClr val="tx1"/>
                        </a:solidFill>
                        <a:latin typeface="+mn-lt"/>
                        <a:cs typeface="Arial Narrow"/>
                      </a:endParaRPr>
                    </a:p>
                  </a:txBody>
                  <a:tcPr marL="61703" marR="61703" marT="34706" marB="34706" anchor="ctr" horzOverflow="overflow"/>
                </a:tc>
              </a:tr>
              <a:tr h="17218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kern="1200" dirty="0" smtClean="0">
                          <a:solidFill>
                            <a:schemeClr val="tx1"/>
                          </a:solidFill>
                          <a:effectLst/>
                          <a:latin typeface="+mn-lt"/>
                          <a:cs typeface="Arial Narrow"/>
                        </a:rPr>
                        <a:t>IPSec VPN Throughput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30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Client-to-Gateway IPSec VPN Tunnels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50,000</a:t>
                      </a:r>
                      <a:endParaRPr lang="en-US" sz="1000" b="0" i="0" dirty="0">
                        <a:solidFill>
                          <a:schemeClr val="tx1"/>
                        </a:solidFill>
                        <a:latin typeface="+mn-lt"/>
                        <a:cs typeface="Arial Narrow"/>
                      </a:endParaRPr>
                    </a:p>
                  </a:txBody>
                  <a:tcPr marL="61703" marR="61703" marT="34706" marB="34706" anchor="ctr" horzOverflow="overflow"/>
                </a:tc>
              </a:tr>
              <a:tr h="342306">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kern="1200" dirty="0" smtClean="0">
                          <a:solidFill>
                            <a:schemeClr val="tx1"/>
                          </a:solidFill>
                          <a:effectLst/>
                          <a:latin typeface="+mn-lt"/>
                          <a:cs typeface="Arial Narrow"/>
                        </a:rPr>
                        <a:t>SSL-VPN Throughput </a:t>
                      </a:r>
                      <a:endParaRPr lang="en-US" sz="100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3.6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Concurrent SSL-VPN Users (Recommended Max)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10,000</a:t>
                      </a:r>
                      <a:endParaRPr lang="en-US" sz="1000" b="0" i="0" dirty="0">
                        <a:solidFill>
                          <a:schemeClr val="tx1"/>
                        </a:solidFill>
                        <a:latin typeface="+mn-lt"/>
                        <a:cs typeface="Arial Narrow"/>
                      </a:endParaRPr>
                    </a:p>
                  </a:txBody>
                  <a:tcPr marL="61703" marR="61703" marT="34706" marB="34706" anchor="ctr" horzOverflow="overflow"/>
                </a:tc>
              </a:tr>
            </a:tbl>
          </a:graphicData>
        </a:graphic>
      </p:graphicFrame>
      <p:sp>
        <p:nvSpPr>
          <p:cNvPr id="7" name="Oval 6"/>
          <p:cNvSpPr/>
          <p:nvPr/>
        </p:nvSpPr>
        <p:spPr bwMode="auto">
          <a:xfrm>
            <a:off x="1738813" y="2263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9" name="Oval 8"/>
          <p:cNvSpPr/>
          <p:nvPr/>
        </p:nvSpPr>
        <p:spPr bwMode="auto">
          <a:xfrm>
            <a:off x="2263446" y="1498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0" name="Oval 9"/>
          <p:cNvSpPr/>
          <p:nvPr/>
        </p:nvSpPr>
        <p:spPr bwMode="auto">
          <a:xfrm>
            <a:off x="2979029" y="2308678"/>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1" name="Oval 10"/>
          <p:cNvSpPr/>
          <p:nvPr/>
        </p:nvSpPr>
        <p:spPr bwMode="auto">
          <a:xfrm>
            <a:off x="3611746" y="1957133"/>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2" name="Picture 11"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3" name="Picture 12"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4" name="Picture 53" descr="dark_DualPowerSupply.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8001000" y="3071090"/>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2URackMou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684469" y="3071090"/>
            <a:ext cx="569690" cy="312735"/>
          </a:xfrm>
          <a:prstGeom prst="rect">
            <a:avLst/>
          </a:prstGeom>
          <a:effectLst/>
        </p:spPr>
      </p:pic>
      <p:sp>
        <p:nvSpPr>
          <p:cNvPr id="1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a:t>2</a:t>
            </a:r>
            <a:r>
              <a:rPr lang="en-US" sz="1200" dirty="0" smtClean="0"/>
              <a:t>x 10GE SPF+ Slots</a:t>
            </a:r>
            <a:endParaRPr lang="en-US" sz="1200" dirty="0"/>
          </a:p>
        </p:txBody>
      </p:sp>
      <p:sp>
        <p:nvSpPr>
          <p:cNvPr id="18" name="Oval 17"/>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cxnSp>
        <p:nvCxnSpPr>
          <p:cNvPr id="4" name="Straight Connector 3"/>
          <p:cNvCxnSpPr/>
          <p:nvPr/>
        </p:nvCxnSpPr>
        <p:spPr bwMode="auto">
          <a:xfrm flipV="1">
            <a:off x="2358488" y="1825776"/>
            <a:ext cx="1840462" cy="1512"/>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3" name="Straight Connector 22"/>
          <p:cNvCxnSpPr/>
          <p:nvPr/>
        </p:nvCxnSpPr>
        <p:spPr bwMode="auto">
          <a:xfrm flipV="1">
            <a:off x="3077697" y="2261431"/>
            <a:ext cx="1827180" cy="648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4" name="Straight Connector 23"/>
          <p:cNvCxnSpPr/>
          <p:nvPr/>
        </p:nvCxnSpPr>
        <p:spPr bwMode="auto">
          <a:xfrm flipV="1">
            <a:off x="2364967" y="1717132"/>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26" name="Straight Connector 25"/>
          <p:cNvCxnSpPr/>
          <p:nvPr/>
        </p:nvCxnSpPr>
        <p:spPr bwMode="auto">
          <a:xfrm flipV="1">
            <a:off x="4189043" y="1820808"/>
            <a:ext cx="3104" cy="16536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0" name="Straight Connector 29"/>
          <p:cNvCxnSpPr/>
          <p:nvPr/>
        </p:nvCxnSpPr>
        <p:spPr bwMode="auto">
          <a:xfrm flipV="1">
            <a:off x="3081071" y="2083364"/>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1" name="Straight Connector 30"/>
          <p:cNvCxnSpPr/>
          <p:nvPr/>
        </p:nvCxnSpPr>
        <p:spPr bwMode="auto">
          <a:xfrm flipH="1" flipV="1">
            <a:off x="4895550" y="2091730"/>
            <a:ext cx="3119" cy="17412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pic>
        <p:nvPicPr>
          <p:cNvPr id="37" name="Picture 36" descr="dark_Storage_120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41419" y="3072517"/>
            <a:ext cx="566379" cy="311418"/>
          </a:xfrm>
          <a:prstGeom prst="rect">
            <a:avLst/>
          </a:prstGeom>
        </p:spPr>
      </p:pic>
      <p:pic>
        <p:nvPicPr>
          <p:cNvPr id="25" name="Picture 24"/>
          <p:cNvPicPr>
            <a:picLocks noChangeAspect="1"/>
          </p:cNvPicPr>
          <p:nvPr/>
        </p:nvPicPr>
        <p:blipFill>
          <a:blip r:embed="rId9"/>
          <a:stretch>
            <a:fillRect/>
          </a:stretch>
        </p:blipFill>
        <p:spPr>
          <a:xfrm>
            <a:off x="2867520" y="188496"/>
            <a:ext cx="533400" cy="533400"/>
          </a:xfrm>
          <a:prstGeom prst="rect">
            <a:avLst/>
          </a:prstGeom>
        </p:spPr>
      </p:pic>
    </p:spTree>
    <p:extLst>
      <p:ext uri="{BB962C8B-B14F-4D97-AF65-F5344CB8AC3E}">
        <p14:creationId xmlns:p14="http://schemas.microsoft.com/office/powerpoint/2010/main" val="3491785863"/>
      </p:ext>
    </p:extLst>
  </p:cSld>
  <p:clrMapOvr>
    <a:masterClrMapping/>
  </p:clrMapOvr>
  <p:transition xmlns:p14="http://schemas.microsoft.com/office/powerpoint/2010/mai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FG-1200D-Front &amp; Back.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71522" y="1411389"/>
            <a:ext cx="4837967" cy="2184888"/>
          </a:xfrm>
          <a:prstGeom prst="rect">
            <a:avLst/>
          </a:prstGeom>
        </p:spPr>
      </p:pic>
      <p:sp>
        <p:nvSpPr>
          <p:cNvPr id="2" name="Title 1"/>
          <p:cNvSpPr>
            <a:spLocks noGrp="1"/>
          </p:cNvSpPr>
          <p:nvPr>
            <p:ph type="title"/>
          </p:nvPr>
        </p:nvSpPr>
        <p:spPr/>
        <p:txBody>
          <a:bodyPr/>
          <a:lstStyle/>
          <a:p>
            <a:r>
              <a:rPr lang="en-US" b="0" i="0" dirty="0" smtClean="0">
                <a:cs typeface="Arial Narrow"/>
              </a:rPr>
              <a:t>FortiGate 1200D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2022883350"/>
              </p:ext>
            </p:extLst>
          </p:nvPr>
        </p:nvGraphicFramePr>
        <p:xfrm>
          <a:off x="457200" y="3886200"/>
          <a:ext cx="8305800" cy="218366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7076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solidFill>
                            <a:schemeClr val="bg1"/>
                          </a:solidFill>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3474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a:ln>
                            <a:noFill/>
                          </a:ln>
                          <a:solidFill>
                            <a:schemeClr val="tx1"/>
                          </a:solidFill>
                          <a:effectLst/>
                          <a:latin typeface="+mn-lt"/>
                          <a:cs typeface="Arial Narrow"/>
                        </a:rPr>
                        <a:t>Firewall </a:t>
                      </a:r>
                      <a:r>
                        <a:rPr kumimoji="0" lang="en-US" sz="1000" u="none" strike="noStrike" cap="none" normalizeH="0" baseline="0" dirty="0" smtClean="0">
                          <a:ln>
                            <a:noFill/>
                          </a:ln>
                          <a:solidFill>
                            <a:schemeClr val="tx1"/>
                          </a:solidFill>
                          <a:effectLst/>
                          <a:latin typeface="+mn-lt"/>
                          <a:cs typeface="Arial Narrow"/>
                        </a:rPr>
                        <a:t>Throughput (1518/512/64)</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solidFill>
                            <a:schemeClr val="tx1"/>
                          </a:solidFill>
                          <a:latin typeface="+mn-lt"/>
                          <a:cs typeface="Arial Narrow"/>
                        </a:rPr>
                        <a:t>72 / 72 / 55 Gbps</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IPS Throughput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11 Gbps</a:t>
                      </a:r>
                      <a:endParaRPr lang="en-US" sz="1000" b="0" i="0" dirty="0">
                        <a:solidFill>
                          <a:schemeClr val="tx1"/>
                        </a:solidFill>
                        <a:latin typeface="+mn-lt"/>
                        <a:cs typeface="Arial Narrow"/>
                      </a:endParaRPr>
                    </a:p>
                  </a:txBody>
                  <a:tcPr marL="61703" marR="61703" marT="34706" marB="34706" anchor="ctr" horzOverflow="overflow"/>
                </a:tc>
              </a:tr>
              <a:tr h="25851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solidFill>
                            <a:schemeClr val="tx1"/>
                          </a:solidFill>
                          <a:effectLst/>
                          <a:uLnTx/>
                          <a:uFillTx/>
                          <a:latin typeface="+mn-lt"/>
                          <a:cs typeface="Arial Narrow"/>
                        </a:rPr>
                        <a:t>Firewall Latency</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dirty="0" smtClean="0">
                          <a:solidFill>
                            <a:schemeClr val="tx1"/>
                          </a:solidFill>
                          <a:latin typeface="+mn-lt"/>
                          <a:cs typeface="Arial Narrow"/>
                        </a:rPr>
                        <a:t>3 </a:t>
                      </a:r>
                      <a:r>
                        <a:rPr lang="el-GR" sz="1000" kern="1200" dirty="0" smtClean="0">
                          <a:solidFill>
                            <a:schemeClr val="tx1"/>
                          </a:solidFill>
                          <a:effectLst/>
                          <a:latin typeface="+mn-lt"/>
                          <a:cs typeface="Arial Narrow"/>
                        </a:rPr>
                        <a:t>μs </a:t>
                      </a:r>
                      <a:endParaRPr lang="en-US" sz="1000" b="0" i="0" dirty="0">
                        <a:solidFill>
                          <a:schemeClr val="tx1"/>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Antivirus Throughput (Proxy Based / Flow Based)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latin typeface="+mn-lt"/>
                          <a:cs typeface="Arial Narrow"/>
                        </a:rPr>
                        <a:t>4.3 /</a:t>
                      </a:r>
                      <a:r>
                        <a:rPr lang="en-US" sz="1000" baseline="0" dirty="0" smtClean="0">
                          <a:solidFill>
                            <a:srgbClr val="000000"/>
                          </a:solidFill>
                          <a:latin typeface="+mn-lt"/>
                          <a:cs typeface="Arial Narrow"/>
                        </a:rPr>
                        <a:t> 13 Gbps</a:t>
                      </a:r>
                      <a:endParaRPr lang="en-US" sz="1000" dirty="0" smtClean="0">
                        <a:solidFill>
                          <a:srgbClr val="000000"/>
                        </a:solidFill>
                        <a:latin typeface="+mn-lt"/>
                        <a:cs typeface="Arial Narrow"/>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Concurrent Sessions</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11 Mil</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Virtual Domains (Default / Max)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 / 250</a:t>
                      </a:r>
                      <a:endParaRPr lang="en-US" sz="1000" b="0" i="0" dirty="0">
                        <a:solidFill>
                          <a:schemeClr val="tx1"/>
                        </a:solidFill>
                        <a:latin typeface="+mn-lt"/>
                        <a:cs typeface="Arial Narrow"/>
                      </a:endParaRPr>
                    </a:p>
                  </a:txBody>
                  <a:tcPr marL="61703" marR="61703" marT="34706" marB="34706" anchor="ctr" horzOverflow="overflow"/>
                </a:tc>
              </a:tr>
              <a:tr h="10593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New Sessions/Sec</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Narrow"/>
                        </a:rPr>
                        <a:t>250,000</a:t>
                      </a:r>
                    </a:p>
                  </a:txBody>
                  <a:tcPr marL="61703" marR="61703" marT="34706" marB="34706" anchor="ctr" horzOverflow="overflow"/>
                </a:tc>
                <a:tc>
                  <a:txBody>
                    <a:bodyPr/>
                    <a:lstStyle/>
                    <a:p>
                      <a:r>
                        <a:rPr lang="en-US" sz="1000" kern="1200" dirty="0" smtClean="0">
                          <a:solidFill>
                            <a:srgbClr val="36424A"/>
                          </a:solidFill>
                          <a:effectLst/>
                        </a:rPr>
                        <a:t>Max Number of FortiAPs (Total/Tunnel)</a:t>
                      </a:r>
                      <a:endParaRPr lang="en-US" sz="1000" b="0"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2913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Firewall Policies</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100,000</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Max Number of FortiTokens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a:t>
                      </a:r>
                      <a:endParaRPr lang="en-US" sz="1000" b="0" i="0" dirty="0">
                        <a:solidFill>
                          <a:schemeClr val="tx1"/>
                        </a:solidFill>
                        <a:latin typeface="+mn-lt"/>
                        <a:cs typeface="Arial Narrow"/>
                      </a:endParaRPr>
                    </a:p>
                  </a:txBody>
                  <a:tcPr marL="61703" marR="61703" marT="34706" marB="34706" anchor="ctr" horzOverflow="overflow"/>
                </a:tc>
              </a:tr>
              <a:tr h="17218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kern="1200" dirty="0" smtClean="0">
                          <a:solidFill>
                            <a:schemeClr val="tx1"/>
                          </a:solidFill>
                          <a:effectLst/>
                          <a:latin typeface="+mn-lt"/>
                          <a:cs typeface="Arial Narrow"/>
                        </a:rPr>
                        <a:t>IPSec VPN Throughput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50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Client-to-Gateway IPSec VPN Tunnels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50,000</a:t>
                      </a:r>
                      <a:endParaRPr lang="en-US" sz="1000" b="0" i="0" dirty="0">
                        <a:solidFill>
                          <a:schemeClr val="tx1"/>
                        </a:solidFill>
                        <a:latin typeface="+mn-lt"/>
                        <a:cs typeface="Arial Narrow"/>
                      </a:endParaRPr>
                    </a:p>
                  </a:txBody>
                  <a:tcPr marL="61703" marR="61703" marT="34706" marB="34706" anchor="ctr" horzOverflow="overflow"/>
                </a:tc>
              </a:tr>
              <a:tr h="342306">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kern="1200" dirty="0" smtClean="0">
                          <a:solidFill>
                            <a:schemeClr val="tx1"/>
                          </a:solidFill>
                          <a:effectLst/>
                          <a:latin typeface="+mn-lt"/>
                          <a:cs typeface="Arial Narrow"/>
                        </a:rPr>
                        <a:t>SSL-VPN Throughput </a:t>
                      </a:r>
                      <a:endParaRPr lang="en-US" sz="100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4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Concurrent SSL-VPN Users (Recommended Max)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10,000</a:t>
                      </a:r>
                      <a:endParaRPr lang="en-US" sz="1000" b="0" i="0" dirty="0">
                        <a:solidFill>
                          <a:schemeClr val="tx1"/>
                        </a:solidFill>
                        <a:latin typeface="+mn-lt"/>
                        <a:cs typeface="Arial Narrow"/>
                      </a:endParaRPr>
                    </a:p>
                  </a:txBody>
                  <a:tcPr marL="61703" marR="61703" marT="34706" marB="34706" anchor="ctr" horzOverflow="overflow"/>
                </a:tc>
              </a:tr>
            </a:tbl>
          </a:graphicData>
        </a:graphic>
      </p:graphicFrame>
      <p:sp>
        <p:nvSpPr>
          <p:cNvPr id="7" name="Oval 6"/>
          <p:cNvSpPr/>
          <p:nvPr/>
        </p:nvSpPr>
        <p:spPr bwMode="auto">
          <a:xfrm>
            <a:off x="1679465"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9" name="Oval 8"/>
          <p:cNvSpPr/>
          <p:nvPr/>
        </p:nvSpPr>
        <p:spPr bwMode="auto">
          <a:xfrm>
            <a:off x="2518641"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0" name="Oval 9"/>
          <p:cNvSpPr/>
          <p:nvPr/>
        </p:nvSpPr>
        <p:spPr bwMode="auto">
          <a:xfrm>
            <a:off x="3940462"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1" name="Oval 10"/>
          <p:cNvSpPr/>
          <p:nvPr/>
        </p:nvSpPr>
        <p:spPr bwMode="auto">
          <a:xfrm>
            <a:off x="4863983"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2" name="Picture 11"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3" name="Picture 12" descr="dark_FortiASICS_NP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4" name="Picture 53" descr="dark_DualPowerSupply.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001000" y="3071090"/>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2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4469" y="3071090"/>
            <a:ext cx="569690" cy="312735"/>
          </a:xfrm>
          <a:prstGeom prst="rect">
            <a:avLst/>
          </a:prstGeom>
          <a:effectLst/>
        </p:spPr>
      </p:pic>
      <p:sp>
        <p:nvSpPr>
          <p:cNvPr id="1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a:t>4</a:t>
            </a:r>
            <a:r>
              <a:rPr lang="en-US" sz="1200" dirty="0" smtClean="0"/>
              <a:t>x 10GE SPF/+ Slots</a:t>
            </a:r>
            <a:endParaRPr lang="en-US" sz="1200" dirty="0"/>
          </a:p>
        </p:txBody>
      </p:sp>
      <p:sp>
        <p:nvSpPr>
          <p:cNvPr id="18" name="Oval 17"/>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37" name="Picture 36" descr="dark_Storage_120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41419" y="3072517"/>
            <a:ext cx="566379" cy="311418"/>
          </a:xfrm>
          <a:prstGeom prst="rect">
            <a:avLst/>
          </a:prstGeom>
        </p:spPr>
      </p:pic>
      <p:pic>
        <p:nvPicPr>
          <p:cNvPr id="22" name="Picture 21"/>
          <p:cNvPicPr>
            <a:picLocks noChangeAspect="1"/>
          </p:cNvPicPr>
          <p:nvPr/>
        </p:nvPicPr>
        <p:blipFill>
          <a:blip r:embed="rId8"/>
          <a:stretch>
            <a:fillRect/>
          </a:stretch>
        </p:blipFill>
        <p:spPr>
          <a:xfrm>
            <a:off x="2874810" y="228600"/>
            <a:ext cx="533400" cy="533400"/>
          </a:xfrm>
          <a:prstGeom prst="rect">
            <a:avLst/>
          </a:prstGeom>
        </p:spPr>
      </p:pic>
    </p:spTree>
    <p:extLst>
      <p:ext uri="{BB962C8B-B14F-4D97-AF65-F5344CB8AC3E}">
        <p14:creationId xmlns:p14="http://schemas.microsoft.com/office/powerpoint/2010/main" val="4199815153"/>
      </p:ext>
    </p:extLst>
  </p:cSld>
  <p:clrMapOvr>
    <a:masterClrMapping/>
  </p:clrMapOvr>
  <p:transition xmlns:p14="http://schemas.microsoft.com/office/powerpoint/2010/mai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9600" y="1447800"/>
            <a:ext cx="4876800" cy="2151408"/>
          </a:xfrm>
          <a:prstGeom prst="rect">
            <a:avLst/>
          </a:prstGeom>
        </p:spPr>
      </p:pic>
      <p:sp>
        <p:nvSpPr>
          <p:cNvPr id="2" name="Title 1"/>
          <p:cNvSpPr>
            <a:spLocks noGrp="1"/>
          </p:cNvSpPr>
          <p:nvPr>
            <p:ph type="title"/>
          </p:nvPr>
        </p:nvSpPr>
        <p:spPr/>
        <p:txBody>
          <a:bodyPr/>
          <a:lstStyle/>
          <a:p>
            <a:r>
              <a:rPr lang="en-US" b="0" i="0" dirty="0" smtClean="0">
                <a:cs typeface="Arial Narrow"/>
              </a:rPr>
              <a:t>FortiGate 1500D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1480358040"/>
              </p:ext>
            </p:extLst>
          </p:nvPr>
        </p:nvGraphicFramePr>
        <p:xfrm>
          <a:off x="457200" y="3886200"/>
          <a:ext cx="8305800" cy="218366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7076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solidFill>
                            <a:schemeClr val="bg1"/>
                          </a:solidFill>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3474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chemeClr val="tx1"/>
                          </a:solidFill>
                          <a:effectLst/>
                          <a:latin typeface="+mn-lt"/>
                          <a:cs typeface="Arial Narrow"/>
                        </a:rPr>
                        <a:t>Firewall </a:t>
                      </a:r>
                      <a:r>
                        <a:rPr kumimoji="0" lang="en-US" sz="1000" b="1" u="none" strike="noStrike" cap="none" normalizeH="0" baseline="0" dirty="0" smtClean="0">
                          <a:ln>
                            <a:noFill/>
                          </a:ln>
                          <a:solidFill>
                            <a:schemeClr val="tx1"/>
                          </a:solidFill>
                          <a:effectLst/>
                          <a:latin typeface="+mn-lt"/>
                          <a:cs typeface="Arial Narrow"/>
                        </a:rPr>
                        <a:t>Throughput (1518/512/64)</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mn-lt"/>
                          <a:cs typeface="Arial Narrow"/>
                        </a:rPr>
                        <a:t>80 / 80 / 55 Gbps</a:t>
                      </a:r>
                      <a:endParaRPr kumimoji="0" lang="en-US" sz="1000" b="0" i="0" u="none" strike="noStrike" cap="none" normalizeH="0" baseline="0" dirty="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IPS Throughput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11 Gbps</a:t>
                      </a:r>
                      <a:endParaRPr lang="en-US" sz="1000" b="0" i="0" dirty="0">
                        <a:solidFill>
                          <a:schemeClr val="tx1"/>
                        </a:solidFill>
                        <a:latin typeface="+mn-lt"/>
                        <a:cs typeface="Arial Narrow"/>
                      </a:endParaRPr>
                    </a:p>
                  </a:txBody>
                  <a:tcPr marL="61703" marR="61703" marT="34706" marB="34706" anchor="ctr" horzOverflow="overflow"/>
                </a:tc>
              </a:tr>
              <a:tr h="25851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chemeClr val="tx1"/>
                          </a:solidFill>
                          <a:effectLst/>
                          <a:uLnTx/>
                          <a:uFillTx/>
                          <a:latin typeface="+mn-lt"/>
                          <a:cs typeface="Arial Narrow"/>
                        </a:rPr>
                        <a:t>Firewall Latency</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dirty="0" smtClean="0">
                          <a:solidFill>
                            <a:schemeClr val="tx1"/>
                          </a:solidFill>
                          <a:latin typeface="+mn-lt"/>
                          <a:cs typeface="Arial Narrow"/>
                        </a:rPr>
                        <a:t>3 </a:t>
                      </a:r>
                      <a:r>
                        <a:rPr lang="el-GR" sz="1000" kern="1200" dirty="0" smtClean="0">
                          <a:solidFill>
                            <a:schemeClr val="tx1"/>
                          </a:solidFill>
                          <a:effectLst/>
                          <a:latin typeface="+mn-lt"/>
                          <a:cs typeface="Arial Narrow"/>
                        </a:rPr>
                        <a:t>μs </a:t>
                      </a:r>
                      <a:endParaRPr lang="en-US" sz="1000" b="0" i="0" dirty="0">
                        <a:solidFill>
                          <a:schemeClr val="tx1"/>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Antivirus Throughput (Proxy Based / Flow Based)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4.3</a:t>
                      </a:r>
                      <a:r>
                        <a:rPr lang="en-US" sz="1000" b="0" i="0" baseline="0" dirty="0" smtClean="0">
                          <a:solidFill>
                            <a:schemeClr val="tx1"/>
                          </a:solidFill>
                          <a:latin typeface="+mn-lt"/>
                          <a:cs typeface="Arial Narrow"/>
                        </a:rPr>
                        <a:t> </a:t>
                      </a:r>
                      <a:r>
                        <a:rPr lang="en-US" sz="1000" b="0" i="0" dirty="0" smtClean="0">
                          <a:solidFill>
                            <a:schemeClr val="tx1"/>
                          </a:solidFill>
                          <a:latin typeface="+mn-lt"/>
                          <a:cs typeface="Arial Narrow"/>
                        </a:rPr>
                        <a:t>/ 13 Gbps</a:t>
                      </a:r>
                      <a:endParaRPr lang="en-US" sz="1000" b="0" i="0" dirty="0">
                        <a:solidFill>
                          <a:schemeClr val="tx1"/>
                        </a:solidFill>
                        <a:latin typeface="+mn-lt"/>
                        <a:cs typeface="Arial Narrow"/>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Concurrent Sessions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12 Mil</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Virtual Domains (Default / Max)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10/250</a:t>
                      </a:r>
                      <a:endParaRPr lang="en-US" sz="1000" b="0" i="0" dirty="0">
                        <a:solidFill>
                          <a:schemeClr val="tx1"/>
                        </a:solidFill>
                        <a:latin typeface="+mn-lt"/>
                        <a:cs typeface="Arial Narrow"/>
                      </a:endParaRPr>
                    </a:p>
                  </a:txBody>
                  <a:tcPr marL="61703" marR="61703" marT="34706" marB="34706" anchor="ctr" horzOverflow="overflow"/>
                </a:tc>
              </a:tr>
              <a:tr h="10593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New Sessions/Sec</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Narrow"/>
                        </a:rPr>
                        <a:t>250,000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2913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Firewall Policies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100,000</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Max Number of FortiTokens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a:t>
                      </a:r>
                      <a:endParaRPr lang="en-US" sz="1000" b="0" i="0" dirty="0">
                        <a:solidFill>
                          <a:schemeClr val="tx1"/>
                        </a:solidFill>
                        <a:latin typeface="+mn-lt"/>
                        <a:cs typeface="Arial Narrow"/>
                      </a:endParaRPr>
                    </a:p>
                  </a:txBody>
                  <a:tcPr marL="61703" marR="61703" marT="34706" marB="34706" anchor="ctr" horzOverflow="overflow"/>
                </a:tc>
              </a:tr>
              <a:tr h="17218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latin typeface="+mn-lt"/>
                          <a:cs typeface="Arial Narrow"/>
                        </a:rPr>
                        <a:t>IPSec VPN Throughput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50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Client-to-Gateway IPSec VPN Tunnels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50,000</a:t>
                      </a:r>
                      <a:endParaRPr lang="en-US" sz="1000" b="0" i="0" dirty="0">
                        <a:solidFill>
                          <a:schemeClr val="tx1"/>
                        </a:solidFill>
                        <a:latin typeface="+mn-lt"/>
                        <a:cs typeface="Arial Narrow"/>
                      </a:endParaRPr>
                    </a:p>
                  </a:txBody>
                  <a:tcPr marL="61703" marR="61703" marT="34706" marB="34706" anchor="ctr" horzOverflow="overflow"/>
                </a:tc>
              </a:tr>
              <a:tr h="342306">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latin typeface="+mn-lt"/>
                          <a:cs typeface="Arial Narrow"/>
                        </a:rPr>
                        <a:t>SSL-VPN Throughput </a:t>
                      </a:r>
                      <a:endParaRPr lang="en-US" sz="1000" b="1"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4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Concurrent SSL-VPN Users (Recommended Max)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10,000</a:t>
                      </a:r>
                      <a:endParaRPr lang="en-US" sz="1000" b="0" i="0" dirty="0">
                        <a:solidFill>
                          <a:schemeClr val="tx1"/>
                        </a:solidFill>
                        <a:latin typeface="+mn-lt"/>
                        <a:cs typeface="Arial Narrow"/>
                      </a:endParaRPr>
                    </a:p>
                  </a:txBody>
                  <a:tcPr marL="61703" marR="61703" marT="34706" marB="34706" anchor="ctr" horzOverflow="overflow"/>
                </a:tc>
              </a:tr>
            </a:tbl>
          </a:graphicData>
        </a:graphic>
      </p:graphicFrame>
      <p:sp>
        <p:nvSpPr>
          <p:cNvPr id="7" name="Oval 6"/>
          <p:cNvSpPr/>
          <p:nvPr/>
        </p:nvSpPr>
        <p:spPr bwMode="auto">
          <a:xfrm>
            <a:off x="1466662"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9" name="Oval 8"/>
          <p:cNvSpPr/>
          <p:nvPr/>
        </p:nvSpPr>
        <p:spPr bwMode="auto">
          <a:xfrm>
            <a:off x="24384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0" name="Oval 9"/>
          <p:cNvSpPr/>
          <p:nvPr/>
        </p:nvSpPr>
        <p:spPr bwMode="auto">
          <a:xfrm>
            <a:off x="3886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1" name="Oval 10"/>
          <p:cNvSpPr/>
          <p:nvPr/>
        </p:nvSpPr>
        <p:spPr bwMode="auto">
          <a:xfrm>
            <a:off x="5029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2" name="Picture 11"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3" name="Picture 12" descr="dark_FortiASICS_NP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4" name="Picture 53" descr="dark_DualPowerSupply.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001000" y="3071090"/>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2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4469" y="3071090"/>
            <a:ext cx="569690" cy="312735"/>
          </a:xfrm>
          <a:prstGeom prst="rect">
            <a:avLst/>
          </a:prstGeom>
          <a:effectLst/>
        </p:spPr>
      </p:pic>
      <p:pic>
        <p:nvPicPr>
          <p:cNvPr id="16" name="Picture 2" descr="dark_Storage_240gb.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45220" y="3071090"/>
            <a:ext cx="56832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smtClean="0"/>
              <a:t>8x 10GE SPF/+ Slots</a:t>
            </a:r>
            <a:endParaRPr lang="en-US" sz="1200" dirty="0"/>
          </a:p>
        </p:txBody>
      </p:sp>
      <p:sp>
        <p:nvSpPr>
          <p:cNvPr id="18" name="Oval 17"/>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73150346"/>
      </p:ext>
    </p:extLst>
  </p:cSld>
  <p:clrMapOvr>
    <a:masterClrMapping/>
  </p:clrMapOvr>
  <p:transition xmlns:p14="http://schemas.microsoft.com/office/powerpoint/2010/mai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3240C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16x Gigabit </a:t>
            </a:r>
            <a:r>
              <a:rPr lang="en-US" sz="1200" dirty="0"/>
              <a:t>Accelerated SFP </a:t>
            </a:r>
            <a:r>
              <a:rPr lang="en-US" sz="1200" dirty="0" smtClean="0"/>
              <a:t>Slots </a:t>
            </a:r>
            <a:r>
              <a:rPr lang="en-US" sz="1200" dirty="0"/>
              <a:t>	</a:t>
            </a:r>
          </a:p>
          <a:p>
            <a:pPr marL="343047" indent="-343047" defTabSz="914417">
              <a:spcBef>
                <a:spcPct val="20000"/>
              </a:spcBef>
              <a:buFontTx/>
              <a:buChar char="•"/>
            </a:pPr>
            <a:r>
              <a:rPr lang="en-US" sz="1200" dirty="0" smtClean="0"/>
              <a:t>12x </a:t>
            </a:r>
            <a:r>
              <a:rPr lang="en-US" sz="1200" dirty="0"/>
              <a:t>10G </a:t>
            </a:r>
            <a:r>
              <a:rPr lang="en-US" sz="1200" dirty="0" smtClean="0"/>
              <a:t>accelerated SFP+ </a:t>
            </a:r>
            <a:r>
              <a:rPr lang="en-US" sz="1200" dirty="0"/>
              <a:t>Slots (2x transceivers default)</a:t>
            </a:r>
          </a:p>
          <a:p>
            <a:pPr marL="343047" indent="-343047" defTabSz="914417">
              <a:spcBef>
                <a:spcPct val="20000"/>
              </a:spcBef>
              <a:buFontTx/>
              <a:buChar char="•"/>
            </a:pPr>
            <a:r>
              <a:rPr lang="en-US" sz="1200" dirty="0"/>
              <a:t>2x </a:t>
            </a:r>
            <a:r>
              <a:rPr lang="en-US" sz="1200" dirty="0" smtClean="0"/>
              <a:t>GE RJ45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2803054560"/>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40/40/40Gbps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8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2.6/9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10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grpSp>
        <p:nvGrpSpPr>
          <p:cNvPr id="5" name="Group 4"/>
          <p:cNvGrpSpPr/>
          <p:nvPr/>
        </p:nvGrpSpPr>
        <p:grpSpPr>
          <a:xfrm>
            <a:off x="842652" y="1245522"/>
            <a:ext cx="4213262" cy="2348648"/>
            <a:chOff x="830440" y="1330999"/>
            <a:chExt cx="4213262" cy="2348648"/>
          </a:xfrm>
        </p:grpSpPr>
        <p:pic>
          <p:nvPicPr>
            <p:cNvPr id="3" name="Picture 2"/>
            <p:cNvPicPr>
              <a:picLocks noChangeAspect="1"/>
            </p:cNvPicPr>
            <p:nvPr/>
          </p:nvPicPr>
          <p:blipFill>
            <a:blip r:embed="rId2"/>
            <a:stretch>
              <a:fillRect/>
            </a:stretch>
          </p:blipFill>
          <p:spPr>
            <a:xfrm>
              <a:off x="830440" y="1401522"/>
              <a:ext cx="4213262" cy="2278125"/>
            </a:xfrm>
            <a:prstGeom prst="rect">
              <a:avLst/>
            </a:prstGeom>
          </p:spPr>
        </p:pic>
        <p:sp>
          <p:nvSpPr>
            <p:cNvPr id="4" name="Rectangle 3"/>
            <p:cNvSpPr/>
            <p:nvPr/>
          </p:nvSpPr>
          <p:spPr bwMode="auto">
            <a:xfrm>
              <a:off x="2637868" y="1330999"/>
              <a:ext cx="525131" cy="219798"/>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grpSp>
      <p:grpSp>
        <p:nvGrpSpPr>
          <p:cNvPr id="2" name="Group 1"/>
          <p:cNvGrpSpPr/>
          <p:nvPr/>
        </p:nvGrpSpPr>
        <p:grpSpPr>
          <a:xfrm>
            <a:off x="5918200" y="3063875"/>
            <a:ext cx="2683686" cy="753932"/>
            <a:chOff x="5918200" y="3063875"/>
            <a:chExt cx="2683686" cy="753932"/>
          </a:xfrm>
        </p:grpSpPr>
        <p:pic>
          <p:nvPicPr>
            <p:cNvPr id="16" name="Picture 15"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19929" y="3471238"/>
              <a:ext cx="673935" cy="346569"/>
            </a:xfrm>
            <a:prstGeom prst="rect">
              <a:avLst/>
            </a:prstGeom>
            <a:effectLst/>
          </p:spPr>
        </p:pic>
        <p:pic>
          <p:nvPicPr>
            <p:cNvPr id="11" name="Picture 10" descr="dark_FortiASICS_NP4.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12" name="Picture 11" descr="dark_2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4469" y="3082925"/>
              <a:ext cx="569690" cy="312735"/>
            </a:xfrm>
            <a:prstGeom prst="rect">
              <a:avLst/>
            </a:prstGeom>
            <a:effectLst/>
          </p:spPr>
        </p:pic>
        <p:pic>
          <p:nvPicPr>
            <p:cNvPr id="13" name="Picture 12"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2244" y="3495675"/>
              <a:ext cx="569690" cy="312735"/>
            </a:xfrm>
            <a:prstGeom prst="rect">
              <a:avLst/>
            </a:prstGeom>
            <a:effectLst/>
          </p:spPr>
        </p:pic>
        <p:pic>
          <p:nvPicPr>
            <p:cNvPr id="14" name="Picture 13" descr="dark_DualPowerSupply.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55590" y="3082925"/>
              <a:ext cx="569690" cy="312735"/>
            </a:xfrm>
            <a:prstGeom prst="rect">
              <a:avLst/>
            </a:prstGeom>
            <a:effectLst/>
          </p:spPr>
        </p:pic>
        <p:pic>
          <p:nvPicPr>
            <p:cNvPr id="15" name="Picture 14" descr="dark_DualDCSupplyOptio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021222" y="3082925"/>
              <a:ext cx="580664" cy="324623"/>
            </a:xfrm>
            <a:prstGeom prst="rect">
              <a:avLst/>
            </a:prstGeom>
            <a:effectLst/>
          </p:spPr>
        </p:pic>
      </p:grpSp>
      <p:pic>
        <p:nvPicPr>
          <p:cNvPr id="17" name="Picture 16" descr="dark_forticarrier.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60472" y="3493655"/>
            <a:ext cx="568348" cy="316345"/>
          </a:xfrm>
          <a:prstGeom prst="rect">
            <a:avLst/>
          </a:prstGeom>
        </p:spPr>
      </p:pic>
    </p:spTree>
    <p:extLst>
      <p:ext uri="{BB962C8B-B14F-4D97-AF65-F5344CB8AC3E}">
        <p14:creationId xmlns:p14="http://schemas.microsoft.com/office/powerpoint/2010/main" val="216402385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3200D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48x 10G SFP+/GE SFP </a:t>
            </a:r>
            <a:r>
              <a:rPr lang="en-US" sz="1200" dirty="0"/>
              <a:t>Slots </a:t>
            </a:r>
            <a:endParaRPr lang="en-US" sz="1200" dirty="0" smtClean="0"/>
          </a:p>
          <a:p>
            <a:pPr marL="343047" indent="-343047" defTabSz="914417">
              <a:spcBef>
                <a:spcPct val="20000"/>
              </a:spcBef>
              <a:buFontTx/>
              <a:buChar char="•"/>
            </a:pPr>
            <a:r>
              <a:rPr lang="en-US" sz="1200" dirty="0" smtClean="0"/>
              <a:t>2x GE RJ45 Management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286973670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80/80/50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14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3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5.7</a:t>
                      </a:r>
                      <a:r>
                        <a:rPr lang="en-US" sz="1000" b="0" i="0" baseline="0" dirty="0" smtClean="0">
                          <a:solidFill>
                            <a:srgbClr val="36424A"/>
                          </a:solidFill>
                          <a:latin typeface="+mn-lt"/>
                        </a:rPr>
                        <a:t> </a:t>
                      </a:r>
                      <a:r>
                        <a:rPr lang="en-US" sz="1000" b="0" i="0" dirty="0" smtClean="0">
                          <a:solidFill>
                            <a:srgbClr val="36424A"/>
                          </a:solidFill>
                          <a:latin typeface="+mn-lt"/>
                        </a:rPr>
                        <a:t>/ 16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280,000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10" name="Picture 9" descr="FG-3200D-Fron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6812" y="1509428"/>
            <a:ext cx="4508092" cy="835963"/>
          </a:xfrm>
          <a:prstGeom prst="rect">
            <a:avLst/>
          </a:prstGeom>
        </p:spPr>
      </p:pic>
      <p:pic>
        <p:nvPicPr>
          <p:cNvPr id="18" name="Picture 17" descr="FG-3200D-Back.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6813" y="2488915"/>
            <a:ext cx="4509636" cy="924075"/>
          </a:xfrm>
          <a:prstGeom prst="rect">
            <a:avLst/>
          </a:prstGeom>
        </p:spPr>
      </p:pic>
      <p:pic>
        <p:nvPicPr>
          <p:cNvPr id="29" name="Picture 28"/>
          <p:cNvPicPr>
            <a:picLocks noChangeAspect="1"/>
          </p:cNvPicPr>
          <p:nvPr/>
        </p:nvPicPr>
        <p:blipFill>
          <a:blip r:embed="rId4"/>
          <a:stretch>
            <a:fillRect/>
          </a:stretch>
        </p:blipFill>
        <p:spPr>
          <a:xfrm>
            <a:off x="2864882" y="188495"/>
            <a:ext cx="533400" cy="533400"/>
          </a:xfrm>
          <a:prstGeom prst="rect">
            <a:avLst/>
          </a:prstGeom>
        </p:spPr>
      </p:pic>
      <p:sp>
        <p:nvSpPr>
          <p:cNvPr id="30" name="Oval 29"/>
          <p:cNvSpPr/>
          <p:nvPr/>
        </p:nvSpPr>
        <p:spPr bwMode="auto">
          <a:xfrm>
            <a:off x="1244182" y="2223214"/>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3185867" y="2220564"/>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5832788" y="2094708"/>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5832788" y="2325670"/>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19" name="Picture 18" descr="dark_FortiASICS_CP8.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843405" y="3445468"/>
            <a:ext cx="673935" cy="346569"/>
          </a:xfrm>
          <a:prstGeom prst="rect">
            <a:avLst/>
          </a:prstGeom>
          <a:effectLst/>
        </p:spPr>
      </p:pic>
      <p:pic>
        <p:nvPicPr>
          <p:cNvPr id="23" name="Picture 22" descr="dark_FortiASICS_NP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47458" y="3052699"/>
            <a:ext cx="672954" cy="347449"/>
          </a:xfrm>
          <a:prstGeom prst="rect">
            <a:avLst/>
          </a:prstGeom>
        </p:spPr>
      </p:pic>
      <p:pic>
        <p:nvPicPr>
          <p:cNvPr id="27" name="Picture 53" descr="dark_DualPowerSupply.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927881" y="3078018"/>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dark_forticarrier.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73798" y="3475882"/>
            <a:ext cx="568348" cy="316345"/>
          </a:xfrm>
          <a:prstGeom prst="rect">
            <a:avLst/>
          </a:prstGeom>
        </p:spPr>
      </p:pic>
      <p:pic>
        <p:nvPicPr>
          <p:cNvPr id="35" name="Picture 1" descr="dark_Storage_960gb.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7260877" y="307748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35" descr="dark_2URackMount.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84274" y="3074666"/>
            <a:ext cx="569690" cy="312735"/>
          </a:xfrm>
          <a:prstGeom prst="rect">
            <a:avLst/>
          </a:prstGeom>
          <a:effectLst/>
        </p:spPr>
      </p:pic>
    </p:spTree>
    <p:extLst>
      <p:ext uri="{BB962C8B-B14F-4D97-AF65-F5344CB8AC3E}">
        <p14:creationId xmlns:p14="http://schemas.microsoft.com/office/powerpoint/2010/main" val="380438318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3600C</a:t>
            </a:r>
            <a:endParaRPr lang="en-US" b="0" i="0" dirty="0"/>
          </a:p>
        </p:txBody>
      </p:sp>
      <p:sp>
        <p:nvSpPr>
          <p:cNvPr id="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Management &amp; HA port</a:t>
            </a:r>
            <a:r>
              <a:rPr lang="en-US" sz="1200" dirty="0"/>
              <a:t>	</a:t>
            </a:r>
          </a:p>
          <a:p>
            <a:pPr marL="343047" indent="-343047" defTabSz="914417">
              <a:spcBef>
                <a:spcPct val="20000"/>
              </a:spcBef>
              <a:buFontTx/>
              <a:buChar char="•"/>
            </a:pPr>
            <a:r>
              <a:rPr lang="en-US" sz="1200" dirty="0" smtClean="0"/>
              <a:t>12x 10G SFP+ Slots (</a:t>
            </a:r>
            <a:r>
              <a:rPr lang="en-US" sz="1200" dirty="0"/>
              <a:t>2x </a:t>
            </a:r>
            <a:r>
              <a:rPr lang="en-US" sz="1200" dirty="0" smtClean="0"/>
              <a:t>transceivers </a:t>
            </a:r>
            <a:r>
              <a:rPr lang="en-US" sz="1200" dirty="0"/>
              <a:t>default</a:t>
            </a:r>
            <a:r>
              <a:rPr lang="en-US" sz="1200" dirty="0" smtClean="0"/>
              <a:t>)</a:t>
            </a:r>
          </a:p>
          <a:p>
            <a:pPr marL="343047" indent="-343047" defTabSz="914417">
              <a:spcBef>
                <a:spcPct val="20000"/>
              </a:spcBef>
              <a:buFontTx/>
              <a:buChar char="•"/>
            </a:pPr>
            <a:r>
              <a:rPr lang="en-US" sz="1200" dirty="0" smtClean="0"/>
              <a:t>16x GE SFP Slots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2343323164"/>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60/60/60Gbps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14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5.8/18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28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235,000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a:stretch>
            <a:fillRect/>
          </a:stretch>
        </p:blipFill>
        <p:spPr>
          <a:xfrm>
            <a:off x="457200" y="1524000"/>
            <a:ext cx="4724400" cy="1777576"/>
          </a:xfrm>
          <a:prstGeom prst="rect">
            <a:avLst/>
          </a:prstGeom>
        </p:spPr>
      </p:pic>
      <p:sp>
        <p:nvSpPr>
          <p:cNvPr id="17" name="Oval 16"/>
          <p:cNvSpPr/>
          <p:nvPr/>
        </p:nvSpPr>
        <p:spPr bwMode="auto">
          <a:xfrm>
            <a:off x="5867400" y="1828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674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67400" y="2590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grpSp>
        <p:nvGrpSpPr>
          <p:cNvPr id="2" name="Group 1"/>
          <p:cNvGrpSpPr/>
          <p:nvPr/>
        </p:nvGrpSpPr>
        <p:grpSpPr>
          <a:xfrm>
            <a:off x="5918200" y="3048000"/>
            <a:ext cx="2652490" cy="753932"/>
            <a:chOff x="5918200" y="3063875"/>
            <a:chExt cx="2652490" cy="753932"/>
          </a:xfrm>
        </p:grpSpPr>
        <p:pic>
          <p:nvPicPr>
            <p:cNvPr id="16" name="Picture 15"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19929" y="3471238"/>
              <a:ext cx="673935" cy="346569"/>
            </a:xfrm>
            <a:prstGeom prst="rect">
              <a:avLst/>
            </a:prstGeom>
            <a:effectLst/>
          </p:spPr>
        </p:pic>
        <p:pic>
          <p:nvPicPr>
            <p:cNvPr id="11" name="Picture 10" descr="dark_FortiASICS_NP4.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14" name="Picture 13" descr="dark_DualPowerSupply.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55590" y="3082925"/>
              <a:ext cx="569690" cy="312735"/>
            </a:xfrm>
            <a:prstGeom prst="rect">
              <a:avLst/>
            </a:prstGeom>
            <a:effectLst/>
          </p:spPr>
        </p:pic>
        <p:pic>
          <p:nvPicPr>
            <p:cNvPr id="20" name="Picture 19" descr="dark_3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90824" y="3082717"/>
              <a:ext cx="569690" cy="312735"/>
            </a:xfrm>
            <a:prstGeom prst="rect">
              <a:avLst/>
            </a:prstGeom>
            <a:effectLst/>
          </p:spPr>
        </p:pic>
        <p:pic>
          <p:nvPicPr>
            <p:cNvPr id="21" name="Picture 20" descr="dark_Storage_128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01000" y="3087683"/>
              <a:ext cx="569690" cy="312736"/>
            </a:xfrm>
            <a:prstGeom prst="rect">
              <a:avLst/>
            </a:prstGeom>
            <a:effectLst/>
          </p:spPr>
        </p:pic>
      </p:grpSp>
      <p:pic>
        <p:nvPicPr>
          <p:cNvPr id="22" name="Picture 21" descr="dark_forticarrier.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56452" y="3475513"/>
            <a:ext cx="568348" cy="316345"/>
          </a:xfrm>
          <a:prstGeom prst="rect">
            <a:avLst/>
          </a:prstGeom>
        </p:spPr>
      </p:pic>
      <p:pic>
        <p:nvPicPr>
          <p:cNvPr id="3" name="Picture 2" descr="dark_DB9_console.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701497" y="3479154"/>
            <a:ext cx="568719" cy="312704"/>
          </a:xfrm>
          <a:prstGeom prst="rect">
            <a:avLst/>
          </a:prstGeom>
        </p:spPr>
      </p:pic>
      <p:pic>
        <p:nvPicPr>
          <p:cNvPr id="23" name="Picture 22" descr="dark_DualDCSupplyOption.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009677" y="3462287"/>
            <a:ext cx="580664" cy="324623"/>
          </a:xfrm>
          <a:prstGeom prst="rect">
            <a:avLst/>
          </a:prstGeom>
          <a:effectLst/>
        </p:spPr>
      </p:pic>
    </p:spTree>
    <p:extLst>
      <p:ext uri="{BB962C8B-B14F-4D97-AF65-F5344CB8AC3E}">
        <p14:creationId xmlns:p14="http://schemas.microsoft.com/office/powerpoint/2010/main" val="14188930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b="0" i="0" dirty="0" smtClean="0"/>
              <a:t>Anatomy of a FortiGate </a:t>
            </a:r>
            <a:endParaRPr lang="en-US" b="0" i="0" dirty="0"/>
          </a:p>
        </p:txBody>
      </p:sp>
      <p:sp>
        <p:nvSpPr>
          <p:cNvPr id="37" name="Rectangle 36"/>
          <p:cNvSpPr/>
          <p:nvPr/>
        </p:nvSpPr>
        <p:spPr bwMode="auto">
          <a:xfrm>
            <a:off x="457200" y="5582977"/>
            <a:ext cx="8229600" cy="436584"/>
          </a:xfrm>
          <a:prstGeom prst="rect">
            <a:avLst/>
          </a:prstGeom>
          <a:solidFill>
            <a:schemeClr val="tx1">
              <a:lumMod val="50000"/>
            </a:scheme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World Class Support</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38" name="Rectangle 37"/>
          <p:cNvSpPr/>
          <p:nvPr/>
        </p:nvSpPr>
        <p:spPr bwMode="auto">
          <a:xfrm>
            <a:off x="457200" y="2526892"/>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Flexible Platform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39" name="Rectangle 38"/>
          <p:cNvSpPr/>
          <p:nvPr/>
        </p:nvSpPr>
        <p:spPr bwMode="auto">
          <a:xfrm>
            <a:off x="457200" y="2090308"/>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Secured System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0" name="Rectangle 39"/>
          <p:cNvSpPr/>
          <p:nvPr/>
        </p:nvSpPr>
        <p:spPr bwMode="auto">
          <a:xfrm>
            <a:off x="457200" y="1641011"/>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Extensive Capabilities</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1" name="Rectangle 40"/>
          <p:cNvSpPr/>
          <p:nvPr/>
        </p:nvSpPr>
        <p:spPr bwMode="auto">
          <a:xfrm>
            <a:off x="457200" y="120442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Real Time Protection</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2" name="Rectangle 41"/>
          <p:cNvSpPr/>
          <p:nvPr/>
        </p:nvSpPr>
        <p:spPr bwMode="auto">
          <a:xfrm>
            <a:off x="457200" y="3122234"/>
            <a:ext cx="8229600" cy="2460743"/>
          </a:xfrm>
          <a:prstGeom prst="rect">
            <a:avLst/>
          </a:prstGeom>
          <a:gradFill flip="none" rotWithShape="1">
            <a:gsLst>
              <a:gs pos="0">
                <a:srgbClr val="A5ACB0"/>
              </a:gs>
              <a:gs pos="100000">
                <a:srgbClr val="FFFFFF"/>
              </a:gs>
            </a:gsLst>
            <a:lin ang="54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endParaRPr kumimoji="0" lang="en-US" sz="2000" b="0" i="0" u="none" strike="noStrike" kern="0" cap="none" spc="0" normalizeH="0" baseline="0" noProof="0">
              <a:ln>
                <a:noFill/>
              </a:ln>
              <a:solidFill>
                <a:srgbClr val="DC291E"/>
              </a:solidFill>
              <a:effectLst/>
              <a:uLnTx/>
              <a:uFillTx/>
              <a:latin typeface="Arial" charset="0"/>
            </a:endParaRPr>
          </a:p>
        </p:txBody>
      </p:sp>
      <p:sp>
        <p:nvSpPr>
          <p:cNvPr id="44" name="Text Placeholder 29"/>
          <p:cNvSpPr txBox="1">
            <a:spLocks/>
          </p:cNvSpPr>
          <p:nvPr/>
        </p:nvSpPr>
        <p:spPr>
          <a:xfrm>
            <a:off x="4656329" y="3122234"/>
            <a:ext cx="4030471" cy="2460743"/>
          </a:xfrm>
          <a:prstGeom prst="rect">
            <a:avLst/>
          </a:prstGeom>
        </p:spPr>
        <p:txBody>
          <a:bodyPr vert="horz" lIns="0" tIns="45720" rIns="0" bIns="45720" rtlCol="0">
            <a:normAutofit/>
          </a:bodyPr>
          <a:lstStyle/>
          <a:p>
            <a:pPr marL="173038" marR="0" lvl="0" indent="-173038" defTabSz="914400" eaLnBrk="0" fontAlgn="auto" latinLnBrk="0" hangingPunct="0">
              <a:lnSpc>
                <a:spcPct val="100000"/>
              </a:lnSpc>
              <a:spcBef>
                <a:spcPct val="20000"/>
              </a:spcBef>
              <a:spcAft>
                <a:spcPts val="0"/>
              </a:spcAft>
              <a:buClr>
                <a:srgbClr val="FF0000"/>
              </a:buClr>
              <a:buSzPct val="100000"/>
              <a:buFontTx/>
              <a:buNone/>
              <a:tabLst/>
              <a:defRPr/>
            </a:pPr>
            <a:r>
              <a:rPr kumimoji="0" lang="en-US" sz="1600" b="1" i="0" u="none" strike="noStrike" kern="0" cap="none" spc="0" normalizeH="0" baseline="0" noProof="0" dirty="0" smtClean="0">
                <a:ln>
                  <a:noFill/>
                </a:ln>
                <a:solidFill>
                  <a:srgbClr val="2B2B2B"/>
                </a:solidFill>
                <a:effectLst/>
                <a:uLnTx/>
                <a:uFillTx/>
                <a:latin typeface="+mn-lt"/>
                <a:cs typeface="HelveticaNeue Condensed"/>
              </a:rPr>
              <a:t>Fortinet Premium Services</a:t>
            </a:r>
          </a:p>
          <a:p>
            <a:pPr marL="173038" marR="0" lvl="0" indent="-173038" defTabSz="914400" eaLnBrk="0" fontAlgn="auto" latinLnBrk="0" hangingPunct="0">
              <a:lnSpc>
                <a:spcPct val="100000"/>
              </a:lnSpc>
              <a:spcBef>
                <a:spcPct val="20000"/>
              </a:spcBef>
              <a:spcAft>
                <a:spcPts val="0"/>
              </a:spcAft>
              <a:buClr>
                <a:srgbClr val="FF0000"/>
              </a:buClr>
              <a:buSzPct val="100000"/>
              <a:buFont typeface="Times" pitchFamily="28" charset="0"/>
              <a:buChar char="•"/>
              <a:tabLst/>
              <a:defRPr/>
            </a:pPr>
            <a:r>
              <a:rPr kumimoji="0" lang="en-US" sz="1500" b="0" i="0" u="none" strike="noStrike" kern="0" cap="none" spc="0" normalizeH="0" baseline="0" noProof="0" dirty="0" smtClean="0">
                <a:ln>
                  <a:noFill/>
                </a:ln>
                <a:solidFill>
                  <a:srgbClr val="1B232A"/>
                </a:solidFill>
                <a:effectLst/>
                <a:uLnTx/>
                <a:uFillTx/>
                <a:latin typeface="+mn-lt"/>
                <a:cs typeface="HelveticaNeue Condensed"/>
              </a:rPr>
              <a:t>Enhanced </a:t>
            </a:r>
            <a:r>
              <a:rPr kumimoji="0" lang="en-US" sz="1500" b="0" i="0" u="none" strike="noStrike" kern="0" cap="none" spc="0" normalizeH="0" baseline="0" noProof="0" dirty="0" err="1" smtClean="0">
                <a:ln>
                  <a:noFill/>
                </a:ln>
                <a:solidFill>
                  <a:srgbClr val="1B232A"/>
                </a:solidFill>
                <a:effectLst/>
                <a:uLnTx/>
                <a:uFillTx/>
                <a:latin typeface="+mn-lt"/>
                <a:cs typeface="HelveticaNeue Condensed"/>
              </a:rPr>
              <a:t>SLAs</a:t>
            </a:r>
            <a:r>
              <a:rPr kumimoji="0" lang="en-US" sz="1500" b="0" i="0" u="none" strike="noStrike" kern="0" cap="none" spc="0" normalizeH="0" baseline="0" noProof="0" dirty="0" smtClean="0">
                <a:ln>
                  <a:noFill/>
                </a:ln>
                <a:solidFill>
                  <a:srgbClr val="1B232A"/>
                </a:solidFill>
                <a:effectLst/>
                <a:uLnTx/>
                <a:uFillTx/>
                <a:latin typeface="+mn-lt"/>
                <a:cs typeface="HelveticaNeue Condensed"/>
              </a:rPr>
              <a:t> and TAM</a:t>
            </a:r>
          </a:p>
          <a:p>
            <a:pPr marL="173038" marR="0" lvl="0" indent="-173038" defTabSz="914400" eaLnBrk="0" fontAlgn="auto" latinLnBrk="0" hangingPunct="0">
              <a:lnSpc>
                <a:spcPct val="100000"/>
              </a:lnSpc>
              <a:spcBef>
                <a:spcPct val="20000"/>
              </a:spcBef>
              <a:spcAft>
                <a:spcPts val="0"/>
              </a:spcAft>
              <a:buClr>
                <a:srgbClr val="FF0000"/>
              </a:buClr>
              <a:buSzPct val="100000"/>
              <a:buFont typeface="Times" pitchFamily="28" charset="0"/>
              <a:buChar char="•"/>
              <a:tabLst/>
              <a:defRPr/>
            </a:pPr>
            <a:endParaRPr kumimoji="0" lang="en-US" sz="1500" b="0" i="0" u="none" strike="noStrike" kern="0" cap="none" spc="0" normalizeH="0" baseline="0" noProof="0" dirty="0" smtClean="0">
              <a:ln>
                <a:noFill/>
              </a:ln>
              <a:solidFill>
                <a:srgbClr val="1B232A"/>
              </a:solidFill>
              <a:effectLst/>
              <a:uLnTx/>
              <a:uFillTx/>
              <a:latin typeface="+mn-lt"/>
              <a:cs typeface="HelveticaNeue Condensed"/>
            </a:endParaRPr>
          </a:p>
          <a:p>
            <a:pPr marL="173038" marR="0" lvl="0" indent="-173038" defTabSz="914400" eaLnBrk="0" fontAlgn="auto" latinLnBrk="0" hangingPunct="0">
              <a:lnSpc>
                <a:spcPct val="100000"/>
              </a:lnSpc>
              <a:spcBef>
                <a:spcPct val="20000"/>
              </a:spcBef>
              <a:spcAft>
                <a:spcPts val="0"/>
              </a:spcAft>
              <a:buClr>
                <a:srgbClr val="FF0000"/>
              </a:buClr>
              <a:buSzPct val="100000"/>
              <a:buFontTx/>
              <a:buNone/>
              <a:tabLst/>
              <a:defRPr/>
            </a:pPr>
            <a:r>
              <a:rPr kumimoji="0" lang="en-US" sz="1600" b="1" i="0" u="none" strike="noStrike" kern="0" cap="none" spc="0" normalizeH="0" baseline="0" noProof="0" dirty="0" smtClean="0">
                <a:ln>
                  <a:noFill/>
                </a:ln>
                <a:solidFill>
                  <a:srgbClr val="2B2B2B"/>
                </a:solidFill>
                <a:effectLst/>
                <a:uLnTx/>
                <a:uFillTx/>
                <a:latin typeface="+mn-lt"/>
                <a:cs typeface="HelveticaNeue Condensed"/>
              </a:rPr>
              <a:t>Fortinet Prof. and Consultation Services</a:t>
            </a:r>
          </a:p>
          <a:p>
            <a:pPr marL="173038" marR="0" lvl="0" indent="-173038" defTabSz="914400" eaLnBrk="0" fontAlgn="auto" latinLnBrk="0" hangingPunct="0">
              <a:lnSpc>
                <a:spcPct val="100000"/>
              </a:lnSpc>
              <a:spcBef>
                <a:spcPct val="20000"/>
              </a:spcBef>
              <a:spcAft>
                <a:spcPts val="0"/>
              </a:spcAft>
              <a:buClr>
                <a:srgbClr val="FF0000"/>
              </a:buClr>
              <a:buSzPct val="100000"/>
              <a:buFont typeface="Times" pitchFamily="28" charset="0"/>
              <a:buChar char="•"/>
              <a:tabLst/>
              <a:defRPr/>
            </a:pPr>
            <a:r>
              <a:rPr kumimoji="0" lang="en-US" sz="1500" b="0" i="0" u="none" strike="noStrike" kern="0" cap="none" spc="0" normalizeH="0" baseline="0" noProof="0" dirty="0" smtClean="0">
                <a:ln>
                  <a:noFill/>
                </a:ln>
                <a:solidFill>
                  <a:srgbClr val="1B232A"/>
                </a:solidFill>
                <a:effectLst/>
                <a:uLnTx/>
                <a:uFillTx/>
                <a:latin typeface="+mn-lt"/>
                <a:cs typeface="HelveticaNeue Condensed"/>
              </a:rPr>
              <a:t>Design and Implementation</a:t>
            </a:r>
          </a:p>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None/>
              <a:tabLst/>
              <a:defRPr/>
            </a:pPr>
            <a:endParaRPr kumimoji="0" lang="en-US" sz="1600" b="1" i="0" u="none" strike="noStrike" kern="0" cap="none" spc="0" normalizeH="0" baseline="0" noProof="0" dirty="0" smtClean="0">
              <a:ln>
                <a:noFill/>
              </a:ln>
              <a:solidFill>
                <a:srgbClr val="DC291E"/>
              </a:solidFill>
              <a:effectLst/>
              <a:uLnTx/>
              <a:uFillTx/>
              <a:latin typeface="+mn-lt"/>
              <a:ea typeface="+mn-ea"/>
              <a:cs typeface="HelveticaNeue Condensed"/>
            </a:endParaRPr>
          </a:p>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None/>
              <a:tabLst/>
              <a:defRPr/>
            </a:pPr>
            <a:r>
              <a:rPr kumimoji="0" lang="en-US" sz="1600" b="1" i="0" u="none" strike="noStrike" kern="0" cap="none" spc="0" normalizeH="0" baseline="0" noProof="0" dirty="0" smtClean="0">
                <a:ln>
                  <a:noFill/>
                </a:ln>
                <a:solidFill>
                  <a:srgbClr val="2B2B2B"/>
                </a:solidFill>
                <a:effectLst/>
                <a:uLnTx/>
                <a:uFillTx/>
                <a:latin typeface="+mn-lt"/>
                <a:ea typeface="+mn-ea"/>
                <a:cs typeface="HelveticaNeue Condensed"/>
              </a:rPr>
              <a:t>Certification &amp; Customized Courses</a:t>
            </a:r>
          </a:p>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Char char="•"/>
              <a:tabLst/>
              <a:defRPr/>
            </a:pPr>
            <a:r>
              <a:rPr kumimoji="0" lang="en-US" sz="1500" b="0" i="0" u="none" strike="noStrike" kern="0" cap="none" spc="0" normalizeH="0" baseline="0" noProof="0" dirty="0" smtClean="0">
                <a:ln>
                  <a:noFill/>
                </a:ln>
                <a:solidFill>
                  <a:srgbClr val="1B232A"/>
                </a:solidFill>
                <a:effectLst/>
                <a:uLnTx/>
                <a:uFillTx/>
                <a:latin typeface="+mn-lt"/>
                <a:ea typeface="+mn-ea"/>
                <a:cs typeface="HelveticaNeue Condensed"/>
              </a:rPr>
              <a:t>In-depth </a:t>
            </a:r>
            <a:r>
              <a:rPr kumimoji="0" lang="en-US" sz="1500" b="0" i="0" u="none" strike="noStrike" kern="0" cap="none" spc="0" normalizeH="0" baseline="0" noProof="0" dirty="0" smtClean="0">
                <a:ln>
                  <a:noFill/>
                </a:ln>
                <a:solidFill>
                  <a:srgbClr val="1B232A"/>
                </a:solidFill>
                <a:effectLst/>
                <a:uLnTx/>
                <a:uFillTx/>
                <a:latin typeface="+mn-lt"/>
                <a:cs typeface="HelveticaNeue Condensed"/>
              </a:rPr>
              <a:t>T</a:t>
            </a:r>
            <a:r>
              <a:rPr kumimoji="0" lang="en-US" sz="1500" b="0" i="0" u="none" strike="noStrike" kern="0" cap="none" spc="0" normalizeH="0" baseline="0" noProof="0" dirty="0" smtClean="0">
                <a:ln>
                  <a:noFill/>
                </a:ln>
                <a:solidFill>
                  <a:srgbClr val="1B232A"/>
                </a:solidFill>
                <a:effectLst/>
                <a:uLnTx/>
                <a:uFillTx/>
                <a:latin typeface="+mn-lt"/>
                <a:ea typeface="+mn-ea"/>
                <a:cs typeface="HelveticaNeue Condensed"/>
              </a:rPr>
              <a:t>raining Sessions</a:t>
            </a:r>
          </a:p>
          <a:p>
            <a:pPr marL="173038" marR="0" lvl="0" indent="-173038" algn="l" defTabSz="914400" rtl="0" eaLnBrk="0" fontAlgn="base" latinLnBrk="0" hangingPunct="0">
              <a:lnSpc>
                <a:spcPct val="100000"/>
              </a:lnSpc>
              <a:spcBef>
                <a:spcPct val="20000"/>
              </a:spcBef>
              <a:spcAft>
                <a:spcPct val="0"/>
              </a:spcAft>
              <a:buClr>
                <a:srgbClr val="FF0000"/>
              </a:buClr>
              <a:buSzPct val="100000"/>
              <a:buFontTx/>
              <a:buNone/>
              <a:tabLst/>
              <a:defRPr/>
            </a:pPr>
            <a:endParaRPr kumimoji="0" lang="en-US" sz="1800" b="0" i="0" u="none" strike="noStrike" kern="0" cap="none" spc="0" normalizeH="0" baseline="0" noProof="0" dirty="0">
              <a:ln>
                <a:noFill/>
              </a:ln>
              <a:solidFill>
                <a:srgbClr val="1B232A"/>
              </a:solidFill>
              <a:effectLst/>
              <a:uLnTx/>
              <a:uFillTx/>
              <a:latin typeface="HelveticaNeue Condensed"/>
              <a:ea typeface="+mn-ea"/>
              <a:cs typeface="HelveticaNeue Condensed"/>
            </a:endParaRPr>
          </a:p>
        </p:txBody>
      </p:sp>
      <p:sp>
        <p:nvSpPr>
          <p:cNvPr id="45" name="Rounded Rectangle 44"/>
          <p:cNvSpPr/>
          <p:nvPr/>
        </p:nvSpPr>
        <p:spPr bwMode="auto">
          <a:xfrm>
            <a:off x="1056567" y="4190961"/>
            <a:ext cx="3295515" cy="505619"/>
          </a:xfrm>
          <a:prstGeom prst="roundRect">
            <a:avLst/>
          </a:prstGeom>
          <a:solidFill>
            <a:schemeClr val="tx1">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100" b="1" i="0" u="none" strike="noStrike" kern="0" cap="none" spc="0" normalizeH="0" baseline="0" noProof="0" dirty="0" smtClean="0">
                <a:ln>
                  <a:noFill/>
                </a:ln>
                <a:solidFill>
                  <a:srgbClr val="FFFFFF"/>
                </a:solidFill>
                <a:effectLst/>
                <a:uLnTx/>
                <a:uFillTx/>
                <a:latin typeface="Calibri"/>
                <a:ea typeface="Calibri"/>
                <a:cs typeface="Calibri"/>
              </a:rPr>
              <a:t>8x5 Enhanced: </a:t>
            </a:r>
            <a:r>
              <a:rPr kumimoji="0" lang="en-US" sz="1100" b="0" i="0" u="none" strike="noStrike" kern="0" cap="none" spc="0" normalizeH="0" baseline="0" noProof="0" dirty="0" smtClean="0">
                <a:ln>
                  <a:noFill/>
                </a:ln>
                <a:solidFill>
                  <a:srgbClr val="FFFFFF"/>
                </a:solidFill>
                <a:effectLst/>
                <a:uLnTx/>
                <a:uFillTx/>
                <a:latin typeface="Calibri"/>
                <a:ea typeface="Calibri"/>
                <a:cs typeface="Calibri"/>
              </a:rPr>
              <a:t>8x5 Support, Return and Replace, Firmware Upgrades</a:t>
            </a:r>
            <a:endParaRPr kumimoji="0" lang="en-US" sz="1100" b="0" i="0" u="none" strike="noStrike" kern="0" cap="none" spc="0" normalizeH="0" baseline="0" noProof="0" dirty="0">
              <a:ln>
                <a:noFill/>
              </a:ln>
              <a:solidFill>
                <a:srgbClr val="FFFFFF"/>
              </a:solidFill>
              <a:effectLst/>
              <a:uLnTx/>
              <a:uFillTx/>
              <a:latin typeface="Arial" charset="0"/>
            </a:endParaRPr>
          </a:p>
        </p:txBody>
      </p:sp>
      <p:sp>
        <p:nvSpPr>
          <p:cNvPr id="46" name="Rounded Rectangle 45"/>
          <p:cNvSpPr/>
          <p:nvPr/>
        </p:nvSpPr>
        <p:spPr bwMode="auto">
          <a:xfrm>
            <a:off x="1056567" y="4809688"/>
            <a:ext cx="3295515" cy="505619"/>
          </a:xfrm>
          <a:prstGeom prst="roundRect">
            <a:avLst/>
          </a:prstGeom>
          <a:solidFill>
            <a:schemeClr val="tx1">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100" b="1" i="0" u="none" strike="noStrike" kern="0" cap="none" spc="0" normalizeH="0" baseline="0" noProof="0" dirty="0" smtClean="0">
                <a:ln>
                  <a:noFill/>
                </a:ln>
                <a:solidFill>
                  <a:srgbClr val="FFFFFF"/>
                </a:solidFill>
                <a:effectLst/>
                <a:uLnTx/>
                <a:uFillTx/>
                <a:latin typeface="Calibri"/>
                <a:ea typeface="Calibri"/>
                <a:cs typeface="Calibri"/>
              </a:rPr>
              <a:t>24x7 Comprehensive:</a:t>
            </a:r>
            <a:r>
              <a:rPr kumimoji="0" lang="en-US" sz="1100" b="0" i="0" u="none" strike="noStrike" kern="0" cap="none" spc="0" normalizeH="0" baseline="0" noProof="0" dirty="0" smtClean="0">
                <a:ln>
                  <a:noFill/>
                </a:ln>
                <a:solidFill>
                  <a:srgbClr val="FFFFFF"/>
                </a:solidFill>
                <a:effectLst/>
                <a:uLnTx/>
                <a:uFillTx/>
                <a:latin typeface="Calibri"/>
                <a:ea typeface="Calibri"/>
                <a:cs typeface="Calibri"/>
              </a:rPr>
              <a:t> 24x7 Support, Advanced </a:t>
            </a:r>
          </a:p>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100" b="0" i="0" u="none" strike="noStrike" kern="0" cap="none" spc="0" normalizeH="0" baseline="0" noProof="0" dirty="0" smtClean="0">
                <a:ln>
                  <a:noFill/>
                </a:ln>
                <a:solidFill>
                  <a:srgbClr val="FFFFFF"/>
                </a:solidFill>
                <a:effectLst/>
                <a:uLnTx/>
                <a:uFillTx/>
                <a:latin typeface="Calibri"/>
                <a:ea typeface="Calibri"/>
                <a:cs typeface="Calibri"/>
              </a:rPr>
              <a:t>Hardware  Replacement (NBD), Firmware Upgrades</a:t>
            </a:r>
            <a:endParaRPr kumimoji="0" lang="en-US" sz="1100" b="0" i="0" u="none" strike="noStrike" kern="0" cap="none" spc="0" normalizeH="0" baseline="0" noProof="0" dirty="0">
              <a:ln>
                <a:noFill/>
              </a:ln>
              <a:solidFill>
                <a:srgbClr val="FFFFFF"/>
              </a:solidFill>
              <a:effectLst/>
              <a:uLnTx/>
              <a:uFillTx/>
              <a:latin typeface="Arial" charset="0"/>
            </a:endParaRPr>
          </a:p>
        </p:txBody>
      </p:sp>
      <p:pic>
        <p:nvPicPr>
          <p:cNvPr id="47" name="Picture 46" descr="FortiCare-Male_Lt-s.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9130" y="4190961"/>
            <a:ext cx="792956" cy="871537"/>
          </a:xfrm>
          <a:prstGeom prst="rect">
            <a:avLst/>
          </a:prstGeom>
        </p:spPr>
      </p:pic>
      <p:sp>
        <p:nvSpPr>
          <p:cNvPr id="43" name="Text Placeholder 29"/>
          <p:cNvSpPr>
            <a:spLocks noGrp="1"/>
          </p:cNvSpPr>
          <p:nvPr>
            <p:ph type="body" sz="quarter" idx="4294967295"/>
          </p:nvPr>
        </p:nvSpPr>
        <p:spPr bwMode="auto">
          <a:xfrm>
            <a:off x="802105" y="3122613"/>
            <a:ext cx="3729790" cy="2460625"/>
          </a:xfrm>
          <a:prstGeom prst="rect">
            <a:avLst/>
          </a:prstGeom>
          <a:noFill/>
          <a:ln w="9525">
            <a:noFill/>
            <a:miter lim="800000"/>
            <a:headEnd/>
            <a:tailEnd/>
          </a:ln>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err="1" smtClean="0">
                <a:ln>
                  <a:noFill/>
                </a:ln>
                <a:solidFill>
                  <a:srgbClr val="2B2B2B"/>
                </a:solidFill>
                <a:effectLst/>
                <a:uLnTx/>
                <a:uFillTx/>
                <a:latin typeface="+mn-lt"/>
              </a:rPr>
              <a:t>FortiCare</a:t>
            </a:r>
            <a:endParaRPr kumimoji="0" lang="en-US" sz="1600" b="1" i="0" u="none" strike="noStrike" kern="0" cap="none" spc="0" normalizeH="0" baseline="0" noProof="0" dirty="0" smtClean="0">
              <a:ln>
                <a:noFill/>
              </a:ln>
              <a:solidFill>
                <a:srgbClr val="2B2B2B"/>
              </a:solidFill>
              <a:effectLst/>
              <a:uLnTx/>
              <a:uFillTx/>
              <a:latin typeface="+mn-lt"/>
            </a:endParaRPr>
          </a:p>
          <a:p>
            <a:pPr marR="0" lvl="0" defTabSz="914400" eaLnBrk="1" fontAlgn="auto" latinLnBrk="0" hangingPunct="1">
              <a:lnSpc>
                <a:spcPct val="100000"/>
              </a:lnSpc>
              <a:spcBef>
                <a:spcPts val="0"/>
              </a:spcBef>
              <a:spcAft>
                <a:spcPts val="0"/>
              </a:spcAft>
              <a:buSzTx/>
              <a:buFont typeface="Arial"/>
              <a:buChar char="•"/>
              <a:tabLst/>
              <a:defRPr/>
            </a:pPr>
            <a:r>
              <a:rPr kumimoji="0" lang="en-US" sz="1500" b="0" i="0" u="none" strike="noStrike" kern="0" cap="none" spc="0" normalizeH="0" baseline="0" noProof="0" dirty="0" smtClean="0">
                <a:ln>
                  <a:noFill/>
                </a:ln>
                <a:solidFill>
                  <a:sysClr val="windowText" lastClr="000000"/>
                </a:solidFill>
                <a:effectLst/>
                <a:uLnTx/>
                <a:uFillTx/>
                <a:latin typeface="+mn-lt"/>
              </a:rPr>
              <a:t>Standard and extended hardware, software and support packages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smtClean="0">
              <a:ln>
                <a:noFill/>
              </a:ln>
              <a:solidFill>
                <a:sysClr val="windowText" lastClr="000000"/>
              </a:solidFill>
              <a:effectLst/>
              <a:uLnTx/>
              <a:uFillTx/>
            </a:endParaRPr>
          </a:p>
        </p:txBody>
      </p:sp>
    </p:spTree>
    <p:extLst>
      <p:ext uri="{BB962C8B-B14F-4D97-AF65-F5344CB8AC3E}">
        <p14:creationId xmlns:p14="http://schemas.microsoft.com/office/powerpoint/2010/main" val="114001531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3700D</a:t>
            </a:r>
            <a:endParaRPr lang="en-US" b="0" i="0" dirty="0"/>
          </a:p>
        </p:txBody>
      </p:sp>
      <p:sp>
        <p:nvSpPr>
          <p:cNvPr id="7" name="Rectangle 47"/>
          <p:cNvSpPr>
            <a:spLocks noChangeArrowheads="1"/>
          </p:cNvSpPr>
          <p:nvPr/>
        </p:nvSpPr>
        <p:spPr bwMode="auto">
          <a:xfrm>
            <a:off x="5867400" y="1066800"/>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 x </a:t>
            </a:r>
            <a:r>
              <a:rPr lang="en-US" sz="1200" dirty="0" smtClean="0"/>
              <a:t>GE </a:t>
            </a:r>
            <a:r>
              <a:rPr lang="en-US" sz="1200" dirty="0"/>
              <a:t>RJ45 Management Ports</a:t>
            </a:r>
            <a:br>
              <a:rPr lang="en-US" sz="1200" dirty="0"/>
            </a:br>
            <a:endParaRPr lang="en-US" sz="1200" dirty="0"/>
          </a:p>
          <a:p>
            <a:pPr marL="343047" indent="-343047" defTabSz="914417">
              <a:spcBef>
                <a:spcPct val="20000"/>
              </a:spcBef>
              <a:buFontTx/>
              <a:buChar char="•"/>
            </a:pPr>
            <a:r>
              <a:rPr lang="en-US" sz="1200" dirty="0"/>
              <a:t>4 x </a:t>
            </a:r>
            <a:r>
              <a:rPr lang="en-US" sz="1200" dirty="0" smtClean="0"/>
              <a:t>40GE </a:t>
            </a:r>
            <a:r>
              <a:rPr lang="en-US" sz="1200" dirty="0"/>
              <a:t>QSFP Slots</a:t>
            </a:r>
            <a:br>
              <a:rPr lang="en-US" sz="1200" dirty="0"/>
            </a:br>
            <a:endParaRPr lang="en-US" sz="1200" dirty="0"/>
          </a:p>
          <a:p>
            <a:pPr marL="343047" indent="-343047" defTabSz="914417">
              <a:spcBef>
                <a:spcPct val="20000"/>
              </a:spcBef>
              <a:buFontTx/>
              <a:buChar char="•"/>
            </a:pPr>
            <a:r>
              <a:rPr lang="en-US" sz="1200" dirty="0" smtClean="0"/>
              <a:t>20 </a:t>
            </a:r>
            <a:r>
              <a:rPr lang="en-US" sz="1200" dirty="0"/>
              <a:t>x </a:t>
            </a:r>
            <a:r>
              <a:rPr lang="en-US" sz="1200" dirty="0" smtClean="0"/>
              <a:t>10GE SFP/+ Slots</a:t>
            </a:r>
          </a:p>
          <a:p>
            <a:pPr marL="343047" indent="-343047" defTabSz="914417">
              <a:spcBef>
                <a:spcPct val="20000"/>
              </a:spcBef>
              <a:buFontTx/>
              <a:buChar char="•"/>
            </a:pPr>
            <a:endParaRPr lang="en-US" sz="1200" dirty="0" smtClean="0"/>
          </a:p>
          <a:p>
            <a:pPr marL="343047" indent="-343047" defTabSz="914417">
              <a:spcBef>
                <a:spcPct val="20000"/>
              </a:spcBef>
              <a:buFontTx/>
              <a:buChar char="•"/>
            </a:pPr>
            <a:r>
              <a:rPr lang="en-US" sz="1200" dirty="0" smtClean="0"/>
              <a:t>8 ultra-low latency 10GE SFP+ Slots </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4214945499"/>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160/160/110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23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7.5/18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300,000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17" name="Oval 16"/>
          <p:cNvSpPr/>
          <p:nvPr/>
        </p:nvSpPr>
        <p:spPr bwMode="auto">
          <a:xfrm>
            <a:off x="5867400" y="1447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67400" y="187770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674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23" name="Picture 22" descr="dark_FortiASICS_CP8.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24" name="Picture 23" descr="dark_FortiASICS_NP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25"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685169" y="3468923"/>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dark_3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94606" y="3073751"/>
            <a:ext cx="569690" cy="312735"/>
          </a:xfrm>
          <a:prstGeom prst="rect">
            <a:avLst/>
          </a:prstGeom>
          <a:effectLst/>
        </p:spPr>
      </p:pic>
      <p:pic>
        <p:nvPicPr>
          <p:cNvPr id="27" name="Picture 26" descr="dark_forticarrier.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71472" y="3471183"/>
            <a:ext cx="568348" cy="316345"/>
          </a:xfrm>
          <a:prstGeom prst="rect">
            <a:avLst/>
          </a:prstGeom>
        </p:spPr>
      </p:pic>
      <p:pic>
        <p:nvPicPr>
          <p:cNvPr id="28" name="Picture 1" descr="dark_Storage_960gb.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61072" y="3072787"/>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3" descr="dark_port_40G.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8020360" y="3079412"/>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9"/>
          <p:cNvPicPr>
            <a:picLocks noChangeAspect="1"/>
          </p:cNvPicPr>
          <p:nvPr/>
        </p:nvPicPr>
        <p:blipFill>
          <a:blip r:embed="rId9"/>
          <a:stretch>
            <a:fillRect/>
          </a:stretch>
        </p:blipFill>
        <p:spPr>
          <a:xfrm>
            <a:off x="685800" y="1828800"/>
            <a:ext cx="4707990" cy="1447800"/>
          </a:xfrm>
          <a:prstGeom prst="rect">
            <a:avLst/>
          </a:prstGeom>
          <a:effectLst/>
        </p:spPr>
      </p:pic>
      <p:sp>
        <p:nvSpPr>
          <p:cNvPr id="31" name="Oval 30"/>
          <p:cNvSpPr/>
          <p:nvPr/>
        </p:nvSpPr>
        <p:spPr bwMode="auto">
          <a:xfrm>
            <a:off x="1371600"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2057400"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3733800"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67400" y="2743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4819462"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22" name="Picture 21" descr="dark_DualDCSupplyOption.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021222" y="3461466"/>
            <a:ext cx="580664" cy="324623"/>
          </a:xfrm>
          <a:prstGeom prst="rect">
            <a:avLst/>
          </a:prstGeom>
          <a:effectLst/>
        </p:spPr>
      </p:pic>
    </p:spTree>
    <p:extLst>
      <p:ext uri="{BB962C8B-B14F-4D97-AF65-F5344CB8AC3E}">
        <p14:creationId xmlns:p14="http://schemas.microsoft.com/office/powerpoint/2010/main" val="16323654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FortiGate 3950B</a:t>
            </a:r>
            <a:endParaRPr lang="en-US" b="0" i="0" dirty="0"/>
          </a:p>
        </p:txBody>
      </p:sp>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50023" y="1180241"/>
            <a:ext cx="3297018" cy="2714579"/>
          </a:xfrm>
          <a:prstGeom prst="rect">
            <a:avLst/>
          </a:prstGeom>
        </p:spPr>
      </p:pic>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NP4 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4x NP Accelerated </a:t>
            </a:r>
            <a:r>
              <a:rPr lang="en-US" sz="1200" dirty="0" smtClean="0"/>
              <a:t>GE </a:t>
            </a:r>
            <a:r>
              <a:rPr lang="en-US" sz="1200" dirty="0"/>
              <a:t>SFP Slot	</a:t>
            </a:r>
          </a:p>
          <a:p>
            <a:pPr marL="343047" indent="-343047" defTabSz="914417">
              <a:spcBef>
                <a:spcPct val="20000"/>
              </a:spcBef>
              <a:buFontTx/>
              <a:buChar char="•"/>
            </a:pPr>
            <a:r>
              <a:rPr lang="en-US" sz="1200" dirty="0"/>
              <a:t>2x Non-Accelerated </a:t>
            </a:r>
            <a:r>
              <a:rPr lang="en-US" sz="1200" dirty="0" smtClean="0"/>
              <a:t>GE RJ45 </a:t>
            </a:r>
            <a:r>
              <a:rPr lang="en-US" sz="1200" dirty="0"/>
              <a:t>Interfaces</a:t>
            </a:r>
          </a:p>
          <a:p>
            <a:pPr marL="343047" indent="-343047" defTabSz="914417">
              <a:spcBef>
                <a:spcPct val="20000"/>
              </a:spcBef>
              <a:buFontTx/>
              <a:buChar char="•"/>
            </a:pPr>
            <a:r>
              <a:rPr lang="en-US" sz="1200" dirty="0"/>
              <a:t>5x Fortinet Mezzanine Card (FMC) Expansion </a:t>
            </a:r>
            <a:r>
              <a:rPr lang="en-US" sz="1200" dirty="0" smtClean="0"/>
              <a:t>Slot</a:t>
            </a:r>
          </a:p>
          <a:p>
            <a:pPr defTabSz="914417">
              <a:spcBef>
                <a:spcPct val="20000"/>
              </a:spcBef>
            </a:pPr>
            <a:endParaRPr lang="en-US" sz="1200" dirty="0" smtClean="0"/>
          </a:p>
        </p:txBody>
      </p:sp>
      <p:graphicFrame>
        <p:nvGraphicFramePr>
          <p:cNvPr id="10" name="Content Placeholder 4"/>
          <p:cNvGraphicFramePr>
            <a:graphicFrameLocks/>
          </p:cNvGraphicFramePr>
          <p:nvPr>
            <p:extLst>
              <p:ext uri="{D42A27DB-BD31-4B8C-83A1-F6EECF244321}">
                <p14:modId xmlns:p14="http://schemas.microsoft.com/office/powerpoint/2010/main" val="3793915676"/>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302875"/>
                <a:gridCol w="1850025"/>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20/20/20 – 120/120/120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IPS Throughput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5-20</a:t>
                      </a:r>
                      <a:r>
                        <a:rPr lang="en-US" sz="1000" b="0" i="0" baseline="0" dirty="0" smtClean="0">
                          <a:latin typeface="+mn-lt"/>
                        </a:rPr>
                        <a:t>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4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Antivirus Throughput (Proxy Based / Flow Based)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4/5-15</a:t>
                      </a:r>
                      <a:r>
                        <a:rPr lang="en-US" sz="1000" b="0" i="0" baseline="0" dirty="0" smtClean="0">
                          <a:latin typeface="+mn-lt"/>
                        </a:rPr>
                        <a:t>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Virtual Domains (Default / Max)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250,000-300,000*</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Max Number of FortiTokens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8 – 50.5 Gbps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Client-to-Gateway IPSec VPN Tunnels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1.2 G</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Concurrent SSL-VPN Users (Recommended Max)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25,000</a:t>
                      </a:r>
                      <a:endParaRPr lang="en-US" sz="1000" b="0" i="0" dirty="0">
                        <a:latin typeface="+mn-lt"/>
                      </a:endParaRPr>
                    </a:p>
                  </a:txBody>
                  <a:tcPr marL="61703" marR="61703" marT="34706" marB="34706" anchor="ctr" horzOverflow="overflow"/>
                </a:tc>
              </a:tr>
            </a:tbl>
          </a:graphicData>
        </a:graphic>
      </p:graphicFrame>
      <p:grpSp>
        <p:nvGrpSpPr>
          <p:cNvPr id="3" name="Group 2"/>
          <p:cNvGrpSpPr/>
          <p:nvPr/>
        </p:nvGrpSpPr>
        <p:grpSpPr>
          <a:xfrm>
            <a:off x="5918200" y="3063875"/>
            <a:ext cx="2683686" cy="754221"/>
            <a:chOff x="5918200" y="3063875"/>
            <a:chExt cx="2683686" cy="754221"/>
          </a:xfrm>
        </p:grpSpPr>
        <p:pic>
          <p:nvPicPr>
            <p:cNvPr id="19" name="Picture 18" descr="dark_3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90824" y="3082717"/>
              <a:ext cx="569690" cy="312735"/>
            </a:xfrm>
            <a:prstGeom prst="rect">
              <a:avLst/>
            </a:prstGeom>
            <a:effectLst/>
          </p:spPr>
        </p:pic>
        <p:pic>
          <p:nvPicPr>
            <p:cNvPr id="11" name="Picture 10" descr="dark_FortiASICS_CP7.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0100" y="3471527"/>
              <a:ext cx="673935" cy="346569"/>
            </a:xfrm>
            <a:prstGeom prst="rect">
              <a:avLst/>
            </a:prstGeom>
            <a:effectLst/>
          </p:spPr>
        </p:pic>
        <p:pic>
          <p:nvPicPr>
            <p:cNvPr id="13" name="Picture 12" descr="dark_FortiASICS_NP4.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16" name="Picture 15" descr="dark_DualPowerSupply.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55590" y="3082925"/>
              <a:ext cx="569690" cy="312735"/>
            </a:xfrm>
            <a:prstGeom prst="rect">
              <a:avLst/>
            </a:prstGeom>
            <a:effectLst/>
          </p:spPr>
        </p:pic>
        <p:pic>
          <p:nvPicPr>
            <p:cNvPr id="17" name="Picture 16" descr="dark_DualDCSupplyOptio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21222" y="3082925"/>
              <a:ext cx="580664" cy="324623"/>
            </a:xfrm>
            <a:prstGeom prst="rect">
              <a:avLst/>
            </a:prstGeom>
            <a:effectLst/>
          </p:spPr>
        </p:pic>
        <p:pic>
          <p:nvPicPr>
            <p:cNvPr id="18" name="Picture 17" descr="dark_Storage_256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692505" y="3497274"/>
              <a:ext cx="569690" cy="312735"/>
            </a:xfrm>
            <a:prstGeom prst="rect">
              <a:avLst/>
            </a:prstGeom>
            <a:effectLst/>
          </p:spPr>
        </p:pic>
      </p:grpSp>
      <p:pic>
        <p:nvPicPr>
          <p:cNvPr id="14" name="Picture 13" descr="dark_forticarrier.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60472" y="3493655"/>
            <a:ext cx="568348" cy="316345"/>
          </a:xfrm>
          <a:prstGeom prst="rect">
            <a:avLst/>
          </a:prstGeom>
        </p:spPr>
      </p:pic>
      <p:sp>
        <p:nvSpPr>
          <p:cNvPr id="4" name="TextBox 3"/>
          <p:cNvSpPr txBox="1"/>
          <p:nvPr/>
        </p:nvSpPr>
        <p:spPr>
          <a:xfrm>
            <a:off x="457200" y="6186905"/>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Tree>
    <p:extLst>
      <p:ext uri="{BB962C8B-B14F-4D97-AF65-F5344CB8AC3E}">
        <p14:creationId xmlns:p14="http://schemas.microsoft.com/office/powerpoint/2010/main" val="2110133135"/>
      </p:ext>
    </p:extLst>
  </p:cSld>
  <p:clrMapOvr>
    <a:masterClrMapping/>
  </p:clrMapOvr>
  <p:transition xmlns:p14="http://schemas.microsoft.com/office/powerpoint/2010/main" spd="slow">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b="0" i="0" dirty="0" smtClean="0"/>
              <a:t>FortiGate 3950B Modules</a:t>
            </a:r>
            <a:endParaRPr lang="en-US" b="0" i="0" dirty="0"/>
          </a:p>
        </p:txBody>
      </p:sp>
      <p:graphicFrame>
        <p:nvGraphicFramePr>
          <p:cNvPr id="9" name="Table 8"/>
          <p:cNvGraphicFramePr>
            <a:graphicFrameLocks noGrp="1"/>
          </p:cNvGraphicFramePr>
          <p:nvPr>
            <p:extLst>
              <p:ext uri="{D42A27DB-BD31-4B8C-83A1-F6EECF244321}">
                <p14:modId xmlns:p14="http://schemas.microsoft.com/office/powerpoint/2010/main" val="1767578899"/>
              </p:ext>
            </p:extLst>
          </p:nvPr>
        </p:nvGraphicFramePr>
        <p:xfrm>
          <a:off x="2873558" y="1538904"/>
          <a:ext cx="5808494" cy="3855928"/>
        </p:xfrm>
        <a:graphic>
          <a:graphicData uri="http://schemas.openxmlformats.org/drawingml/2006/table">
            <a:tbl>
              <a:tblPr firstRow="1" bandRow="1">
                <a:effectLst/>
                <a:tableStyleId>{073A0DAA-6AF3-43AB-8588-CEC1D06C72B9}</a:tableStyleId>
              </a:tblPr>
              <a:tblGrid>
                <a:gridCol w="1065479"/>
                <a:gridCol w="948603"/>
                <a:gridCol w="948603"/>
                <a:gridCol w="948603"/>
                <a:gridCol w="948603"/>
                <a:gridCol w="948603"/>
              </a:tblGrid>
              <a:tr h="344423">
                <a:tc>
                  <a:txBody>
                    <a:bodyPr/>
                    <a:lstStyle/>
                    <a:p>
                      <a:endParaRPr lang="en-US" sz="14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FMC-XD2</a:t>
                      </a:r>
                    </a:p>
                  </a:txBody>
                  <a:tcPr anchor="ctr">
                    <a:solidFill>
                      <a:srgbClr val="3C3C3C"/>
                    </a:solidFill>
                  </a:tcPr>
                </a:tc>
                <a:tc>
                  <a:txBody>
                    <a:bodyPr/>
                    <a:lstStyle/>
                    <a:p>
                      <a:pPr algn="ctr"/>
                      <a:r>
                        <a:rPr lang="en-US" sz="1300" dirty="0" smtClean="0"/>
                        <a:t>FMC-XG2</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FMC-F20</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FMC-C20</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FMC-XH0</a:t>
                      </a:r>
                    </a:p>
                  </a:txBody>
                  <a:tcPr anchor="ctr">
                    <a:solidFill>
                      <a:srgbClr val="3C3C3C"/>
                    </a:solidFill>
                  </a:tcPr>
                </a:tc>
              </a:tr>
              <a:tr h="70230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a:t>
                      </a:r>
                      <a:r>
                        <a:rPr lang="en-US" sz="1100" b="1" baseline="0" dirty="0" smtClean="0">
                          <a:solidFill>
                            <a:srgbClr val="FFFFFF"/>
                          </a:solidFill>
                        </a:rPr>
                        <a:t> </a:t>
                      </a:r>
                      <a:r>
                        <a:rPr lang="en-US" sz="1100" b="1" dirty="0" smtClean="0">
                          <a:solidFill>
                            <a:srgbClr val="FFFFFF"/>
                          </a:solidFill>
                        </a:rPr>
                        <a:t>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t>20 / 20 /20 Gbps</a:t>
                      </a:r>
                    </a:p>
                  </a:txBody>
                  <a:tcPr anchor="ctr"/>
                </a:tc>
                <a:tc>
                  <a:txBody>
                    <a:bodyPr/>
                    <a:lstStyle/>
                    <a:p>
                      <a:pPr algn="ctr"/>
                      <a:r>
                        <a:rPr lang="en-US" sz="1100" dirty="0" smtClean="0"/>
                        <a:t>18 / 17 / 4.5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20</a:t>
                      </a:r>
                      <a:r>
                        <a:rPr lang="en-US" sz="1100" baseline="0" dirty="0" smtClean="0"/>
                        <a:t> </a:t>
                      </a:r>
                      <a:r>
                        <a:rPr lang="en-US" sz="1100" dirty="0" smtClean="0"/>
                        <a:t>/ 20 /20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20</a:t>
                      </a:r>
                      <a:r>
                        <a:rPr lang="en-US" sz="1100" baseline="0" dirty="0" smtClean="0"/>
                        <a:t> </a:t>
                      </a:r>
                      <a:r>
                        <a:rPr lang="en-US" sz="1100" dirty="0" smtClean="0"/>
                        <a:t>/ 20 /20 Gbps</a:t>
                      </a:r>
                    </a:p>
                  </a:txBody>
                  <a:tcPr anchor="ctr" horzOverflow="overflow"/>
                </a:tc>
                <a:tc>
                  <a:txBody>
                    <a:bodyPr/>
                    <a:lstStyle/>
                    <a:p>
                      <a:pPr algn="ctr"/>
                      <a:r>
                        <a:rPr lang="en-US" sz="1100" dirty="0" smtClean="0"/>
                        <a:t>19</a:t>
                      </a:r>
                      <a:r>
                        <a:rPr lang="en-US" sz="1100" baseline="0" dirty="0" smtClean="0"/>
                        <a:t> / 19 / 10.5 Gbps</a:t>
                      </a:r>
                      <a:endParaRPr lang="en-US" sz="1100" dirty="0" smtClean="0"/>
                    </a:p>
                  </a:txBody>
                  <a:tcPr anchor="ctr" horzOverflow="overflow"/>
                </a:tc>
              </a:tr>
              <a:tr h="610333">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baseline="0" dirty="0" smtClean="0"/>
                        <a:t>8 Gbps</a:t>
                      </a:r>
                      <a:endParaRPr lang="en-US" sz="1100" dirty="0"/>
                    </a:p>
                  </a:txBody>
                  <a:tcPr anchor="ctr" horzOverflow="overflow"/>
                </a:tc>
                <a:tc>
                  <a:txBody>
                    <a:bodyPr/>
                    <a:lstStyle/>
                    <a:p>
                      <a:pPr algn="ctr"/>
                      <a:r>
                        <a:rPr lang="en-US" sz="1100" dirty="0" smtClean="0"/>
                        <a:t>6 Gbps</a:t>
                      </a:r>
                      <a:endParaRPr lang="en-US" sz="1100" dirty="0"/>
                    </a:p>
                  </a:txBody>
                  <a:tcPr anchor="ctr"/>
                </a:tc>
                <a:tc>
                  <a:txBody>
                    <a:bodyPr/>
                    <a:lstStyle/>
                    <a:p>
                      <a:pPr algn="ctr"/>
                      <a:r>
                        <a:rPr lang="en-US" sz="1100" dirty="0" smtClean="0"/>
                        <a:t>8.5 Gbps</a:t>
                      </a:r>
                      <a:endParaRPr lang="en-US" sz="1100" dirty="0"/>
                    </a:p>
                  </a:txBody>
                  <a:tcPr anchor="ctr" horzOverflow="overflow"/>
                </a:tc>
                <a:tc>
                  <a:txBody>
                    <a:bodyPr/>
                    <a:lstStyle/>
                    <a:p>
                      <a:pPr algn="ctr"/>
                      <a:r>
                        <a:rPr lang="en-US" sz="1100" dirty="0" smtClean="0"/>
                        <a:t>8.5 Gbps</a:t>
                      </a:r>
                      <a:endParaRPr lang="en-US" sz="1100" dirty="0"/>
                    </a:p>
                  </a:txBody>
                  <a:tcPr anchor="ctr" horzOverflow="overflow"/>
                </a:tc>
                <a:tc>
                  <a:txBody>
                    <a:bodyPr/>
                    <a:lstStyle/>
                    <a:p>
                      <a:pPr algn="ctr"/>
                      <a:r>
                        <a:rPr lang="en-US" sz="1100" dirty="0" smtClean="0"/>
                        <a:t>16.5 Gbps</a:t>
                      </a:r>
                      <a:endParaRPr lang="en-US" sz="1100" dirty="0"/>
                    </a:p>
                  </a:txBody>
                  <a:tcPr anchor="ctr"/>
                </a:tc>
              </a:tr>
              <a:tr h="610333">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t>-</a:t>
                      </a:r>
                      <a:endParaRPr lang="en-US" sz="1100" dirty="0"/>
                    </a:p>
                  </a:txBody>
                  <a:tcPr anchor="ctr"/>
                </a:tc>
                <a:tc>
                  <a:txBody>
                    <a:bodyPr/>
                    <a:lstStyle/>
                    <a:p>
                      <a:pPr algn="ctr"/>
                      <a:r>
                        <a:rPr lang="en-US" sz="1100" dirty="0" smtClean="0"/>
                        <a:t>2.5 Gbps</a:t>
                      </a:r>
                      <a:endParaRPr lang="en-US" sz="1100" dirty="0"/>
                    </a:p>
                  </a:txBody>
                  <a:tcPr anchor="ctr" horzOverflow="overflow"/>
                </a:tc>
                <a:tc>
                  <a:txBody>
                    <a:bodyPr/>
                    <a:lstStyle/>
                    <a:p>
                      <a:pPr algn="ctr"/>
                      <a:r>
                        <a:rPr lang="en-US" sz="1100" dirty="0" smtClean="0"/>
                        <a:t>-</a:t>
                      </a:r>
                      <a:endParaRPr lang="en-US" sz="1100" dirty="0"/>
                    </a:p>
                  </a:txBody>
                  <a:tcPr anchor="ctr"/>
                </a:tc>
                <a:tc>
                  <a:txBody>
                    <a:bodyPr/>
                    <a:lstStyle/>
                    <a:p>
                      <a:pPr algn="ctr"/>
                      <a:r>
                        <a:rPr lang="en-US" sz="1100" dirty="0" smtClean="0"/>
                        <a:t>-</a:t>
                      </a:r>
                      <a:endParaRPr lang="en-US" sz="1100" dirty="0"/>
                    </a:p>
                  </a:txBody>
                  <a:tcPr anchor="ctr"/>
                </a:tc>
                <a:tc>
                  <a:txBody>
                    <a:bodyPr/>
                    <a:lstStyle/>
                    <a:p>
                      <a:pPr algn="ctr"/>
                      <a:r>
                        <a:rPr lang="en-US" sz="1100" dirty="0" smtClean="0"/>
                        <a:t>4 Gbps</a:t>
                      </a:r>
                      <a:endParaRPr lang="en-US" sz="1100" dirty="0"/>
                    </a:p>
                  </a:txBody>
                  <a:tcPr anchor="ctr" horzOverflow="overflow"/>
                </a:tc>
              </a:tr>
              <a:tr h="610333">
                <a:tc>
                  <a:txBody>
                    <a:bodyPr/>
                    <a:lstStyle/>
                    <a:p>
                      <a:r>
                        <a:rPr lang="en-US" sz="1100" b="1" dirty="0" smtClean="0">
                          <a:solidFill>
                            <a:srgbClr val="FFFFFF"/>
                          </a:solidFill>
                        </a:rPr>
                        <a:t>AV (Flow Based)</a:t>
                      </a:r>
                      <a:endParaRPr lang="en-US" sz="1100" b="1" dirty="0">
                        <a:solidFill>
                          <a:srgbClr val="FFFFFF"/>
                        </a:solidFill>
                      </a:endParaRPr>
                    </a:p>
                  </a:txBody>
                  <a:tcPr anchor="ctr">
                    <a:solidFill>
                      <a:srgbClr val="777777"/>
                    </a:solidFill>
                  </a:tcPr>
                </a:tc>
                <a:tc>
                  <a:txBody>
                    <a:bodyPr/>
                    <a:lstStyle/>
                    <a:p>
                      <a:pPr algn="ctr"/>
                      <a:r>
                        <a:rPr lang="en-US" sz="1100" dirty="0" smtClean="0"/>
                        <a:t>-</a:t>
                      </a:r>
                    </a:p>
                  </a:txBody>
                  <a:tcPr anchor="ctr"/>
                </a:tc>
                <a:tc>
                  <a:txBody>
                    <a:bodyPr/>
                    <a:lstStyle/>
                    <a:p>
                      <a:pPr algn="ctr"/>
                      <a:r>
                        <a:rPr lang="en-US" sz="1100" dirty="0" smtClean="0"/>
                        <a:t>2 Gbps</a:t>
                      </a:r>
                    </a:p>
                  </a:txBody>
                  <a:tcPr anchor="ctr" horzOverflow="overflow"/>
                </a:tc>
                <a:tc>
                  <a:txBody>
                    <a:bodyPr/>
                    <a:lstStyle/>
                    <a:p>
                      <a:pPr algn="ctr"/>
                      <a:r>
                        <a:rPr lang="en-US" sz="1100" dirty="0" smtClean="0"/>
                        <a:t>-</a:t>
                      </a:r>
                    </a:p>
                  </a:txBody>
                  <a:tcPr anchor="ctr"/>
                </a:tc>
                <a:tc>
                  <a:txBody>
                    <a:bodyPr/>
                    <a:lstStyle/>
                    <a:p>
                      <a:pPr algn="ctr"/>
                      <a:r>
                        <a:rPr lang="en-US" sz="1100" dirty="0" smtClean="0"/>
                        <a:t>-</a:t>
                      </a:r>
                    </a:p>
                  </a:txBody>
                  <a:tcPr anchor="ctr"/>
                </a:tc>
                <a:tc>
                  <a:txBody>
                    <a:bodyPr/>
                    <a:lstStyle/>
                    <a:p>
                      <a:pPr algn="ctr"/>
                      <a:r>
                        <a:rPr lang="en-US" sz="1100" dirty="0" smtClean="0"/>
                        <a:t>4 Gbps</a:t>
                      </a:r>
                    </a:p>
                  </a:txBody>
                  <a:tcPr anchor="ctr" horzOverflow="overflow"/>
                </a:tc>
              </a:tr>
              <a:tr h="978205">
                <a:tc>
                  <a:txBody>
                    <a:bodyPr/>
                    <a:lstStyle/>
                    <a:p>
                      <a:r>
                        <a:rPr lang="en-US" sz="1100" b="1" dirty="0" smtClean="0">
                          <a:solidFill>
                            <a:srgbClr val="FFFFFF"/>
                          </a:solidFill>
                        </a:rPr>
                        <a:t>Network Interface</a:t>
                      </a:r>
                      <a:endParaRPr lang="en-US" sz="1100" b="1" dirty="0">
                        <a:solidFill>
                          <a:srgbClr val="FFFFFF"/>
                        </a:solidFill>
                      </a:endParaRPr>
                    </a:p>
                  </a:txBody>
                  <a:tcPr anchor="ctr">
                    <a:solidFill>
                      <a:srgbClr val="777777"/>
                    </a:solidFill>
                  </a:tcPr>
                </a:tc>
                <a:tc>
                  <a:txBody>
                    <a:bodyPr/>
                    <a:lstStyle/>
                    <a:p>
                      <a:pPr algn="ctr"/>
                      <a:r>
                        <a:rPr lang="en-US" sz="1100" dirty="0" smtClean="0"/>
                        <a:t>2 x 10GE SFP+ FortiASIC-accelerated port</a:t>
                      </a:r>
                    </a:p>
                  </a:txBody>
                  <a:tcPr anchor="ctr"/>
                </a:tc>
                <a:tc>
                  <a:txBody>
                    <a:bodyPr/>
                    <a:lstStyle/>
                    <a:p>
                      <a:pPr algn="ctr"/>
                      <a:r>
                        <a:rPr lang="en-US" sz="1100" dirty="0" smtClean="0"/>
                        <a:t>22 x 10GE SFP+ FortiASIC-SP2 port</a:t>
                      </a:r>
                    </a:p>
                  </a:txBody>
                  <a:tcPr anchor="ctr" horzOverflow="overflow"/>
                </a:tc>
                <a:tc>
                  <a:txBody>
                    <a:bodyPr/>
                    <a:lstStyle/>
                    <a:p>
                      <a:pPr algn="ctr"/>
                      <a:r>
                        <a:rPr lang="en-US" sz="1100" dirty="0" smtClean="0"/>
                        <a:t>20 x SFP </a:t>
                      </a:r>
                      <a:r>
                        <a:rPr lang="en-US" sz="1100" dirty="0" err="1" smtClean="0"/>
                        <a:t>FortiASIC</a:t>
                      </a:r>
                      <a:r>
                        <a:rPr lang="en-US" sz="1100" dirty="0" smtClean="0"/>
                        <a:t>-accelerated port</a:t>
                      </a:r>
                    </a:p>
                  </a:txBody>
                  <a:tcPr anchor="ctr"/>
                </a:tc>
                <a:tc>
                  <a:txBody>
                    <a:bodyPr/>
                    <a:lstStyle/>
                    <a:p>
                      <a:pPr algn="ctr"/>
                      <a:r>
                        <a:rPr lang="en-US" sz="1100" dirty="0" smtClean="0"/>
                        <a:t>20 x GE RJ45 Mbps FortiASIC-accelerated port</a:t>
                      </a:r>
                    </a:p>
                  </a:txBody>
                  <a:tcPr anchor="ctr"/>
                </a:tc>
                <a:tc>
                  <a:txBody>
                    <a:bodyPr/>
                    <a:lstStyle/>
                    <a:p>
                      <a:pPr algn="ctr"/>
                      <a:r>
                        <a:rPr lang="en-US" sz="1100" dirty="0" smtClean="0"/>
                        <a:t>NIL</a:t>
                      </a:r>
                    </a:p>
                  </a:txBody>
                  <a:tcPr anchor="ctr" horzOverflow="overflow"/>
                </a:tc>
              </a:tr>
            </a:tbl>
          </a:graphicData>
        </a:graphic>
      </p:graphicFrame>
      <p:pic>
        <p:nvPicPr>
          <p:cNvPr id="10" name="Picture 9"/>
          <p:cNvPicPr>
            <a:picLocks noChangeAspect="1"/>
          </p:cNvPicPr>
          <p:nvPr/>
        </p:nvPicPr>
        <p:blipFill>
          <a:blip r:embed="rId2"/>
          <a:stretch>
            <a:fillRect/>
          </a:stretch>
        </p:blipFill>
        <p:spPr>
          <a:xfrm>
            <a:off x="0" y="1581994"/>
            <a:ext cx="2756616" cy="3949605"/>
          </a:xfrm>
          <a:prstGeom prst="rect">
            <a:avLst/>
          </a:prstGeom>
        </p:spPr>
      </p:pic>
    </p:spTree>
    <p:extLst>
      <p:ext uri="{BB962C8B-B14F-4D97-AF65-F5344CB8AC3E}">
        <p14:creationId xmlns:p14="http://schemas.microsoft.com/office/powerpoint/2010/main" val="2105952981"/>
      </p:ext>
    </p:extLst>
  </p:cSld>
  <p:clrMapOvr>
    <a:masterClrMapping/>
  </p:clrMapOvr>
  <p:transition xmlns:p14="http://schemas.microsoft.com/office/powerpoint/2010/mai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5</a:t>
            </a:r>
            <a:r>
              <a:rPr lang="en-US" b="0" i="0" dirty="0" smtClean="0">
                <a:latin typeface="+mj-lt"/>
                <a:cs typeface="Arial Narrow"/>
              </a:rPr>
              <a:t>000 Series</a:t>
            </a:r>
            <a:endParaRPr lang="en-US" b="0" i="0" dirty="0">
              <a:latin typeface="+mj-lt"/>
              <a:cs typeface="Arial Narrow"/>
            </a:endParaRPr>
          </a:p>
        </p:txBody>
      </p:sp>
      <p:sp>
        <p:nvSpPr>
          <p:cNvPr id="22" name="Content Placeholder 9"/>
          <p:cNvSpPr txBox="1">
            <a:spLocks/>
          </p:cNvSpPr>
          <p:nvPr/>
        </p:nvSpPr>
        <p:spPr>
          <a:xfrm>
            <a:off x="3883529" y="2306517"/>
            <a:ext cx="5165825" cy="2397187"/>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smtClean="0">
                <a:latin typeface="Arial"/>
                <a:cs typeface="Arial"/>
              </a:rPr>
              <a:t>Chassis-</a:t>
            </a:r>
            <a:r>
              <a:rPr lang="en-US" sz="1600" b="1" dirty="0">
                <a:latin typeface="Arial"/>
                <a:cs typeface="Arial"/>
              </a:rPr>
              <a:t>based </a:t>
            </a:r>
            <a:r>
              <a:rPr lang="en-US" sz="1600" b="1" dirty="0" smtClean="0">
                <a:latin typeface="Arial"/>
                <a:cs typeface="Arial"/>
              </a:rPr>
              <a:t>platforms </a:t>
            </a:r>
            <a:r>
              <a:rPr lang="en-US" sz="1600" b="1" dirty="0">
                <a:latin typeface="Arial"/>
                <a:cs typeface="Arial"/>
              </a:rPr>
              <a:t>offer maximum performance, reliability, and scalability for </a:t>
            </a:r>
            <a:r>
              <a:rPr lang="en-US" sz="1600" b="1" dirty="0" smtClean="0">
                <a:latin typeface="Arial"/>
                <a:cs typeface="Arial"/>
              </a:rPr>
              <a:t>high</a:t>
            </a:r>
            <a:r>
              <a:rPr lang="en-US" sz="1600" b="1" dirty="0">
                <a:latin typeface="Arial"/>
                <a:cs typeface="Arial"/>
              </a:rPr>
              <a:t>-speed service provider, large enterprise or telecommunications carrier networks</a:t>
            </a:r>
            <a:r>
              <a:rPr lang="en-US" sz="1600" b="1" dirty="0" smtClean="0">
                <a:latin typeface="Arial"/>
                <a:cs typeface="Arial"/>
              </a:rPr>
              <a:t>.</a:t>
            </a:r>
          </a:p>
          <a:p>
            <a:pPr>
              <a:lnSpc>
                <a:spcPct val="90000"/>
              </a:lnSpc>
              <a:buClr>
                <a:schemeClr val="accent6"/>
              </a:buClr>
              <a:buFont typeface="Wingdings" charset="2"/>
              <a:buChar char="§"/>
            </a:pPr>
            <a:r>
              <a:rPr lang="en-US" sz="1600" b="1" dirty="0" smtClean="0">
                <a:latin typeface="Arial"/>
                <a:cs typeface="Arial"/>
              </a:rPr>
              <a:t>Fastest </a:t>
            </a:r>
            <a:r>
              <a:rPr lang="en-US" sz="1600" b="1" dirty="0">
                <a:latin typeface="Arial"/>
                <a:cs typeface="Arial"/>
              </a:rPr>
              <a:t>chassis-based firewall in the industry </a:t>
            </a:r>
            <a:endParaRPr lang="en-US" sz="1600" b="1" dirty="0" smtClean="0">
              <a:latin typeface="Arial"/>
              <a:cs typeface="Arial"/>
            </a:endParaRPr>
          </a:p>
          <a:p>
            <a:pPr>
              <a:lnSpc>
                <a:spcPct val="90000"/>
              </a:lnSpc>
              <a:buClr>
                <a:schemeClr val="accent6"/>
              </a:buClr>
              <a:buFont typeface="Wingdings" charset="2"/>
              <a:buChar char="§"/>
            </a:pPr>
            <a:r>
              <a:rPr lang="en-US" sz="1600" b="1" dirty="0" smtClean="0">
                <a:latin typeface="Arial"/>
                <a:cs typeface="Arial"/>
              </a:rPr>
              <a:t>Flexibility enables protection of complex</a:t>
            </a:r>
            <a:r>
              <a:rPr lang="en-US" sz="1600" b="1" dirty="0">
                <a:latin typeface="Arial"/>
                <a:cs typeface="Arial"/>
              </a:rPr>
              <a:t>, multi-tenant cloud-based security-as-a-service and infrastructure-as-a-service environments. </a:t>
            </a:r>
            <a:endParaRPr lang="en-US" sz="1500" b="1" dirty="0" smtClean="0">
              <a:latin typeface="Arial"/>
              <a:ea typeface="ＭＳ Ｐゴシック" pitchFamily="34" charset="-128"/>
              <a:cs typeface="Arial"/>
            </a:endParaRPr>
          </a:p>
        </p:txBody>
      </p:sp>
      <p:sp>
        <p:nvSpPr>
          <p:cNvPr id="2" name="Rectangle 1"/>
          <p:cNvSpPr/>
          <p:nvPr/>
        </p:nvSpPr>
        <p:spPr>
          <a:xfrm>
            <a:off x="4206590" y="4374509"/>
            <a:ext cx="4684004" cy="1594795"/>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bg2">
                  <a:lumMod val="50000"/>
                </a:schemeClr>
              </a:buClr>
              <a:buFont typeface="Lucida Grande"/>
              <a:buChar char="✔"/>
            </a:pPr>
            <a:r>
              <a:rPr lang="en-US" sz="1400" dirty="0"/>
              <a:t>Native </a:t>
            </a:r>
            <a:r>
              <a:rPr lang="en-US" sz="1400" dirty="0" smtClean="0"/>
              <a:t>10GE </a:t>
            </a:r>
            <a:r>
              <a:rPr lang="en-US" sz="1400" dirty="0"/>
              <a:t>support </a:t>
            </a:r>
            <a:r>
              <a:rPr lang="en-US" sz="1400" dirty="0" smtClean="0"/>
              <a:t>for high speed requirements</a:t>
            </a:r>
          </a:p>
          <a:p>
            <a:pPr marL="285750" indent="-285750">
              <a:lnSpc>
                <a:spcPct val="90000"/>
              </a:lnSpc>
              <a:spcBef>
                <a:spcPts val="800"/>
              </a:spcBef>
              <a:buClr>
                <a:schemeClr val="bg2">
                  <a:lumMod val="50000"/>
                </a:schemeClr>
              </a:buClr>
              <a:buFont typeface="Lucida Grande"/>
              <a:buChar char="✔"/>
            </a:pPr>
            <a:r>
              <a:rPr lang="en-US" sz="1400" dirty="0"/>
              <a:t>ATCA-compliant architecture delivers carrier-grade performance, reliability, availability and </a:t>
            </a:r>
            <a:r>
              <a:rPr lang="en-US" sz="1400" dirty="0" smtClean="0"/>
              <a:t>serviceability</a:t>
            </a:r>
          </a:p>
          <a:p>
            <a:pPr marL="285750" indent="-285750">
              <a:lnSpc>
                <a:spcPct val="90000"/>
              </a:lnSpc>
              <a:spcBef>
                <a:spcPts val="800"/>
              </a:spcBef>
              <a:buClr>
                <a:schemeClr val="bg2">
                  <a:lumMod val="50000"/>
                </a:schemeClr>
              </a:buClr>
              <a:buFont typeface="Lucida Grande"/>
              <a:buChar char="✔"/>
            </a:pPr>
            <a:r>
              <a:rPr lang="en-US" sz="1400" dirty="0" smtClean="0"/>
              <a:t>Chassis </a:t>
            </a:r>
            <a:r>
              <a:rPr lang="en-US" sz="1400" dirty="0"/>
              <a:t>support two, six, or fourteen FortiGate-5000 series blades, allowing </a:t>
            </a:r>
            <a:r>
              <a:rPr lang="en-US" sz="1400" dirty="0" smtClean="0"/>
              <a:t>customization and scaling</a:t>
            </a:r>
            <a:endParaRPr lang="en-US" sz="1400" dirty="0"/>
          </a:p>
        </p:txBody>
      </p:sp>
      <p:pic>
        <p:nvPicPr>
          <p:cNvPr id="21" name="Picture 20"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62000" y="5867400"/>
            <a:ext cx="213020" cy="151969"/>
          </a:xfrm>
          <a:prstGeom prst="rect">
            <a:avLst/>
          </a:prstGeom>
        </p:spPr>
      </p:pic>
      <p:sp>
        <p:nvSpPr>
          <p:cNvPr id="19" name="Rectangle 18"/>
          <p:cNvSpPr/>
          <p:nvPr/>
        </p:nvSpPr>
        <p:spPr>
          <a:xfrm>
            <a:off x="1066800" y="5715000"/>
            <a:ext cx="2590800" cy="523220"/>
          </a:xfrm>
          <a:prstGeom prst="rect">
            <a:avLst/>
          </a:prstGeom>
        </p:spPr>
        <p:txBody>
          <a:bodyPr wrap="square">
            <a:spAutoFit/>
          </a:bodyPr>
          <a:lstStyle/>
          <a:p>
            <a:r>
              <a:rPr lang="en-US" sz="1400" b="1" dirty="0" smtClean="0">
                <a:latin typeface="+mn-lt"/>
                <a:ea typeface="Helvetica 55 Roman" charset="0"/>
                <a:cs typeface="Arial Narrow"/>
              </a:rPr>
              <a:t>FG-5144C with </a:t>
            </a:r>
          </a:p>
          <a:p>
            <a:r>
              <a:rPr lang="en-US" sz="1400" b="1" dirty="0" smtClean="0">
                <a:latin typeface="+mn-lt"/>
                <a:ea typeface="Helvetica 55 Roman" charset="0"/>
                <a:cs typeface="Arial Narrow"/>
              </a:rPr>
              <a:t>FG-5001D &amp; FCTL-5903C</a:t>
            </a:r>
            <a:endParaRPr lang="en-US" sz="1400" b="1" dirty="0">
              <a:latin typeface="+mn-lt"/>
              <a:cs typeface="Arial Narrow"/>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62000" y="2286000"/>
            <a:ext cx="2590800" cy="3457952"/>
          </a:xfrm>
          <a:prstGeom prst="rect">
            <a:avLst/>
          </a:prstGeom>
        </p:spPr>
      </p:pic>
      <p:sp>
        <p:nvSpPr>
          <p:cNvPr id="13" name="Rectangle 12"/>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Security Appliances For Very Large Enterprises &amp; </a:t>
            </a:r>
            <a:r>
              <a:rPr lang="en-US" sz="2000" b="1" dirty="0" smtClean="0">
                <a:solidFill>
                  <a:schemeClr val="bg1"/>
                </a:solidFill>
                <a:cs typeface="Arial Narrow"/>
              </a:rPr>
              <a:t>Service Providers</a:t>
            </a:r>
            <a:endParaRPr lang="en-US" sz="2000" b="1" dirty="0">
              <a:solidFill>
                <a:schemeClr val="bg1"/>
              </a:solidFill>
              <a:cs typeface="Arial Narrow"/>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spTree>
    <p:extLst>
      <p:ext uri="{BB962C8B-B14F-4D97-AF65-F5344CB8AC3E}">
        <p14:creationId xmlns:p14="http://schemas.microsoft.com/office/powerpoint/2010/main" val="3738026882"/>
      </p:ext>
    </p:extLst>
  </p:cSld>
  <p:clrMapOvr>
    <a:masterClrMapping/>
  </p:clrMapOvr>
  <p:transition xmlns:p14="http://schemas.microsoft.com/office/powerpoint/2010/main" spd="slow">
    <p:wip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ight Triangle 27"/>
          <p:cNvSpPr/>
          <p:nvPr/>
        </p:nvSpPr>
        <p:spPr bwMode="auto">
          <a:xfrm rot="10800000">
            <a:off x="2971800" y="2081210"/>
            <a:ext cx="228600" cy="228600"/>
          </a:xfrm>
          <a:prstGeom prst="rtTriangle">
            <a:avLst/>
          </a:prstGeom>
          <a:solidFill>
            <a:schemeClr val="bg1">
              <a:lumMod val="65000"/>
            </a:schemeClr>
          </a:solidFill>
          <a:ln w="28575" cmpd="sng">
            <a:solidFill>
              <a:srgbClr val="FFFFFF"/>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6" name="Rounded Rectangle 5"/>
          <p:cNvSpPr/>
          <p:nvPr/>
        </p:nvSpPr>
        <p:spPr bwMode="auto">
          <a:xfrm>
            <a:off x="3200400" y="1243010"/>
            <a:ext cx="5486400" cy="4800600"/>
          </a:xfrm>
          <a:prstGeom prst="roundRect">
            <a:avLst>
              <a:gd name="adj" fmla="val 2969"/>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39939"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a:latin typeface="Arial" charset="0"/>
              </a:rPr>
              <a:t>Performance &amp; Resiliency </a:t>
            </a:r>
          </a:p>
        </p:txBody>
      </p:sp>
      <p:graphicFrame>
        <p:nvGraphicFramePr>
          <p:cNvPr id="19" name="Content Placeholder 5"/>
          <p:cNvGraphicFramePr>
            <a:graphicFrameLocks/>
          </p:cNvGraphicFramePr>
          <p:nvPr>
            <p:extLst>
              <p:ext uri="{D42A27DB-BD31-4B8C-83A1-F6EECF244321}">
                <p14:modId xmlns:p14="http://schemas.microsoft.com/office/powerpoint/2010/main" val="3678587989"/>
              </p:ext>
            </p:extLst>
          </p:nvPr>
        </p:nvGraphicFramePr>
        <p:xfrm>
          <a:off x="609603" y="3647225"/>
          <a:ext cx="7924797" cy="1710585"/>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2590800"/>
                <a:gridCol w="1777999"/>
                <a:gridCol w="1777999"/>
                <a:gridCol w="1777999"/>
              </a:tblGrid>
              <a:tr h="304800">
                <a:tc>
                  <a:txBody>
                    <a:bodyPr/>
                    <a:lstStyle/>
                    <a:p>
                      <a:endParaRPr lang="en-US" sz="1400" dirty="0"/>
                    </a:p>
                  </a:txBody>
                  <a:tcPr anchor="ctr">
                    <a:solidFill>
                      <a:srgbClr val="3C3C3C"/>
                    </a:solidFill>
                  </a:tcPr>
                </a:tc>
                <a:tc>
                  <a:txBody>
                    <a:bodyPr/>
                    <a:lstStyle/>
                    <a:p>
                      <a:pPr algn="ctr"/>
                      <a:r>
                        <a:rPr lang="en-US" sz="1300" dirty="0" smtClean="0"/>
                        <a:t>5020</a:t>
                      </a:r>
                      <a:endParaRPr lang="en-US" sz="1300" dirty="0"/>
                    </a:p>
                  </a:txBody>
                  <a:tcPr anchor="ctr">
                    <a:solidFill>
                      <a:srgbClr val="3C3C3C"/>
                    </a:solidFill>
                  </a:tcPr>
                </a:tc>
                <a:tc>
                  <a:txBody>
                    <a:bodyPr/>
                    <a:lstStyle/>
                    <a:p>
                      <a:pPr algn="ctr"/>
                      <a:r>
                        <a:rPr lang="en-US" sz="1300" dirty="0" smtClean="0"/>
                        <a:t>5060</a:t>
                      </a:r>
                      <a:endParaRPr lang="en-US" sz="1300" dirty="0"/>
                    </a:p>
                  </a:txBody>
                  <a:tcPr anchor="ctr">
                    <a:solidFill>
                      <a:srgbClr val="3C3C3C"/>
                    </a:solidFill>
                  </a:tcPr>
                </a:tc>
                <a:tc>
                  <a:txBody>
                    <a:bodyPr/>
                    <a:lstStyle/>
                    <a:p>
                      <a:pPr algn="ctr"/>
                      <a:r>
                        <a:rPr lang="en-US" sz="1300" dirty="0" smtClean="0"/>
                        <a:t>5140B/5144C</a:t>
                      </a:r>
                      <a:endParaRPr lang="en-US" sz="1300" dirty="0"/>
                    </a:p>
                  </a:txBody>
                  <a:tcPr anchor="ctr">
                    <a:solidFill>
                      <a:srgbClr val="3C3C3C"/>
                    </a:solidFill>
                  </a:tcPr>
                </a:tc>
              </a:tr>
              <a:tr h="30850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200" b="1" u="none" strike="noStrike" kern="1200" cap="none" spc="0" normalizeH="0" baseline="0" noProof="0" dirty="0" smtClean="0">
                          <a:ln>
                            <a:noFill/>
                          </a:ln>
                          <a:effectLst/>
                          <a:uLnTx/>
                          <a:uFillTx/>
                        </a:rPr>
                        <a:t>Blade Slots</a:t>
                      </a:r>
                      <a:endParaRPr lang="en-US" b="1" dirty="0"/>
                    </a:p>
                  </a:txBody>
                  <a:tcPr anchor="ctr"/>
                </a:tc>
                <a:tc>
                  <a:txBody>
                    <a:bodyPr/>
                    <a:lstStyle/>
                    <a:p>
                      <a:pPr algn="ctr"/>
                      <a:r>
                        <a:rPr lang="en-US" sz="1000" dirty="0" smtClean="0"/>
                        <a:t>2</a:t>
                      </a:r>
                      <a:endParaRPr lang="en-US" sz="1000" dirty="0"/>
                    </a:p>
                  </a:txBody>
                  <a:tcPr anchor="ctr"/>
                </a:tc>
                <a:tc>
                  <a:txBody>
                    <a:bodyPr/>
                    <a:lstStyle/>
                    <a:p>
                      <a:pPr algn="ctr"/>
                      <a:r>
                        <a:rPr lang="en-US" sz="1000" dirty="0" smtClean="0"/>
                        <a:t>6</a:t>
                      </a:r>
                      <a:endParaRPr lang="en-US" sz="10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14</a:t>
                      </a:r>
                      <a:endParaRPr lang="en-US" sz="1000" b="0" i="0" dirty="0" smtClean="0">
                        <a:latin typeface="+mn-lt"/>
                      </a:endParaRPr>
                    </a:p>
                  </a:txBody>
                  <a:tcPr anchor="ctr" horzOverflow="overflow"/>
                </a:tc>
              </a:tr>
              <a:tr h="274320">
                <a:tc>
                  <a:txBody>
                    <a:bodyPr/>
                    <a:lstStyle/>
                    <a:p>
                      <a:r>
                        <a:rPr lang="en-US" sz="1200" b="1" dirty="0" smtClean="0"/>
                        <a:t>Max</a:t>
                      </a:r>
                      <a:r>
                        <a:rPr lang="en-US" sz="1200" b="1" baseline="0" dirty="0" smtClean="0"/>
                        <a:t> Firewall Throughput</a:t>
                      </a:r>
                      <a:endParaRPr lang="en-US" sz="1200" b="1" dirty="0">
                        <a:solidFill>
                          <a:schemeClr val="bg1"/>
                        </a:solidFill>
                      </a:endParaRPr>
                    </a:p>
                  </a:txBody>
                  <a:tcPr anchor="ctr"/>
                </a:tc>
                <a:tc>
                  <a:txBody>
                    <a:bodyPr/>
                    <a:lstStyle/>
                    <a:p>
                      <a:pPr algn="ctr"/>
                      <a:r>
                        <a:rPr lang="en-US" sz="1000" dirty="0" smtClean="0"/>
                        <a:t>160 Gbps</a:t>
                      </a:r>
                      <a:endParaRPr lang="en-US" sz="10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480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1.12 </a:t>
                      </a:r>
                      <a:r>
                        <a:rPr lang="en-US" sz="1000" dirty="0" err="1" smtClean="0"/>
                        <a:t>Tbps</a:t>
                      </a:r>
                      <a:endParaRPr lang="en-US" sz="1000" dirty="0" smtClean="0"/>
                    </a:p>
                  </a:txBody>
                  <a:tcPr anchor="ctr"/>
                </a:tc>
              </a:tr>
              <a:tr h="274320">
                <a:tc>
                  <a:txBody>
                    <a:bodyPr/>
                    <a:lstStyle/>
                    <a:p>
                      <a:r>
                        <a:rPr lang="en-US" sz="1200" b="1" dirty="0" smtClean="0"/>
                        <a:t>Max</a:t>
                      </a:r>
                      <a:r>
                        <a:rPr lang="en-US" sz="1200" b="1" baseline="0" dirty="0" smtClean="0"/>
                        <a:t> IPS throughput</a:t>
                      </a:r>
                      <a:endParaRPr lang="en-US" sz="1200" b="1" dirty="0">
                        <a:solidFill>
                          <a:schemeClr val="bg1"/>
                        </a:solidFill>
                      </a:endParaRPr>
                    </a:p>
                  </a:txBody>
                  <a:tcPr anchor="ctr"/>
                </a:tc>
                <a:tc>
                  <a:txBody>
                    <a:bodyPr/>
                    <a:lstStyle/>
                    <a:p>
                      <a:pPr algn="ctr"/>
                      <a:r>
                        <a:rPr lang="en-US" sz="1000" dirty="0" smtClean="0"/>
                        <a:t>Gbps</a:t>
                      </a:r>
                      <a:endParaRPr lang="en-US" sz="10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Gbps</a:t>
                      </a:r>
                      <a:endParaRPr lang="en-US" sz="100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Gbps</a:t>
                      </a:r>
                      <a:endParaRPr lang="en-US" sz="1000" b="0" i="0" dirty="0" smtClean="0">
                        <a:latin typeface="+mn-lt"/>
                      </a:endParaRPr>
                    </a:p>
                  </a:txBody>
                  <a:tcPr anchor="ctr"/>
                </a:tc>
              </a:tr>
              <a:tr h="274320">
                <a:tc>
                  <a:txBody>
                    <a:bodyPr/>
                    <a:lstStyle/>
                    <a:p>
                      <a:r>
                        <a:rPr lang="en-US" sz="1200" b="1" dirty="0" smtClean="0"/>
                        <a:t>Max Concurrent Session</a:t>
                      </a:r>
                      <a:endParaRPr lang="en-US" sz="1200" b="1" dirty="0">
                        <a:solidFill>
                          <a:schemeClr val="bg1"/>
                        </a:solidFill>
                      </a:endParaRPr>
                    </a:p>
                  </a:txBody>
                  <a:tcPr anchor="ctr"/>
                </a:tc>
                <a:tc>
                  <a:txBody>
                    <a:bodyPr/>
                    <a:lstStyle/>
                    <a:p>
                      <a:pPr algn="ctr"/>
                      <a:r>
                        <a:rPr lang="en-US" sz="1000" baseline="0" dirty="0" smtClean="0"/>
                        <a:t>M</a:t>
                      </a:r>
                      <a:endParaRPr lang="en-US" sz="10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M</a:t>
                      </a:r>
                      <a:endParaRPr lang="en-US" sz="100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M</a:t>
                      </a:r>
                      <a:endParaRPr lang="en-US" sz="1000" b="0" i="0" dirty="0" smtClean="0">
                        <a:latin typeface="+mn-lt"/>
                      </a:endParaRPr>
                    </a:p>
                  </a:txBody>
                  <a:tcPr anchor="ctr"/>
                </a:tc>
              </a:tr>
              <a:tr h="274320">
                <a:tc>
                  <a:txBody>
                    <a:bodyPr/>
                    <a:lstStyle/>
                    <a:p>
                      <a:r>
                        <a:rPr lang="en-US" sz="1200" b="1" dirty="0" smtClean="0"/>
                        <a:t>Max</a:t>
                      </a:r>
                      <a:r>
                        <a:rPr lang="en-US" sz="1200" b="1" baseline="0" dirty="0" smtClean="0"/>
                        <a:t> CPS</a:t>
                      </a:r>
                      <a:endParaRPr lang="en-US" sz="1200" b="1" dirty="0">
                        <a:solidFill>
                          <a:schemeClr val="bg1"/>
                        </a:solidFill>
                      </a:endParaRPr>
                    </a:p>
                  </a:txBody>
                  <a:tcPr anchor="ctr"/>
                </a:tc>
                <a:tc>
                  <a:txBody>
                    <a:bodyPr/>
                    <a:lstStyle/>
                    <a:p>
                      <a:pPr algn="ctr"/>
                      <a:r>
                        <a:rPr lang="en-US" sz="1000" dirty="0" smtClean="0"/>
                        <a:t>K</a:t>
                      </a:r>
                      <a:endParaRPr lang="en-US" sz="10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K</a:t>
                      </a:r>
                      <a:endParaRPr lang="en-US" sz="100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M</a:t>
                      </a:r>
                      <a:endParaRPr lang="en-US" sz="1000" b="0" i="0" dirty="0" smtClean="0">
                        <a:latin typeface="+mn-lt"/>
                      </a:endParaRPr>
                    </a:p>
                  </a:txBody>
                  <a:tcPr anchor="ctr"/>
                </a:tc>
              </a:tr>
            </a:tbl>
          </a:graphicData>
        </a:graphic>
      </p:graphicFrame>
      <p:pic>
        <p:nvPicPr>
          <p:cNvPr id="39941" name="Picture 2" descr="FG-5020_Ft.jpe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276600" y="2767010"/>
            <a:ext cx="1600200" cy="506413"/>
          </a:xfrm>
          <a:prstGeom prst="rect">
            <a:avLst/>
          </a:prstGeom>
          <a:noFill/>
          <a:ln w="9525">
            <a:noFill/>
            <a:miter lim="800000"/>
            <a:headEnd/>
            <a:tailEnd/>
          </a:ln>
        </p:spPr>
      </p:pic>
      <p:pic>
        <p:nvPicPr>
          <p:cNvPr id="39943" name="Picture 6" descr="FG-5060_Ft.jpe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94288" y="2562223"/>
            <a:ext cx="1447800" cy="685800"/>
          </a:xfrm>
          <a:prstGeom prst="rect">
            <a:avLst/>
          </a:prstGeom>
          <a:noFill/>
          <a:ln w="9525">
            <a:noFill/>
            <a:miter lim="800000"/>
            <a:headEnd/>
            <a:tailEnd/>
          </a:ln>
        </p:spPr>
      </p:pic>
      <p:sp>
        <p:nvSpPr>
          <p:cNvPr id="29" name="Rectangle 28"/>
          <p:cNvSpPr/>
          <p:nvPr/>
        </p:nvSpPr>
        <p:spPr bwMode="auto">
          <a:xfrm>
            <a:off x="2971800" y="1700210"/>
            <a:ext cx="3200400" cy="381000"/>
          </a:xfrm>
          <a:prstGeom prst="rect">
            <a:avLst/>
          </a:prstGeom>
          <a:solidFill>
            <a:srgbClr val="383E46"/>
          </a:solidFill>
          <a:ln w="28575" cmpd="sng">
            <a:solidFill>
              <a:schemeClr val="bg1"/>
            </a:solidFill>
            <a:headEnd type="none" w="med" len="med"/>
            <a:tailEnd type="none" w="med" len="med"/>
          </a:ln>
          <a:effectLst>
            <a:outerShdw blurRad="127000" dist="38100" dir="5400000" algn="tl"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anchor="ctr">
            <a:prstTxWarp prst="textNoShape">
              <a:avLst/>
            </a:prstTxWarp>
          </a:bodyPr>
          <a:lstStyle/>
          <a:p>
            <a:pPr algn="ctr"/>
            <a:r>
              <a:rPr lang="en-US" sz="2000">
                <a:solidFill>
                  <a:srgbClr val="FFFFFF"/>
                </a:solidFill>
                <a:ea typeface="ＭＳ Ｐゴシック" charset="-128"/>
                <a:cs typeface="ＭＳ Ｐゴシック" charset="-128"/>
              </a:rPr>
              <a:t>5000 Series Chassis</a:t>
            </a:r>
            <a:endParaRPr lang="en-US">
              <a:solidFill>
                <a:srgbClr val="FFFFFF"/>
              </a:solidFill>
              <a:ea typeface="ＭＳ Ｐゴシック" charset="-128"/>
              <a:cs typeface="ＭＳ Ｐゴシック" charset="-128"/>
            </a:endParaRPr>
          </a:p>
        </p:txBody>
      </p:sp>
      <p:sp>
        <p:nvSpPr>
          <p:cNvPr id="15" name="TextBox 14"/>
          <p:cNvSpPr txBox="1"/>
          <p:nvPr/>
        </p:nvSpPr>
        <p:spPr>
          <a:xfrm>
            <a:off x="533400" y="1471610"/>
            <a:ext cx="2209800" cy="1816100"/>
          </a:xfrm>
          <a:prstGeom prst="rect">
            <a:avLst/>
          </a:prstGeom>
          <a:noFill/>
        </p:spPr>
        <p:txBody>
          <a:bodyPr>
            <a:prstTxWarp prst="textNoShape">
              <a:avLst/>
            </a:prstTxWarp>
            <a:spAutoFit/>
          </a:bodyPr>
          <a:lstStyle/>
          <a:p>
            <a:pPr marL="285750" indent="-285750">
              <a:buClr>
                <a:schemeClr val="accent4"/>
              </a:buClr>
              <a:buFont typeface="Arial" charset="0"/>
              <a:buChar char="•"/>
            </a:pPr>
            <a:r>
              <a:rPr lang="en-US" sz="1400" b="1" dirty="0">
                <a:solidFill>
                  <a:srgbClr val="000000"/>
                </a:solidFill>
                <a:ea typeface="Arial Narrow" charset="0"/>
                <a:cs typeface="Arial Narrow" charset="0"/>
              </a:rPr>
              <a:t>Standard Based ATCA System</a:t>
            </a:r>
            <a:br>
              <a:rPr lang="en-US" sz="1400" b="1" dirty="0">
                <a:solidFill>
                  <a:srgbClr val="000000"/>
                </a:solidFill>
                <a:ea typeface="Arial Narrow" charset="0"/>
                <a:cs typeface="Arial Narrow" charset="0"/>
              </a:rPr>
            </a:br>
            <a:endParaRPr lang="en-US" sz="1400" b="1" dirty="0">
              <a:solidFill>
                <a:srgbClr val="000000"/>
              </a:solidFill>
              <a:ea typeface="Arial Narrow" charset="0"/>
              <a:cs typeface="Arial Narrow" charset="0"/>
            </a:endParaRPr>
          </a:p>
          <a:p>
            <a:pPr marL="285750" indent="-285750">
              <a:buClr>
                <a:schemeClr val="accent4"/>
              </a:buClr>
              <a:buFont typeface="Arial" charset="0"/>
              <a:buChar char="•"/>
            </a:pPr>
            <a:r>
              <a:rPr lang="en-US" sz="1400" b="1" dirty="0">
                <a:solidFill>
                  <a:srgbClr val="000000"/>
                </a:solidFill>
                <a:ea typeface="Arial Narrow" charset="0"/>
                <a:cs typeface="Arial Narrow" charset="0"/>
              </a:rPr>
              <a:t>Fully Redundant – Hot swappable blades, power supplies and fans</a:t>
            </a:r>
          </a:p>
          <a:p>
            <a:pPr marL="285750" indent="-285750"/>
            <a:r>
              <a:rPr lang="en-US" sz="1400" dirty="0">
                <a:solidFill>
                  <a:srgbClr val="000000"/>
                </a:solidFill>
                <a:ea typeface="Arial Narrow" charset="0"/>
                <a:cs typeface="Arial Narrow" charset="0"/>
              </a:rPr>
              <a:t> </a:t>
            </a:r>
          </a:p>
        </p:txBody>
      </p:sp>
      <p:sp>
        <p:nvSpPr>
          <p:cNvPr id="2" name="TextBox 1"/>
          <p:cNvSpPr txBox="1"/>
          <p:nvPr/>
        </p:nvSpPr>
        <p:spPr>
          <a:xfrm>
            <a:off x="664171" y="5569121"/>
            <a:ext cx="2365380" cy="3693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Performance based on fully populated  FG-5001D security Blades.</a:t>
            </a:r>
            <a:endParaRPr lang="en-US" sz="1000" i="1" dirty="0" smtClean="0">
              <a:solidFill>
                <a:srgbClr val="404040"/>
              </a:solidFill>
              <a:latin typeface="Helvetica 55 Roman"/>
              <a:cs typeface="Helvetica 55 Roman"/>
            </a:endParaRPr>
          </a:p>
        </p:txBody>
      </p:sp>
      <p:pic>
        <p:nvPicPr>
          <p:cNvPr id="12" name="Picture 11"/>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934200" y="1447800"/>
            <a:ext cx="1370426" cy="1829113"/>
          </a:xfrm>
          <a:prstGeom prst="rect">
            <a:avLst/>
          </a:prstGeom>
        </p:spPr>
      </p:pic>
    </p:spTree>
    <p:extLst>
      <p:ext uri="{BB962C8B-B14F-4D97-AF65-F5344CB8AC3E}">
        <p14:creationId xmlns:p14="http://schemas.microsoft.com/office/powerpoint/2010/main" val="103996122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bwMode="auto">
          <a:xfrm>
            <a:off x="3689350" y="1257300"/>
            <a:ext cx="4862513" cy="3395836"/>
          </a:xfrm>
          <a:prstGeom prst="roundRect">
            <a:avLst>
              <a:gd name="adj" fmla="val 7395"/>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40963"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a:latin typeface="Arial" charset="0"/>
              </a:rPr>
              <a:t>Load Distribution &amp; Virtualization</a:t>
            </a:r>
          </a:p>
        </p:txBody>
      </p:sp>
      <p:pic>
        <p:nvPicPr>
          <p:cNvPr id="40964" name="Picture 14" descr="FG-5140_Lt-s.png"/>
          <p:cNvPicPr>
            <a:picLocks noChangeAspect="1"/>
          </p:cNvPicPr>
          <p:nvPr/>
        </p:nvPicPr>
        <p:blipFill>
          <a:blip r:embed="rId2"/>
          <a:srcRect/>
          <a:stretch>
            <a:fillRect/>
          </a:stretch>
        </p:blipFill>
        <p:spPr bwMode="auto">
          <a:xfrm>
            <a:off x="3148013" y="2565400"/>
            <a:ext cx="1123950" cy="1368425"/>
          </a:xfrm>
          <a:prstGeom prst="rect">
            <a:avLst/>
          </a:prstGeom>
          <a:noFill/>
          <a:ln w="9525">
            <a:noFill/>
            <a:miter lim="800000"/>
            <a:headEnd/>
            <a:tailEnd/>
          </a:ln>
        </p:spPr>
      </p:pic>
      <p:sp>
        <p:nvSpPr>
          <p:cNvPr id="36" name="TextBox 35"/>
          <p:cNvSpPr txBox="1"/>
          <p:nvPr/>
        </p:nvSpPr>
        <p:spPr>
          <a:xfrm rot="5400000">
            <a:off x="5363370" y="3094831"/>
            <a:ext cx="696912" cy="708025"/>
          </a:xfrm>
          <a:prstGeom prst="rect">
            <a:avLst/>
          </a:prstGeom>
          <a:noFill/>
        </p:spPr>
        <p:txBody>
          <a:bodyPr wrap="none">
            <a:prstTxWarp prst="textNoShape">
              <a:avLst/>
            </a:prstTxWarp>
            <a:spAutoFit/>
          </a:bodyPr>
          <a:lstStyle/>
          <a:p>
            <a:r>
              <a:rPr lang="en-US" sz="4000" b="1">
                <a:solidFill>
                  <a:srgbClr val="637F7F"/>
                </a:solidFill>
                <a:latin typeface="Helvetica 55 Roman" charset="0"/>
                <a:ea typeface="Helvetica 55 Roman" charset="0"/>
                <a:cs typeface="Helvetica 55 Roman" charset="0"/>
              </a:rPr>
              <a:t>… </a:t>
            </a:r>
          </a:p>
        </p:txBody>
      </p:sp>
      <p:cxnSp>
        <p:nvCxnSpPr>
          <p:cNvPr id="28" name="Straight Connector 27"/>
          <p:cNvCxnSpPr/>
          <p:nvPr/>
        </p:nvCxnSpPr>
        <p:spPr bwMode="auto">
          <a:xfrm rot="5400000" flipH="1" flipV="1">
            <a:off x="4878388" y="1339850"/>
            <a:ext cx="476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29" name="Straight Connector 28"/>
          <p:cNvCxnSpPr/>
          <p:nvPr/>
        </p:nvCxnSpPr>
        <p:spPr bwMode="auto">
          <a:xfrm rot="5400000" flipH="1" flipV="1">
            <a:off x="4865688" y="1727200"/>
            <a:ext cx="6350" cy="5175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6" name="Rounded Rectangle 55"/>
          <p:cNvSpPr/>
          <p:nvPr/>
        </p:nvSpPr>
        <p:spPr bwMode="auto">
          <a:xfrm rot="5400000">
            <a:off x="4994345" y="1360398"/>
            <a:ext cx="2987708" cy="3010112"/>
          </a:xfrm>
          <a:prstGeom prst="roundRect">
            <a:avLst>
              <a:gd name="adj" fmla="val 5434"/>
            </a:avLst>
          </a:prstGeom>
          <a:solidFill>
            <a:schemeClr val="bg1">
              <a:lumMod val="8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cxnSp>
        <p:nvCxnSpPr>
          <p:cNvPr id="30" name="Straight Connector 29"/>
          <p:cNvCxnSpPr/>
          <p:nvPr/>
        </p:nvCxnSpPr>
        <p:spPr bwMode="auto">
          <a:xfrm rot="5400000" flipH="1" flipV="1">
            <a:off x="4860132" y="2239168"/>
            <a:ext cx="6350" cy="506413"/>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48" name="Straight Connector 47"/>
          <p:cNvCxnSpPr/>
          <p:nvPr/>
        </p:nvCxnSpPr>
        <p:spPr bwMode="auto">
          <a:xfrm rot="5400000" flipH="1" flipV="1">
            <a:off x="4860926" y="2579687"/>
            <a:ext cx="6350" cy="5048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31" name="Straight Connector 30"/>
          <p:cNvCxnSpPr/>
          <p:nvPr/>
        </p:nvCxnSpPr>
        <p:spPr bwMode="auto">
          <a:xfrm rot="5400000" flipH="1" flipV="1">
            <a:off x="4878387" y="3773488"/>
            <a:ext cx="4763"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 name="TextBox 4"/>
          <p:cNvSpPr txBox="1"/>
          <p:nvPr/>
        </p:nvSpPr>
        <p:spPr>
          <a:xfrm>
            <a:off x="395536" y="1439863"/>
            <a:ext cx="2749302" cy="2431435"/>
          </a:xfrm>
          <a:prstGeom prst="rect">
            <a:avLst/>
          </a:prstGeom>
          <a:noFill/>
        </p:spPr>
        <p:txBody>
          <a:bodyPr wrap="square">
            <a:prstTxWarp prst="textNoShape">
              <a:avLst/>
            </a:prstTxWarp>
            <a:spAutoFit/>
          </a:bodyPr>
          <a:lstStyle/>
          <a:p>
            <a:pPr>
              <a:spcBef>
                <a:spcPts val="800"/>
              </a:spcBef>
              <a:buClr>
                <a:srgbClr val="446E60"/>
              </a:buClr>
            </a:pPr>
            <a:r>
              <a:rPr lang="en-US" sz="1600" b="1" dirty="0">
                <a:solidFill>
                  <a:schemeClr val="accent4"/>
                </a:solidFill>
                <a:latin typeface="Helvetica 55 Roman" charset="0"/>
                <a:ea typeface="Helvetica 55 Roman" charset="0"/>
                <a:cs typeface="Helvetica 55 Roman" charset="0"/>
              </a:rPr>
              <a:t>Most flexible chassis based solution in the market</a:t>
            </a:r>
          </a:p>
          <a:p>
            <a:pPr>
              <a:spcBef>
                <a:spcPts val="800"/>
              </a:spcBef>
              <a:buClr>
                <a:srgbClr val="446E60"/>
              </a:buClr>
              <a:buFont typeface="Lucida Grande" charset="0"/>
              <a:buChar char="✔"/>
            </a:pPr>
            <a:r>
              <a:rPr lang="en-US" sz="1400" dirty="0">
                <a:solidFill>
                  <a:srgbClr val="404040"/>
                </a:solidFill>
                <a:latin typeface="Helvetica 55 Roman" charset="0"/>
                <a:ea typeface="Helvetica 55 Roman" charset="0"/>
                <a:cs typeface="Helvetica 55 Roman" charset="0"/>
              </a:rPr>
              <a:t> Ease of Maintenance – hot swappable components</a:t>
            </a:r>
          </a:p>
          <a:p>
            <a:pPr>
              <a:spcBef>
                <a:spcPts val="800"/>
              </a:spcBef>
              <a:buClr>
                <a:srgbClr val="446E60"/>
              </a:buClr>
              <a:buFont typeface="Lucida Grande" charset="0"/>
              <a:buChar char="✔"/>
            </a:pPr>
            <a:r>
              <a:rPr lang="en-US" sz="1400" dirty="0">
                <a:solidFill>
                  <a:srgbClr val="404040"/>
                </a:solidFill>
                <a:latin typeface="Helvetica 55 Roman" charset="0"/>
                <a:ea typeface="Helvetica 55 Roman" charset="0"/>
                <a:cs typeface="Helvetica 55 Roman" charset="0"/>
              </a:rPr>
              <a:t> Supports full hardware redundancy</a:t>
            </a:r>
          </a:p>
          <a:p>
            <a:pPr>
              <a:spcBef>
                <a:spcPts val="800"/>
              </a:spcBef>
              <a:buClr>
                <a:srgbClr val="446E60"/>
              </a:buClr>
              <a:buFont typeface="Lucida Grande" charset="0"/>
              <a:buChar char="✔"/>
            </a:pPr>
            <a:r>
              <a:rPr lang="en-US" sz="1400" dirty="0">
                <a:solidFill>
                  <a:srgbClr val="404040"/>
                </a:solidFill>
                <a:latin typeface="Helvetica 55 Roman" charset="0"/>
                <a:ea typeface="Helvetica 55 Roman" charset="0"/>
                <a:cs typeface="Helvetica 55 Roman" charset="0"/>
              </a:rPr>
              <a:t> Supports various Inter and Intra HA configurations</a:t>
            </a:r>
          </a:p>
        </p:txBody>
      </p:sp>
      <p:pic>
        <p:nvPicPr>
          <p:cNvPr id="33" name="Picture 32"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048464" y="2725859"/>
            <a:ext cx="2857467" cy="252129"/>
          </a:xfrm>
          <a:prstGeom prst="rect">
            <a:avLst/>
          </a:prstGeom>
        </p:spPr>
      </p:pic>
      <p:pic>
        <p:nvPicPr>
          <p:cNvPr id="34" name="Picture 33"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483644"/>
            <a:ext cx="2710218" cy="239138"/>
          </a:xfrm>
          <a:prstGeom prst="rect">
            <a:avLst/>
          </a:prstGeom>
          <a:effectLst/>
        </p:spPr>
      </p:pic>
      <p:pic>
        <p:nvPicPr>
          <p:cNvPr id="35" name="Picture 34"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856914"/>
            <a:ext cx="2710218" cy="239138"/>
          </a:xfrm>
          <a:prstGeom prst="rect">
            <a:avLst/>
          </a:prstGeom>
          <a:effectLst/>
        </p:spPr>
      </p:pic>
      <p:pic>
        <p:nvPicPr>
          <p:cNvPr id="38" name="Picture 37"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375958"/>
            <a:ext cx="2710218" cy="239138"/>
          </a:xfrm>
          <a:prstGeom prst="rect">
            <a:avLst/>
          </a:prstGeom>
          <a:effectLst/>
        </p:spPr>
      </p:pic>
      <p:pic>
        <p:nvPicPr>
          <p:cNvPr id="42" name="Picture 41"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685174"/>
            <a:ext cx="2710218" cy="239138"/>
          </a:xfrm>
          <a:prstGeom prst="rect">
            <a:avLst/>
          </a:prstGeom>
          <a:effectLst/>
        </p:spPr>
      </p:pic>
      <p:pic>
        <p:nvPicPr>
          <p:cNvPr id="43" name="Picture 42"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3888914"/>
            <a:ext cx="2710218" cy="239138"/>
          </a:xfrm>
          <a:prstGeom prst="rect">
            <a:avLst/>
          </a:prstGeom>
          <a:effectLst/>
        </p:spPr>
      </p:pic>
      <p:sp>
        <p:nvSpPr>
          <p:cNvPr id="70" name="Rounded Rectangle 69"/>
          <p:cNvSpPr/>
          <p:nvPr/>
        </p:nvSpPr>
        <p:spPr bwMode="auto">
          <a:xfrm rot="5400000">
            <a:off x="4059237" y="2435226"/>
            <a:ext cx="2986088"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1" name="Rounded Rectangle 70"/>
          <p:cNvSpPr/>
          <p:nvPr/>
        </p:nvSpPr>
        <p:spPr bwMode="auto">
          <a:xfrm rot="5400000">
            <a:off x="5000625" y="2435227"/>
            <a:ext cx="2986087" cy="858838"/>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2" name="Rounded Rectangle 71"/>
          <p:cNvSpPr/>
          <p:nvPr/>
        </p:nvSpPr>
        <p:spPr bwMode="auto">
          <a:xfrm rot="5400000">
            <a:off x="5942012" y="2435226"/>
            <a:ext cx="2986088"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graphicFrame>
        <p:nvGraphicFramePr>
          <p:cNvPr id="44" name="Content Placeholder 5"/>
          <p:cNvGraphicFramePr>
            <a:graphicFrameLocks/>
          </p:cNvGraphicFramePr>
          <p:nvPr>
            <p:extLst>
              <p:ext uri="{D42A27DB-BD31-4B8C-83A1-F6EECF244321}">
                <p14:modId xmlns:p14="http://schemas.microsoft.com/office/powerpoint/2010/main" val="1759777534"/>
              </p:ext>
            </p:extLst>
          </p:nvPr>
        </p:nvGraphicFramePr>
        <p:xfrm>
          <a:off x="539552" y="4941168"/>
          <a:ext cx="7994848" cy="1049693"/>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3997424"/>
                <a:gridCol w="3997424"/>
              </a:tblGrid>
              <a:tr h="409613">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b="1" dirty="0" smtClean="0">
                          <a:solidFill>
                            <a:schemeClr val="bg1"/>
                          </a:solidFill>
                          <a:latin typeface="+mn-lt"/>
                          <a:cs typeface="Helvetica 55 Roman"/>
                        </a:rPr>
                        <a:t>Clustering</a:t>
                      </a:r>
                    </a:p>
                  </a:txBody>
                  <a:tcPr anchor="ctr">
                    <a:solidFill>
                      <a:srgbClr val="3C3C3C"/>
                    </a:solidFill>
                  </a:tcPr>
                </a:tc>
                <a:tc>
                  <a:txBody>
                    <a:bodyPr/>
                    <a:lstStyle/>
                    <a:p>
                      <a:pPr algn="ctr"/>
                      <a:r>
                        <a:rPr lang="en-US" sz="1600" b="1" dirty="0" smtClean="0">
                          <a:solidFill>
                            <a:schemeClr val="bg1"/>
                          </a:solidFill>
                          <a:latin typeface="+mn-lt"/>
                        </a:rPr>
                        <a:t>Virtualization</a:t>
                      </a:r>
                    </a:p>
                  </a:txBody>
                  <a:tcPr anchor="ctr">
                    <a:solidFill>
                      <a:srgbClr val="3C3C3C"/>
                    </a:solidFill>
                  </a:tcPr>
                </a:tc>
              </a:tr>
              <a:tr h="640080">
                <a:tc>
                  <a:txBody>
                    <a:bodyPr/>
                    <a:lstStyle/>
                    <a:p>
                      <a:pPr algn="ctr"/>
                      <a:r>
                        <a:rPr lang="en-US" sz="1200" dirty="0" smtClean="0"/>
                        <a:t>Scales Traffic processing</a:t>
                      </a:r>
                      <a:r>
                        <a:rPr lang="en-US" sz="1200" baseline="0" dirty="0" smtClean="0"/>
                        <a:t> capacity linearly. Interoperates with external devices</a:t>
                      </a:r>
                      <a:endParaRPr lang="en-US" sz="12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t>Facilitates virtualized security components on FortiGate</a:t>
                      </a:r>
                      <a:r>
                        <a:rPr lang="en-US" sz="1200" baseline="0" dirty="0" smtClean="0"/>
                        <a:t> blades</a:t>
                      </a:r>
                      <a:r>
                        <a:rPr lang="en-US" sz="1200" dirty="0" smtClean="0"/>
                        <a:t> </a:t>
                      </a:r>
                      <a:endParaRPr lang="en-US" sz="1200" b="0" i="0" dirty="0" smtClean="0">
                        <a:latin typeface="+mn-lt"/>
                      </a:endParaRPr>
                    </a:p>
                  </a:txBody>
                  <a:tcPr anchor="ctr" horzOverflow="overflow"/>
                </a:tc>
              </a:tr>
            </a:tbl>
          </a:graphicData>
        </a:graphic>
      </p:graphicFrame>
      <p:sp>
        <p:nvSpPr>
          <p:cNvPr id="2" name="Rounded Rectangle 1"/>
          <p:cNvSpPr/>
          <p:nvPr/>
        </p:nvSpPr>
        <p:spPr bwMode="auto">
          <a:xfrm>
            <a:off x="3064508" y="3460311"/>
            <a:ext cx="1165211" cy="267970"/>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Chassis</a:t>
            </a:r>
            <a:endParaRPr kumimoji="0" lang="en-US" sz="1400" b="1" i="0" u="none" strike="noStrike" cap="none" normalizeH="0" baseline="0" dirty="0">
              <a:ln>
                <a:noFill/>
              </a:ln>
              <a:solidFill>
                <a:srgbClr val="36424A"/>
              </a:solidFill>
              <a:effectLst/>
              <a:latin typeface="Arial" charset="0"/>
            </a:endParaRPr>
          </a:p>
        </p:txBody>
      </p:sp>
      <p:pic>
        <p:nvPicPr>
          <p:cNvPr id="39" name="Picture 38"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200864" y="2878259"/>
            <a:ext cx="2857467" cy="252129"/>
          </a:xfrm>
          <a:prstGeom prst="rect">
            <a:avLst/>
          </a:prstGeom>
        </p:spPr>
      </p:pic>
      <p:sp>
        <p:nvSpPr>
          <p:cNvPr id="45" name="Rounded Rectangle 44"/>
          <p:cNvSpPr/>
          <p:nvPr/>
        </p:nvSpPr>
        <p:spPr bwMode="auto">
          <a:xfrm>
            <a:off x="3006247" y="3927284"/>
            <a:ext cx="1782774" cy="278684"/>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Networking Blades</a:t>
            </a:r>
            <a:endParaRPr kumimoji="0" lang="en-US" sz="1400" b="1" i="0" u="none" strike="noStrike" cap="none" normalizeH="0" baseline="0" dirty="0">
              <a:ln>
                <a:noFill/>
              </a:ln>
              <a:solidFill>
                <a:srgbClr val="36424A"/>
              </a:solidFill>
              <a:effectLst/>
              <a:latin typeface="Arial" charset="0"/>
            </a:endParaRPr>
          </a:p>
        </p:txBody>
      </p:sp>
      <p:sp>
        <p:nvSpPr>
          <p:cNvPr id="47" name="Rounded Rectangle 46"/>
          <p:cNvSpPr/>
          <p:nvPr/>
        </p:nvSpPr>
        <p:spPr bwMode="auto">
          <a:xfrm>
            <a:off x="5715000" y="3276600"/>
            <a:ext cx="1782774" cy="278684"/>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Security Blades</a:t>
            </a:r>
            <a:endParaRPr kumimoji="0" lang="en-US" sz="1400" b="1" i="0" u="none" strike="noStrike" cap="none" normalizeH="0" baseline="0" dirty="0">
              <a:ln>
                <a:noFill/>
              </a:ln>
              <a:solidFill>
                <a:srgbClr val="36424A"/>
              </a:solidFill>
              <a:effectLst/>
              <a:latin typeface="Arial" charset="0"/>
            </a:endParaRPr>
          </a:p>
        </p:txBody>
      </p:sp>
      <p:cxnSp>
        <p:nvCxnSpPr>
          <p:cNvPr id="50" name="Straight Connector 49"/>
          <p:cNvCxnSpPr/>
          <p:nvPr/>
        </p:nvCxnSpPr>
        <p:spPr bwMode="auto">
          <a:xfrm>
            <a:off x="5486400" y="4495800"/>
            <a:ext cx="2133600" cy="1"/>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58" name="Straight Connector 57"/>
          <p:cNvCxnSpPr/>
          <p:nvPr/>
        </p:nvCxnSpPr>
        <p:spPr bwMode="auto">
          <a:xfrm>
            <a:off x="6477000" y="4343400"/>
            <a:ext cx="0" cy="3048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0" name="Straight Connector 59"/>
          <p:cNvCxnSpPr/>
          <p:nvPr/>
        </p:nvCxnSpPr>
        <p:spPr bwMode="auto">
          <a:xfrm>
            <a:off x="7620000" y="4343400"/>
            <a:ext cx="0" cy="1524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2" name="Straight Connector 61"/>
          <p:cNvCxnSpPr/>
          <p:nvPr/>
        </p:nvCxnSpPr>
        <p:spPr bwMode="auto">
          <a:xfrm>
            <a:off x="5486400" y="4343400"/>
            <a:ext cx="0" cy="1524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sp>
        <p:nvSpPr>
          <p:cNvPr id="67" name="TextBox 66"/>
          <p:cNvSpPr txBox="1"/>
          <p:nvPr/>
        </p:nvSpPr>
        <p:spPr>
          <a:xfrm>
            <a:off x="6172200" y="4583192"/>
            <a:ext cx="685800" cy="223837"/>
          </a:xfrm>
          <a:prstGeom prst="rect">
            <a:avLst/>
          </a:prstGeom>
          <a:noFill/>
        </p:spPr>
        <p:txBody>
          <a:bodyPr wrap="square" rtlCol="0">
            <a:spAutoFit/>
          </a:bodyPr>
          <a:lstStyle/>
          <a:p>
            <a:r>
              <a:rPr lang="en-US" sz="1000" i="1" dirty="0" smtClean="0">
                <a:solidFill>
                  <a:srgbClr val="404040"/>
                </a:solidFill>
                <a:latin typeface="Helvetica 55 Roman"/>
                <a:cs typeface="Helvetica 55 Roman"/>
              </a:rPr>
              <a:t>VDOMs</a:t>
            </a:r>
          </a:p>
        </p:txBody>
      </p:sp>
    </p:spTree>
    <p:extLst>
      <p:ext uri="{BB962C8B-B14F-4D97-AF65-F5344CB8AC3E}">
        <p14:creationId xmlns:p14="http://schemas.microsoft.com/office/powerpoint/2010/main" val="93537627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5000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2724226084"/>
              </p:ext>
            </p:extLst>
          </p:nvPr>
        </p:nvGraphicFramePr>
        <p:xfrm>
          <a:off x="252001" y="1260000"/>
          <a:ext cx="8639998" cy="3824760"/>
        </p:xfrm>
        <a:graphic>
          <a:graphicData uri="http://schemas.openxmlformats.org/drawingml/2006/table">
            <a:tbl>
              <a:tblPr firstRow="1" bandRow="1">
                <a:effectLst/>
                <a:tableStyleId>{073A0DAA-6AF3-43AB-8588-CEC1D06C72B9}</a:tableStyleId>
              </a:tblPr>
              <a:tblGrid>
                <a:gridCol w="2109554"/>
                <a:gridCol w="1632611"/>
                <a:gridCol w="1632611"/>
                <a:gridCol w="1632611"/>
                <a:gridCol w="1632611"/>
              </a:tblGrid>
              <a:tr h="36566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1" i="0" u="none" strike="noStrike" kern="1200" cap="none" spc="0" normalizeH="0" baseline="0" noProof="0" dirty="0" smtClean="0">
                        <a:ln>
                          <a:noFill/>
                        </a:ln>
                        <a:solidFill>
                          <a:srgbClr val="FFFFFF"/>
                        </a:solidFill>
                        <a:effectLst/>
                        <a:uLnTx/>
                        <a:uFillTx/>
                        <a:latin typeface="+mn-lt"/>
                        <a:ea typeface="+mn-ea"/>
                        <a:cs typeface="+mn-cs"/>
                      </a:endParaRPr>
                    </a:p>
                  </a:txBody>
                  <a:tcPr anchor="ctr">
                    <a:solidFill>
                      <a:srgbClr val="3C3C3C"/>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smtClean="0">
                          <a:ln>
                            <a:noFill/>
                          </a:ln>
                          <a:solidFill>
                            <a:srgbClr val="FFFFFF"/>
                          </a:solidFill>
                          <a:effectLst/>
                          <a:uLnTx/>
                          <a:uFillTx/>
                          <a:latin typeface="+mn-lt"/>
                          <a:ea typeface="+mn-ea"/>
                          <a:cs typeface="+mn-cs"/>
                        </a:rPr>
                        <a:t>FG-5001B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FG-5001C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FG-5101C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FG-5001D</a:t>
                      </a:r>
                    </a:p>
                  </a:txBody>
                  <a:tcPr anchor="ctr">
                    <a:solidFill>
                      <a:srgbClr val="3C3C3C"/>
                    </a:solidFill>
                  </a:tcPr>
                </a:tc>
              </a:tr>
              <a:tr h="420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latin typeface="+mn-lt"/>
                          <a:cs typeface="Arial Narrow"/>
                        </a:rPr>
                        <a:t>20 / 20 / 20</a:t>
                      </a:r>
                    </a:p>
                    <a:p>
                      <a:pPr algn="ct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t>40 / 40 / 40</a:t>
                      </a:r>
                      <a:endParaRPr lang="en-US" sz="1100" baseline="0" dirty="0" smtClean="0"/>
                    </a:p>
                    <a:p>
                      <a:pPr algn="ctr"/>
                      <a:r>
                        <a:rPr lang="en-US" sz="1100" dirty="0" smtClean="0"/>
                        <a:t>Gbps</a:t>
                      </a:r>
                      <a:endParaRPr lang="en-US" sz="1100" dirty="0"/>
                    </a:p>
                  </a:txBody>
                  <a:tcPr anchor="ctr" horzOverflow="overflow"/>
                </a:tc>
                <a:tc>
                  <a:txBody>
                    <a:bodyPr/>
                    <a:lstStyle/>
                    <a:p>
                      <a:pPr algn="ctr"/>
                      <a:r>
                        <a:rPr lang="en-US" sz="1100" dirty="0" smtClean="0"/>
                        <a:t>40 </a:t>
                      </a:r>
                      <a:r>
                        <a:rPr lang="en-US" sz="1100" baseline="0" dirty="0" smtClean="0"/>
                        <a:t>/ 40 / 10</a:t>
                      </a:r>
                    </a:p>
                    <a:p>
                      <a:pPr algn="ctr"/>
                      <a:r>
                        <a:rPr lang="en-US" sz="1100" baseline="0" dirty="0" smtClean="0"/>
                        <a:t>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80 / 80 / 55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Gbps</a:t>
                      </a:r>
                    </a:p>
                  </a:txBody>
                  <a:tcPr anchor="ctr" horzOverflow="overflow"/>
                </a:tc>
              </a:tr>
              <a:tr h="365661">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11 Mil</a:t>
                      </a:r>
                      <a:endParaRPr lang="en-US" sz="1100" dirty="0">
                        <a:latin typeface="+mn-lt"/>
                        <a:cs typeface="Arial Narrow"/>
                      </a:endParaRPr>
                    </a:p>
                  </a:txBody>
                  <a:tcPr anchor="ctr"/>
                </a:tc>
                <a:tc>
                  <a:txBody>
                    <a:bodyPr/>
                    <a:lstStyle/>
                    <a:p>
                      <a:pPr algn="ctr"/>
                      <a:r>
                        <a:rPr lang="en-US" sz="1100" dirty="0" smtClean="0"/>
                        <a:t>29.5</a:t>
                      </a:r>
                      <a:r>
                        <a:rPr lang="en-US" sz="1100" baseline="0" dirty="0" smtClean="0"/>
                        <a:t> </a:t>
                      </a:r>
                      <a:r>
                        <a:rPr lang="en-US" sz="1100" dirty="0" smtClean="0"/>
                        <a:t>Mil</a:t>
                      </a:r>
                      <a:endParaRPr lang="en-US" sz="1100" dirty="0"/>
                    </a:p>
                  </a:txBody>
                  <a:tcPr anchor="ctr"/>
                </a:tc>
                <a:tc>
                  <a:txBody>
                    <a:bodyPr/>
                    <a:lstStyle/>
                    <a:p>
                      <a:pPr algn="ctr"/>
                      <a:r>
                        <a:rPr lang="en-US" sz="1100" dirty="0" smtClean="0"/>
                        <a:t>10 Mil</a:t>
                      </a:r>
                      <a:endParaRPr lang="en-US" sz="1100" dirty="0"/>
                    </a:p>
                  </a:txBody>
                  <a:tcPr anchor="ctr"/>
                </a:tc>
                <a:tc>
                  <a:txBody>
                    <a:bodyPr/>
                    <a:lstStyle/>
                    <a:p>
                      <a:pPr algn="ctr"/>
                      <a:r>
                        <a:rPr lang="en-US" sz="1100" dirty="0" smtClean="0">
                          <a:solidFill>
                            <a:srgbClr val="36424A"/>
                          </a:solidFill>
                          <a:latin typeface="+mn-lt"/>
                          <a:cs typeface="Arial Narrow"/>
                        </a:rPr>
                        <a:t> Mil</a:t>
                      </a:r>
                      <a:endParaRPr lang="en-US" sz="1100" dirty="0">
                        <a:solidFill>
                          <a:srgbClr val="36424A"/>
                        </a:solidFill>
                        <a:latin typeface="+mn-lt"/>
                        <a:cs typeface="Arial Narrow"/>
                      </a:endParaRPr>
                    </a:p>
                  </a:txBody>
                  <a:tcPr anchor="ctr" horzOverflow="overflow"/>
                </a:tc>
              </a:tr>
              <a:tr h="350634">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170,000</a:t>
                      </a:r>
                      <a:endParaRPr lang="en-US" sz="1100" dirty="0">
                        <a:latin typeface="+mn-lt"/>
                        <a:cs typeface="Arial Narrow"/>
                      </a:endParaRPr>
                    </a:p>
                  </a:txBody>
                  <a:tcPr anchor="ctr"/>
                </a:tc>
                <a:tc>
                  <a:txBody>
                    <a:bodyPr/>
                    <a:lstStyle/>
                    <a:p>
                      <a:pPr algn="ctr"/>
                      <a:r>
                        <a:rPr lang="en-US" sz="1100" dirty="0" smtClean="0"/>
                        <a:t>210,000</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235,000</a:t>
                      </a:r>
                    </a:p>
                  </a:txBody>
                  <a:tcPr anchor="ctr"/>
                </a:tc>
                <a:tc>
                  <a:txBody>
                    <a:bodyPr/>
                    <a:lstStyle/>
                    <a:p>
                      <a:pPr algn="ctr"/>
                      <a:endParaRPr lang="en-US" sz="1100" dirty="0">
                        <a:solidFill>
                          <a:srgbClr val="36424A"/>
                        </a:solidFill>
                        <a:latin typeface="+mn-lt"/>
                        <a:cs typeface="Arial Narrow"/>
                      </a:endParaRPr>
                    </a:p>
                  </a:txBody>
                  <a:tcPr anchor="ctr" horzOverflow="overflow"/>
                </a:tc>
              </a:tr>
              <a:tr h="365661">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17</a:t>
                      </a:r>
                      <a:r>
                        <a:rPr lang="en-US" sz="1100" baseline="0" dirty="0" smtClean="0">
                          <a:latin typeface="+mn-lt"/>
                          <a:cs typeface="Arial Narrow"/>
                        </a:rPr>
                        <a:t> </a:t>
                      </a: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t>17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22</a:t>
                      </a:r>
                      <a:r>
                        <a:rPr lang="en-US" sz="1100" baseline="0" dirty="0" smtClean="0"/>
                        <a:t> </a:t>
                      </a:r>
                      <a:r>
                        <a:rPr lang="en-US" sz="1100" dirty="0" smtClean="0"/>
                        <a:t>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Gbps</a:t>
                      </a:r>
                    </a:p>
                  </a:txBody>
                  <a:tcPr anchor="ctr" horzOverflow="overflow"/>
                </a:tc>
              </a:tr>
              <a:tr h="365661">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7.8 Gbps</a:t>
                      </a:r>
                      <a:endParaRPr lang="en-US" sz="1100" dirty="0">
                        <a:latin typeface="+mn-lt"/>
                        <a:cs typeface="Arial Narrow"/>
                      </a:endParaRPr>
                    </a:p>
                  </a:txBody>
                  <a:tcPr anchor="ctr"/>
                </a:tc>
                <a:tc>
                  <a:txBody>
                    <a:bodyPr/>
                    <a:lstStyle/>
                    <a:p>
                      <a:pPr algn="ctr"/>
                      <a:r>
                        <a:rPr lang="en-US" sz="1100" dirty="0" smtClean="0"/>
                        <a:t>9.8 Gbps</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9.4 Gbps</a:t>
                      </a:r>
                    </a:p>
                  </a:txBody>
                  <a:tcPr anchor="ctr"/>
                </a:tc>
                <a:tc>
                  <a:txBody>
                    <a:bodyPr/>
                    <a:lstStyle/>
                    <a:p>
                      <a:pPr algn="ctr"/>
                      <a:r>
                        <a:rPr lang="en-US" sz="1100" dirty="0" smtClean="0">
                          <a:solidFill>
                            <a:srgbClr val="36424A"/>
                          </a:solidFill>
                          <a:latin typeface="+mn-lt"/>
                          <a:cs typeface="Arial Narrow"/>
                        </a:rPr>
                        <a:t> Gbps</a:t>
                      </a:r>
                      <a:endParaRPr lang="en-US" sz="1100" dirty="0">
                        <a:solidFill>
                          <a:srgbClr val="36424A"/>
                        </a:solidFill>
                        <a:latin typeface="+mn-lt"/>
                        <a:cs typeface="Arial Narrow"/>
                      </a:endParaRPr>
                    </a:p>
                  </a:txBody>
                  <a:tcPr anchor="ctr" horzOverflow="overflow"/>
                </a:tc>
              </a:tr>
              <a:tr h="365661">
                <a:tc>
                  <a:txBody>
                    <a:bodyPr/>
                    <a:lstStyle/>
                    <a:p>
                      <a:r>
                        <a:rPr lang="en-US" sz="1100" b="1" dirty="0" smtClean="0">
                          <a:solidFill>
                            <a:srgbClr val="FFFFFF"/>
                          </a:solidFill>
                        </a:rPr>
                        <a:t>Antivirus (Proxy/Flow)</a:t>
                      </a:r>
                      <a:endParaRPr lang="en-US" sz="1100" b="1" dirty="0">
                        <a:solidFill>
                          <a:srgbClr val="FFFFFF"/>
                        </a:solidFill>
                      </a:endParaRPr>
                    </a:p>
                  </a:txBody>
                  <a:tcPr anchor="ctr">
                    <a:solidFill>
                      <a:srgbClr val="777777"/>
                    </a:solidFill>
                  </a:tcPr>
                </a:tc>
                <a:tc>
                  <a:txBody>
                    <a:bodyPr/>
                    <a:lstStyle/>
                    <a:p>
                      <a:pPr algn="ctr"/>
                      <a:r>
                        <a:rPr lang="de-DE" sz="1100" dirty="0" smtClean="0">
                          <a:latin typeface="+mn-lt"/>
                          <a:cs typeface="Arial Narrow"/>
                        </a:rPr>
                        <a:t>2 /</a:t>
                      </a:r>
                      <a:r>
                        <a:rPr lang="de-DE" sz="1100" baseline="0" dirty="0" smtClean="0">
                          <a:latin typeface="+mn-lt"/>
                          <a:cs typeface="Arial Narrow"/>
                        </a:rPr>
                        <a:t> 2.5</a:t>
                      </a:r>
                      <a:r>
                        <a:rPr lang="de-DE" sz="1100" dirty="0" smtClean="0">
                          <a:latin typeface="+mn-lt"/>
                          <a:cs typeface="Arial Narrow"/>
                        </a:rPr>
                        <a:t> Gbps</a:t>
                      </a:r>
                    </a:p>
                  </a:txBody>
                  <a:tcPr anchor="ctr"/>
                </a:tc>
                <a:tc>
                  <a:txBody>
                    <a:bodyPr/>
                    <a:lstStyle/>
                    <a:p>
                      <a:pPr algn="ctr"/>
                      <a:r>
                        <a:rPr lang="en-US" sz="1100" dirty="0" smtClean="0"/>
                        <a:t>3 / 4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 / 5 Gbps</a:t>
                      </a:r>
                    </a:p>
                  </a:txBody>
                  <a:tcPr anchor="ctr"/>
                </a:tc>
                <a:tc>
                  <a:txBody>
                    <a:bodyPr/>
                    <a:lstStyle/>
                    <a:p>
                      <a:pPr algn="ctr"/>
                      <a:r>
                        <a:rPr lang="en-US" sz="1100" dirty="0" smtClean="0">
                          <a:solidFill>
                            <a:srgbClr val="36424A"/>
                          </a:solidFill>
                          <a:latin typeface="+mn-lt"/>
                          <a:cs typeface="Arial Narrow"/>
                        </a:rPr>
                        <a:t>- / - Gbps</a:t>
                      </a:r>
                    </a:p>
                  </a:txBody>
                  <a:tcPr anchor="ctr" horzOverflow="overflow"/>
                </a:tc>
              </a:tr>
              <a:tr h="365661">
                <a:tc>
                  <a:txBody>
                    <a:bodyPr/>
                    <a:lstStyle/>
                    <a:p>
                      <a:r>
                        <a:rPr lang="en-US" sz="1100" b="1" dirty="0" smtClean="0">
                          <a:solidFill>
                            <a:srgbClr val="FFFFFF"/>
                          </a:solidFill>
                        </a:rPr>
                        <a:t>Interfaces</a:t>
                      </a:r>
                      <a:endParaRPr lang="en-US" sz="1100" b="1" dirty="0">
                        <a:solidFill>
                          <a:srgbClr val="FFFFFF"/>
                        </a:solidFill>
                      </a:endParaRPr>
                    </a:p>
                  </a:txBody>
                  <a:tcPr anchor="ctr">
                    <a:solidFill>
                      <a:srgbClr val="777777"/>
                    </a:solidFill>
                  </a:tcPr>
                </a:tc>
                <a:tc>
                  <a:txBody>
                    <a:bodyPr/>
                    <a:lstStyle/>
                    <a:p>
                      <a:pPr algn="ctr"/>
                      <a:r>
                        <a:rPr lang="en-US" sz="1100" dirty="0" smtClean="0">
                          <a:solidFill>
                            <a:schemeClr val="tx1"/>
                          </a:solidFill>
                          <a:latin typeface="+mn-lt"/>
                          <a:cs typeface="Arial Narrow"/>
                        </a:rPr>
                        <a:t>8x 10GE SFP+, 2x GE RJ45</a:t>
                      </a:r>
                      <a:endParaRPr lang="en-US" sz="1100" dirty="0">
                        <a:solidFill>
                          <a:schemeClr val="tx1"/>
                        </a:solidFill>
                        <a:latin typeface="+mn-lt"/>
                        <a:cs typeface="Arial Narrow"/>
                      </a:endParaRPr>
                    </a:p>
                  </a:txBody>
                  <a:tcPr anchor="ctr"/>
                </a:tc>
                <a:tc>
                  <a:txBody>
                    <a:bodyPr/>
                    <a:lstStyle/>
                    <a:p>
                      <a:pPr algn="ctr"/>
                      <a:r>
                        <a:rPr lang="en-US" sz="1100" dirty="0" smtClean="0"/>
                        <a:t>2x 10GE SFP+, 2x GE RJ45</a:t>
                      </a:r>
                      <a:endParaRPr lang="en-US" sz="1100" dirty="0"/>
                    </a:p>
                  </a:txBody>
                  <a:tcPr anchor="ctr"/>
                </a:tc>
                <a:tc>
                  <a:txBody>
                    <a:bodyPr/>
                    <a:lstStyle/>
                    <a:p>
                      <a:pPr algn="ctr"/>
                      <a:r>
                        <a:rPr lang="en-US" sz="1100" dirty="0" smtClean="0"/>
                        <a:t>4x</a:t>
                      </a:r>
                      <a:r>
                        <a:rPr lang="en-US" sz="1100" baseline="0" dirty="0" smtClean="0"/>
                        <a:t> 10GE SFP+, 2x GE RJ45</a:t>
                      </a:r>
                      <a:endParaRPr lang="en-US" sz="1100" dirty="0" smtClean="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2x 40GE QSFP+, 2x 10GE SFP+, 2x GE RJ45</a:t>
                      </a:r>
                      <a:endParaRPr lang="en-US" sz="1100" dirty="0">
                        <a:solidFill>
                          <a:srgbClr val="36424A"/>
                        </a:solidFill>
                      </a:endParaRPr>
                    </a:p>
                  </a:txBody>
                  <a:tcPr anchor="ctr"/>
                </a:tc>
              </a:tr>
              <a:tr h="365661">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c>
                  <a:txBody>
                    <a:bodyPr/>
                    <a:lstStyle/>
                    <a:p>
                      <a:pPr algn="ctr"/>
                      <a:r>
                        <a:rPr lang="en-US" sz="1100" dirty="0" smtClean="0">
                          <a:latin typeface="+mn-lt"/>
                          <a:cs typeface="Arial Narrow"/>
                        </a:rPr>
                        <a:t>128 GB</a:t>
                      </a:r>
                      <a:endParaRPr lang="en-US" sz="1100" dirty="0">
                        <a:latin typeface="+mn-lt"/>
                        <a:cs typeface="Arial Narrow"/>
                      </a:endParaRPr>
                    </a:p>
                  </a:txBody>
                  <a:tcPr anchor="ctr"/>
                </a:tc>
                <a:tc>
                  <a:txBody>
                    <a:bodyPr/>
                    <a:lstStyle/>
                    <a:p>
                      <a:pPr algn="ctr"/>
                      <a:r>
                        <a:rPr lang="en-US" sz="1100" dirty="0" smtClean="0">
                          <a:latin typeface="+mn-lt"/>
                          <a:cs typeface="Arial Narrow"/>
                        </a:rPr>
                        <a:t>64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latin typeface="+mn-lt"/>
                          <a:cs typeface="Arial Narrow"/>
                        </a:rPr>
                        <a:t>200 </a:t>
                      </a:r>
                      <a:r>
                        <a:rPr lang="en-US" sz="1100" baseline="0" dirty="0" smtClean="0">
                          <a:solidFill>
                            <a:srgbClr val="36424A"/>
                          </a:solidFill>
                          <a:latin typeface="+mn-lt"/>
                          <a:cs typeface="Arial Narrow"/>
                        </a:rPr>
                        <a:t>GB</a:t>
                      </a:r>
                      <a:endParaRPr lang="en-US" sz="1100" dirty="0" smtClean="0">
                        <a:solidFill>
                          <a:srgbClr val="36424A"/>
                        </a:solidFill>
                        <a:latin typeface="+mn-lt"/>
                        <a:cs typeface="Arial Narrow"/>
                      </a:endParaRPr>
                    </a:p>
                  </a:txBody>
                  <a:tcPr anchor="ctr"/>
                </a:tc>
              </a:tr>
              <a:tr h="255462">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
        <p:nvSpPr>
          <p:cNvPr id="6" name="TextBox 5"/>
          <p:cNvSpPr txBox="1"/>
          <p:nvPr/>
        </p:nvSpPr>
        <p:spPr>
          <a:xfrm>
            <a:off x="457200" y="6400800"/>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Tree>
    <p:extLst>
      <p:ext uri="{BB962C8B-B14F-4D97-AF65-F5344CB8AC3E}">
        <p14:creationId xmlns:p14="http://schemas.microsoft.com/office/powerpoint/2010/main" val="1415149435"/>
      </p:ext>
    </p:extLst>
  </p:cSld>
  <p:clrMapOvr>
    <a:masterClrMapping/>
  </p:clrMapOvr>
  <p:transition xmlns:p14="http://schemas.microsoft.com/office/powerpoint/2010/main" spd="slow">
    <p:wip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5001B</a:t>
            </a:r>
            <a:endParaRPr lang="en-US" b="0" i="0" dirty="0"/>
          </a:p>
        </p:txBody>
      </p:sp>
      <p:pic>
        <p:nvPicPr>
          <p:cNvPr id="2" name="Picture 1"/>
          <p:cNvPicPr>
            <a:picLocks noChangeAspect="1"/>
          </p:cNvPicPr>
          <p:nvPr/>
        </p:nvPicPr>
        <p:blipFill>
          <a:blip r:embed="rId2"/>
          <a:stretch>
            <a:fillRect/>
          </a:stretch>
        </p:blipFill>
        <p:spPr>
          <a:xfrm>
            <a:off x="505094" y="1708373"/>
            <a:ext cx="4617999" cy="1539332"/>
          </a:xfrm>
          <a:prstGeom prst="rect">
            <a:avLst/>
          </a:prstGeom>
        </p:spPr>
      </p:pic>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8x NP4 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2x </a:t>
            </a:r>
            <a:r>
              <a:rPr lang="en-US" sz="1200" dirty="0" smtClean="0"/>
              <a:t>GE RJ45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a:t>connectivity</a:t>
            </a:r>
            <a:r>
              <a:rPr lang="sv-SE" sz="1200" dirty="0" smtClean="0"/>
              <a:t>: 2x </a:t>
            </a:r>
            <a:r>
              <a:rPr lang="sv-SE" sz="1200" dirty="0" err="1"/>
              <a:t>base</a:t>
            </a:r>
            <a:r>
              <a:rPr lang="sv-SE" sz="1200" dirty="0"/>
              <a:t> backplane </a:t>
            </a:r>
            <a:r>
              <a:rPr lang="sv-SE" sz="1200" dirty="0" smtClean="0"/>
              <a:t>1Gbps, 2x </a:t>
            </a:r>
            <a:r>
              <a:rPr lang="sv-SE" sz="1200" dirty="0" err="1"/>
              <a:t>fabric</a:t>
            </a:r>
            <a:r>
              <a:rPr lang="sv-SE" sz="1200" dirty="0"/>
              <a:t> backplane </a:t>
            </a:r>
            <a:r>
              <a:rPr lang="sv-SE" sz="1200" dirty="0" smtClean="0"/>
              <a:t>10Gbps</a:t>
            </a:r>
          </a:p>
        </p:txBody>
      </p:sp>
      <p:graphicFrame>
        <p:nvGraphicFramePr>
          <p:cNvPr id="10" name="Content Placeholder 4"/>
          <p:cNvGraphicFramePr>
            <a:graphicFrameLocks/>
          </p:cNvGraphicFramePr>
          <p:nvPr>
            <p:extLst>
              <p:ext uri="{D42A27DB-BD31-4B8C-83A1-F6EECF244321}">
                <p14:modId xmlns:p14="http://schemas.microsoft.com/office/powerpoint/2010/main" val="389827880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40/40/40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IPS Throughput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7.8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4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Antivirus Throughput (Proxy Based / Flow Based)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2/2.5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Virtual Domains (Default / Max)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170 K</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Max Number of FortiTokens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Client-to-Gateway IPSec VPN Tunnels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Concurrent SSL-VPN Users (Recommended Max)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r:embed="rId3"/>
          <a:stretch>
            <a:fillRect/>
          </a:stretch>
        </p:blipFill>
        <p:spPr>
          <a:xfrm>
            <a:off x="567270" y="1194749"/>
            <a:ext cx="1794302" cy="536981"/>
          </a:xfrm>
          <a:prstGeom prst="rect">
            <a:avLst/>
          </a:prstGeom>
        </p:spPr>
      </p:pic>
      <p:pic>
        <p:nvPicPr>
          <p:cNvPr id="13" name="Picture 12" descr="dark_FortiASICS_CP7.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49151" y="3067811"/>
            <a:ext cx="673935" cy="346569"/>
          </a:xfrm>
          <a:prstGeom prst="rect">
            <a:avLst/>
          </a:prstGeom>
          <a:effectLst/>
        </p:spPr>
      </p:pic>
      <p:pic>
        <p:nvPicPr>
          <p:cNvPr id="14" name="Picture 13" descr="dark_FortiASICS_NP4.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18200" y="3067811"/>
            <a:ext cx="673935" cy="346569"/>
          </a:xfrm>
          <a:prstGeom prst="rect">
            <a:avLst/>
          </a:prstGeom>
          <a:effectLst/>
        </p:spPr>
      </p:pic>
      <p:pic>
        <p:nvPicPr>
          <p:cNvPr id="15" name="Picture 14"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99536" y="3084728"/>
            <a:ext cx="569690" cy="312735"/>
          </a:xfrm>
          <a:prstGeom prst="rect">
            <a:avLst/>
          </a:prstGeom>
          <a:effectLst/>
        </p:spPr>
      </p:pic>
      <p:pic>
        <p:nvPicPr>
          <p:cNvPr id="16" name="Picture 15" descr="dark_forticarrier.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77200" y="3089565"/>
            <a:ext cx="568348" cy="316345"/>
          </a:xfrm>
          <a:prstGeom prst="rect">
            <a:avLst/>
          </a:prstGeom>
        </p:spPr>
      </p:pic>
    </p:spTree>
    <p:extLst>
      <p:ext uri="{BB962C8B-B14F-4D97-AF65-F5344CB8AC3E}">
        <p14:creationId xmlns:p14="http://schemas.microsoft.com/office/powerpoint/2010/main" val="952140584"/>
      </p:ext>
    </p:extLst>
  </p:cSld>
  <p:clrMapOvr>
    <a:masterClrMapping/>
  </p:clrMapOvr>
  <p:transition xmlns:p14="http://schemas.microsoft.com/office/powerpoint/2010/main" spd="slow">
    <p:wip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5001C</a:t>
            </a:r>
            <a:endParaRPr lang="en-US" b="0" i="0" dirty="0"/>
          </a:p>
        </p:txBody>
      </p:sp>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a:t>
            </a:r>
            <a:r>
              <a:rPr lang="en-US" sz="1200" dirty="0"/>
              <a:t>NP4 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2x </a:t>
            </a:r>
            <a:r>
              <a:rPr lang="en-US" sz="1200" dirty="0" smtClean="0"/>
              <a:t>GE RJ45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a:t>connectivity</a:t>
            </a:r>
            <a:r>
              <a:rPr lang="sv-SE" sz="1200" dirty="0" smtClean="0"/>
              <a:t>: 2x </a:t>
            </a:r>
            <a:r>
              <a:rPr lang="sv-SE" sz="1200" dirty="0" err="1"/>
              <a:t>base</a:t>
            </a:r>
            <a:r>
              <a:rPr lang="sv-SE" sz="1200" dirty="0"/>
              <a:t> backplane </a:t>
            </a:r>
            <a:r>
              <a:rPr lang="sv-SE" sz="1200" dirty="0" smtClean="0"/>
              <a:t>1Gbps, 2x </a:t>
            </a:r>
            <a:r>
              <a:rPr lang="sv-SE" sz="1200" dirty="0" err="1"/>
              <a:t>fabric</a:t>
            </a:r>
            <a:r>
              <a:rPr lang="sv-SE" sz="1200" dirty="0"/>
              <a:t> backplane </a:t>
            </a:r>
            <a:r>
              <a:rPr lang="sv-SE" sz="1200" dirty="0" smtClean="0"/>
              <a:t>40Gbps</a:t>
            </a:r>
          </a:p>
        </p:txBody>
      </p:sp>
      <p:graphicFrame>
        <p:nvGraphicFramePr>
          <p:cNvPr id="10" name="Content Placeholder 4"/>
          <p:cNvGraphicFramePr>
            <a:graphicFrameLocks/>
          </p:cNvGraphicFramePr>
          <p:nvPr>
            <p:extLst>
              <p:ext uri="{D42A27DB-BD31-4B8C-83A1-F6EECF244321}">
                <p14:modId xmlns:p14="http://schemas.microsoft.com/office/powerpoint/2010/main" val="2702869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40/40/40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IPS Throughput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9.8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4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 Flow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3/4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smtClean="0">
                          <a:ln>
                            <a:noFill/>
                          </a:ln>
                          <a:effectLst/>
                        </a:rPr>
                        <a:t>29.5 </a:t>
                      </a:r>
                      <a:r>
                        <a:rPr kumimoji="0" lang="en-US" sz="1000" u="none" strike="noStrike" cap="none" normalizeH="0" baseline="0" dirty="0" smtClean="0">
                          <a:ln>
                            <a:noFill/>
                          </a:ln>
                          <a:effectLst/>
                        </a:rPr>
                        <a:t>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Virtual Domains (Default / Max)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210 K</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r>
                        <a:rPr lang="en-US" sz="1000" b="1" kern="1200" dirty="0" smtClean="0">
                          <a:solidFill>
                            <a:schemeClr val="tx1"/>
                          </a:solidFill>
                          <a:effectLst/>
                        </a:rPr>
                        <a:t>Max Number of FortiAPs (Total/Tunnel)</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Max Number of FortiTokens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Client-to-Gateway IPSec VPN Tunnels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Concurrent SSL-VPN Users (Recommended Max)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30,000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r:embed="rId2"/>
          <a:stretch>
            <a:fillRect/>
          </a:stretch>
        </p:blipFill>
        <p:spPr>
          <a:xfrm>
            <a:off x="567270" y="1194749"/>
            <a:ext cx="1794302" cy="536981"/>
          </a:xfrm>
          <a:prstGeom prst="rect">
            <a:avLst/>
          </a:prstGeom>
        </p:spPr>
      </p:pic>
      <p:pic>
        <p:nvPicPr>
          <p:cNvPr id="14" name="Picture 13" descr="dark_FortiASICS_NP4.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18200" y="3067811"/>
            <a:ext cx="673935" cy="346569"/>
          </a:xfrm>
          <a:prstGeom prst="rect">
            <a:avLst/>
          </a:prstGeom>
          <a:effectLst/>
        </p:spPr>
      </p:pic>
      <p:pic>
        <p:nvPicPr>
          <p:cNvPr id="17" name="Picture 22" descr="dark_FortiASICS_CP8.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651415" y="3069578"/>
            <a:ext cx="673100"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63" descr="dark_Storage_128gb.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85803" y="3095762"/>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6"/>
          <a:stretch>
            <a:fillRect/>
          </a:stretch>
        </p:blipFill>
        <p:spPr>
          <a:xfrm>
            <a:off x="344871" y="1837193"/>
            <a:ext cx="4980148" cy="1836430"/>
          </a:xfrm>
          <a:prstGeom prst="rect">
            <a:avLst/>
          </a:prstGeom>
        </p:spPr>
      </p:pic>
      <p:pic>
        <p:nvPicPr>
          <p:cNvPr id="13" name="Picture 12" descr="dark_forticarrier.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77200" y="3089565"/>
            <a:ext cx="568348" cy="316345"/>
          </a:xfrm>
          <a:prstGeom prst="rect">
            <a:avLst/>
          </a:prstGeom>
        </p:spPr>
      </p:pic>
    </p:spTree>
    <p:extLst>
      <p:ext uri="{BB962C8B-B14F-4D97-AF65-F5344CB8AC3E}">
        <p14:creationId xmlns:p14="http://schemas.microsoft.com/office/powerpoint/2010/main" val="2037254954"/>
      </p:ext>
    </p:extLst>
  </p:cSld>
  <p:clrMapOvr>
    <a:masterClrMapping/>
  </p:clrMapOvr>
  <p:transition xmlns:p14="http://schemas.microsoft.com/office/powerpoint/2010/main" spd="slow">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78098" y="1829284"/>
            <a:ext cx="4983853" cy="1993541"/>
          </a:xfrm>
          <a:prstGeom prst="rect">
            <a:avLst/>
          </a:prstGeom>
        </p:spPr>
      </p:pic>
      <p:pic>
        <p:nvPicPr>
          <p:cNvPr id="16" name="Picture 15" descr="dark_FortiASICS_SP3.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523" y="3060210"/>
            <a:ext cx="673935" cy="346569"/>
          </a:xfrm>
          <a:prstGeom prst="rect">
            <a:avLst/>
          </a:prstGeom>
          <a:effectLst/>
        </p:spPr>
      </p:pic>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5101C</a:t>
            </a:r>
            <a:endParaRPr lang="en-US" b="0" i="0" dirty="0"/>
          </a:p>
        </p:txBody>
      </p:sp>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a:t>
            </a:r>
            <a:r>
              <a:rPr lang="en-US" sz="1200" dirty="0" smtClean="0"/>
              <a:t>x SP3 </a:t>
            </a:r>
            <a:r>
              <a:rPr lang="en-US" sz="1200" dirty="0"/>
              <a:t>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2x </a:t>
            </a:r>
            <a:r>
              <a:rPr lang="en-US" sz="1200" dirty="0" smtClean="0"/>
              <a:t>GE RJ45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a:t>connectivity</a:t>
            </a:r>
            <a:r>
              <a:rPr lang="sv-SE" sz="1200" dirty="0"/>
              <a:t>: 2x </a:t>
            </a:r>
            <a:r>
              <a:rPr lang="sv-SE" sz="1200" dirty="0" err="1"/>
              <a:t>base</a:t>
            </a:r>
            <a:r>
              <a:rPr lang="sv-SE" sz="1200" dirty="0"/>
              <a:t> backplane 1Gbps, </a:t>
            </a:r>
            <a:r>
              <a:rPr lang="sv-SE" sz="1200" dirty="0" smtClean="0"/>
              <a:t>4x </a:t>
            </a:r>
            <a:r>
              <a:rPr lang="sv-SE" sz="1200" dirty="0" err="1"/>
              <a:t>fabric</a:t>
            </a:r>
            <a:r>
              <a:rPr lang="sv-SE" sz="1200" dirty="0"/>
              <a:t> backplane </a:t>
            </a:r>
            <a:r>
              <a:rPr lang="sv-SE" sz="1200" dirty="0" smtClean="0"/>
              <a:t>10Gbps</a:t>
            </a:r>
            <a:endParaRPr lang="sv-SE" sz="1200" dirty="0"/>
          </a:p>
        </p:txBody>
      </p:sp>
      <p:graphicFrame>
        <p:nvGraphicFramePr>
          <p:cNvPr id="10" name="Content Placeholder 4"/>
          <p:cNvGraphicFramePr>
            <a:graphicFrameLocks/>
          </p:cNvGraphicFramePr>
          <p:nvPr>
            <p:extLst>
              <p:ext uri="{D42A27DB-BD31-4B8C-83A1-F6EECF244321}">
                <p14:modId xmlns:p14="http://schemas.microsoft.com/office/powerpoint/2010/main" val="2471232161"/>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40/40/10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9.4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7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 Flow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2/5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10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235 K</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22 Gbps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970 Mbps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r:embed="rId4"/>
          <a:stretch>
            <a:fillRect/>
          </a:stretch>
        </p:blipFill>
        <p:spPr>
          <a:xfrm>
            <a:off x="567270" y="1194749"/>
            <a:ext cx="1794302" cy="536981"/>
          </a:xfrm>
          <a:prstGeom prst="rect">
            <a:avLst/>
          </a:prstGeom>
        </p:spPr>
      </p:pic>
      <p:pic>
        <p:nvPicPr>
          <p:cNvPr id="14" name="Picture 13" descr="dark_Storage_64gb.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99535" y="3077127"/>
            <a:ext cx="569690" cy="312735"/>
          </a:xfrm>
          <a:prstGeom prst="rect">
            <a:avLst/>
          </a:prstGeom>
          <a:effectLst/>
        </p:spPr>
      </p:pic>
      <p:pic>
        <p:nvPicPr>
          <p:cNvPr id="15" name="Picture 14" descr="dark_FortiASICS_CP8.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60739" y="3060210"/>
            <a:ext cx="673935" cy="346569"/>
          </a:xfrm>
          <a:prstGeom prst="rect">
            <a:avLst/>
          </a:prstGeom>
          <a:effectLst/>
        </p:spPr>
      </p:pic>
      <p:pic>
        <p:nvPicPr>
          <p:cNvPr id="11" name="Picture 10" descr="dark_forticarrier.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77200" y="3089565"/>
            <a:ext cx="568348" cy="316345"/>
          </a:xfrm>
          <a:prstGeom prst="rect">
            <a:avLst/>
          </a:prstGeom>
        </p:spPr>
      </p:pic>
    </p:spTree>
    <p:extLst>
      <p:ext uri="{BB962C8B-B14F-4D97-AF65-F5344CB8AC3E}">
        <p14:creationId xmlns:p14="http://schemas.microsoft.com/office/powerpoint/2010/main" val="1529500148"/>
      </p:ext>
    </p:extLst>
  </p:cSld>
  <p:clrMapOvr>
    <a:masterClrMapping/>
  </p:clrMapOvr>
  <p:transition xmlns:p14="http://schemas.microsoft.com/office/powerpoint/2010/mai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b="0" i="0" dirty="0" smtClean="0"/>
              <a:t>Anatomy of a FortiGate </a:t>
            </a:r>
            <a:endParaRPr lang="en-US" b="0" i="0" dirty="0"/>
          </a:p>
        </p:txBody>
      </p:sp>
      <p:sp>
        <p:nvSpPr>
          <p:cNvPr id="40" name="Rectangle 39"/>
          <p:cNvSpPr/>
          <p:nvPr/>
        </p:nvSpPr>
        <p:spPr bwMode="auto">
          <a:xfrm>
            <a:off x="457200" y="558297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World Class Support</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1" name="Rectangle 40"/>
          <p:cNvSpPr/>
          <p:nvPr/>
        </p:nvSpPr>
        <p:spPr bwMode="auto">
          <a:xfrm>
            <a:off x="457200" y="5146393"/>
            <a:ext cx="8229600" cy="436584"/>
          </a:xfrm>
          <a:prstGeom prst="rect">
            <a:avLst/>
          </a:prstGeom>
          <a:solidFill>
            <a:schemeClr val="bg2">
              <a:lumMod val="25000"/>
            </a:scheme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Flexible Platform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2" name="Rectangle 41"/>
          <p:cNvSpPr/>
          <p:nvPr/>
        </p:nvSpPr>
        <p:spPr bwMode="auto">
          <a:xfrm>
            <a:off x="457200" y="2090308"/>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Secured System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3" name="Rectangle 42"/>
          <p:cNvSpPr/>
          <p:nvPr/>
        </p:nvSpPr>
        <p:spPr bwMode="auto">
          <a:xfrm>
            <a:off x="457200" y="1641011"/>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Extensive Capabilities</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4" name="Rectangle 43"/>
          <p:cNvSpPr/>
          <p:nvPr/>
        </p:nvSpPr>
        <p:spPr bwMode="auto">
          <a:xfrm>
            <a:off x="457200" y="2685650"/>
            <a:ext cx="8229600" cy="2460743"/>
          </a:xfrm>
          <a:prstGeom prst="rect">
            <a:avLst/>
          </a:prstGeom>
          <a:gradFill flip="none" rotWithShape="1">
            <a:gsLst>
              <a:gs pos="0">
                <a:srgbClr val="A5ACB0"/>
              </a:gs>
              <a:gs pos="100000">
                <a:srgbClr val="FFFFFF"/>
              </a:gs>
            </a:gsLst>
            <a:lin ang="54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endParaRPr kumimoji="0" lang="en-US" sz="2000" b="0" i="0" u="none" strike="noStrike" kern="0" cap="none" spc="0" normalizeH="0" baseline="0" noProof="0">
              <a:ln>
                <a:noFill/>
              </a:ln>
              <a:solidFill>
                <a:srgbClr val="DC291E"/>
              </a:solidFill>
              <a:effectLst/>
              <a:uLnTx/>
              <a:uFillTx/>
              <a:latin typeface="Arial" charset="0"/>
            </a:endParaRPr>
          </a:p>
        </p:txBody>
      </p:sp>
      <p:sp>
        <p:nvSpPr>
          <p:cNvPr id="46" name="Text Placeholder 29"/>
          <p:cNvSpPr txBox="1">
            <a:spLocks/>
          </p:cNvSpPr>
          <p:nvPr/>
        </p:nvSpPr>
        <p:spPr>
          <a:xfrm>
            <a:off x="4837532" y="2765858"/>
            <a:ext cx="3862636" cy="2460743"/>
          </a:xfrm>
          <a:prstGeom prst="rect">
            <a:avLst/>
          </a:prstGeom>
        </p:spPr>
        <p:txBody>
          <a:bodyPr vert="horz" lIns="0" tIns="45720" rIns="0" bIns="45720" rtlCol="0">
            <a:normAutofit/>
          </a:bodyPr>
          <a:lstStyle/>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None/>
              <a:tabLst/>
              <a:defRPr/>
            </a:pPr>
            <a:r>
              <a:rPr kumimoji="0" lang="en-US" sz="1600" b="1" i="0" u="none" strike="noStrike" kern="0" cap="none" spc="0" normalizeH="0" baseline="0" noProof="0" dirty="0" smtClean="0">
                <a:ln>
                  <a:noFill/>
                </a:ln>
                <a:solidFill>
                  <a:srgbClr val="2B2B2B"/>
                </a:solidFill>
                <a:effectLst/>
                <a:uLnTx/>
                <a:uFillTx/>
                <a:latin typeface="+mn-lt"/>
                <a:ea typeface="+mn-ea"/>
                <a:cs typeface="HelveticaNeue Condensed"/>
              </a:rPr>
              <a:t>FortiGate Virtual Appliance</a:t>
            </a:r>
          </a:p>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Char char="•"/>
              <a:tabLst/>
              <a:defRPr/>
            </a:pPr>
            <a:r>
              <a:rPr kumimoji="0" lang="en-US" sz="1500" b="0" i="0" u="none" strike="noStrike" kern="0" cap="none" spc="0" normalizeH="0" baseline="0" noProof="0" dirty="0" smtClean="0">
                <a:ln>
                  <a:noFill/>
                </a:ln>
                <a:solidFill>
                  <a:srgbClr val="1B232A"/>
                </a:solidFill>
                <a:effectLst/>
                <a:uLnTx/>
                <a:uFillTx/>
                <a:latin typeface="+mn-lt"/>
                <a:ea typeface="+mn-ea"/>
                <a:cs typeface="HelveticaNeue Condensed"/>
              </a:rPr>
              <a:t>UTM solution for Cloud environment</a:t>
            </a:r>
          </a:p>
          <a:p>
            <a:pPr marR="0" lvl="0" algn="l" defTabSz="914400" rtl="0" eaLnBrk="0" fontAlgn="base" latinLnBrk="0" hangingPunct="0">
              <a:lnSpc>
                <a:spcPct val="100000"/>
              </a:lnSpc>
              <a:spcBef>
                <a:spcPct val="20000"/>
              </a:spcBef>
              <a:spcAft>
                <a:spcPct val="0"/>
              </a:spcAft>
              <a:buClr>
                <a:srgbClr val="FF0000"/>
              </a:buClr>
              <a:buSzPct val="100000"/>
              <a:tabLst/>
              <a:defRPr/>
            </a:pPr>
            <a:endParaRPr kumimoji="0" lang="en-US" sz="1500" b="0" i="0" u="none" strike="noStrike" kern="0" cap="none" spc="0" normalizeH="0" baseline="0" noProof="0" dirty="0" smtClean="0">
              <a:ln>
                <a:noFill/>
              </a:ln>
              <a:solidFill>
                <a:srgbClr val="1B232A"/>
              </a:solidFill>
              <a:effectLst/>
              <a:uLnTx/>
              <a:uFillTx/>
              <a:latin typeface="+mn-lt"/>
              <a:cs typeface="HelveticaNeue Condensed"/>
            </a:endParaRPr>
          </a:p>
        </p:txBody>
      </p:sp>
      <p:sp>
        <p:nvSpPr>
          <p:cNvPr id="47" name="Rounded Rectangle 46"/>
          <p:cNvSpPr/>
          <p:nvPr/>
        </p:nvSpPr>
        <p:spPr bwMode="auto">
          <a:xfrm>
            <a:off x="783161" y="4449379"/>
            <a:ext cx="946644" cy="613773"/>
          </a:xfrm>
          <a:prstGeom prst="roundRect">
            <a:avLst/>
          </a:prstGeom>
          <a:solidFill>
            <a:schemeClr val="bg2">
              <a:lumMod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Content Processor</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pic>
        <p:nvPicPr>
          <p:cNvPr id="48" name="Picture 47" descr="FortiASIC_Rt.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9045" y="3944201"/>
            <a:ext cx="1000760" cy="589280"/>
          </a:xfrm>
          <a:prstGeom prst="rect">
            <a:avLst/>
          </a:prstGeom>
          <a:effectLst>
            <a:outerShdw blurRad="50800" dist="38100" dir="5400000">
              <a:srgbClr val="000000">
                <a:alpha val="30000"/>
              </a:srgbClr>
            </a:outerShdw>
          </a:effectLst>
        </p:spPr>
      </p:pic>
      <p:sp>
        <p:nvSpPr>
          <p:cNvPr id="49" name="Rounded Rectangle 48"/>
          <p:cNvSpPr/>
          <p:nvPr/>
        </p:nvSpPr>
        <p:spPr bwMode="auto">
          <a:xfrm>
            <a:off x="2098438" y="4449379"/>
            <a:ext cx="946644" cy="613773"/>
          </a:xfrm>
          <a:prstGeom prst="roundRect">
            <a:avLst/>
          </a:prstGeom>
          <a:solidFill>
            <a:schemeClr val="bg2">
              <a:lumMod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Network</a:t>
            </a:r>
          </a:p>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Processor</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pic>
        <p:nvPicPr>
          <p:cNvPr id="50" name="Picture 49" descr="FortiASIC_Rt.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98438" y="3944201"/>
            <a:ext cx="1000760" cy="589280"/>
          </a:xfrm>
          <a:prstGeom prst="rect">
            <a:avLst/>
          </a:prstGeom>
          <a:effectLst>
            <a:outerShdw blurRad="50800" dist="38100" dir="5400000">
              <a:srgbClr val="000000">
                <a:alpha val="30000"/>
              </a:srgbClr>
            </a:outerShdw>
          </a:effectLst>
        </p:spPr>
      </p:pic>
      <p:sp>
        <p:nvSpPr>
          <p:cNvPr id="51" name="Rounded Rectangle 50"/>
          <p:cNvSpPr/>
          <p:nvPr/>
        </p:nvSpPr>
        <p:spPr bwMode="auto">
          <a:xfrm>
            <a:off x="3450023" y="4449379"/>
            <a:ext cx="946644" cy="613773"/>
          </a:xfrm>
          <a:prstGeom prst="roundRect">
            <a:avLst/>
          </a:prstGeom>
          <a:solidFill>
            <a:schemeClr val="bg2">
              <a:lumMod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Security</a:t>
            </a:r>
          </a:p>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Processor</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pic>
        <p:nvPicPr>
          <p:cNvPr id="52" name="Picture 51" descr="FortiASIC_Rt.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50023" y="3944201"/>
            <a:ext cx="1000760" cy="589280"/>
          </a:xfrm>
          <a:prstGeom prst="rect">
            <a:avLst/>
          </a:prstGeom>
          <a:effectLst>
            <a:outerShdw blurRad="50800" dist="38100" dir="5400000">
              <a:srgbClr val="000000">
                <a:alpha val="30000"/>
              </a:srgbClr>
            </a:outerShdw>
          </a:effectLst>
        </p:spPr>
      </p:pic>
      <p:sp>
        <p:nvSpPr>
          <p:cNvPr id="53" name="Rectangle 52"/>
          <p:cNvSpPr/>
          <p:nvPr/>
        </p:nvSpPr>
        <p:spPr bwMode="auto">
          <a:xfrm>
            <a:off x="457200" y="120442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Real Time Protection</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pic>
        <p:nvPicPr>
          <p:cNvPr id="17" name="Picture 3" descr="FortiGate-VM_Icon2_1U_Lt-s.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504644" y="3583739"/>
            <a:ext cx="1961421" cy="1589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 Placeholder 29"/>
          <p:cNvSpPr>
            <a:spLocks noGrp="1"/>
          </p:cNvSpPr>
          <p:nvPr>
            <p:ph type="body" sz="quarter" idx="4294967295"/>
          </p:nvPr>
        </p:nvSpPr>
        <p:spPr bwMode="auto">
          <a:xfrm>
            <a:off x="721894" y="2752725"/>
            <a:ext cx="4104106" cy="2460625"/>
          </a:xfrm>
          <a:prstGeom prst="rect">
            <a:avLst/>
          </a:prstGeom>
          <a:noFill/>
          <a:ln w="9525">
            <a:noFill/>
            <a:miter lim="800000"/>
            <a:headEnd/>
            <a:tailEnd/>
          </a:ln>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rgbClr val="2B2B2B"/>
                </a:solidFill>
                <a:effectLst/>
                <a:uLnTx/>
                <a:uFillTx/>
                <a:latin typeface="+mn-lt"/>
              </a:rPr>
              <a:t>FortiGate Hardware Appliance</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Purposed built high performance systems</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Acceleration chips</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Wired and Wireless Connectivity</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61917695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5001D</a:t>
            </a:r>
            <a:endParaRPr lang="en-US" b="0" i="0" dirty="0"/>
          </a:p>
        </p:txBody>
      </p:sp>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40GE slots</a:t>
            </a:r>
          </a:p>
          <a:p>
            <a:pPr marL="343047" indent="-343047" defTabSz="914417">
              <a:spcBef>
                <a:spcPct val="20000"/>
              </a:spcBef>
              <a:buFontTx/>
              <a:buChar char="•"/>
            </a:pPr>
            <a:r>
              <a:rPr lang="en-US" sz="1200" dirty="0" smtClean="0"/>
              <a:t>2x 10GE slots</a:t>
            </a:r>
          </a:p>
          <a:p>
            <a:pPr marL="343047" indent="-343047" defTabSz="914417">
              <a:spcBef>
                <a:spcPct val="20000"/>
              </a:spcBef>
              <a:buFontTx/>
              <a:buChar char="•"/>
            </a:pPr>
            <a:r>
              <a:rPr lang="en-US" sz="1200" dirty="0" smtClean="0"/>
              <a:t>2x GE RJ45 MGMT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smtClean="0"/>
              <a:t>connectivity</a:t>
            </a:r>
            <a:r>
              <a:rPr lang="sv-SE" sz="1200" dirty="0" smtClean="0"/>
              <a:t> : </a:t>
            </a:r>
            <a:r>
              <a:rPr lang="sv-SE" sz="1200" dirty="0"/>
              <a:t>2x </a:t>
            </a:r>
            <a:r>
              <a:rPr lang="sv-SE" sz="1200" dirty="0" err="1"/>
              <a:t>base</a:t>
            </a:r>
            <a:r>
              <a:rPr lang="sv-SE" sz="1200" dirty="0"/>
              <a:t> backplane 1Gbps, </a:t>
            </a:r>
            <a:r>
              <a:rPr lang="sv-SE" sz="1200" dirty="0" smtClean="0"/>
              <a:t>4x </a:t>
            </a:r>
            <a:r>
              <a:rPr lang="sv-SE" sz="1200" dirty="0" err="1"/>
              <a:t>fabric</a:t>
            </a:r>
            <a:r>
              <a:rPr lang="sv-SE" sz="1200" dirty="0"/>
              <a:t> backplane </a:t>
            </a:r>
            <a:r>
              <a:rPr lang="sv-SE" sz="1200" dirty="0" smtClean="0"/>
              <a:t>10/40Gbps</a:t>
            </a:r>
            <a:endParaRPr lang="sv-SE" sz="1200" dirty="0"/>
          </a:p>
        </p:txBody>
      </p:sp>
      <p:graphicFrame>
        <p:nvGraphicFramePr>
          <p:cNvPr id="10" name="Content Placeholder 4"/>
          <p:cNvGraphicFramePr>
            <a:graphicFrameLocks/>
          </p:cNvGraphicFramePr>
          <p:nvPr>
            <p:extLst>
              <p:ext uri="{D42A27DB-BD31-4B8C-83A1-F6EECF244321}">
                <p14:modId xmlns:p14="http://schemas.microsoft.com/office/powerpoint/2010/main" val="328401461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mn-lt"/>
                          <a:cs typeface="Arial Narrow"/>
                        </a:rPr>
                        <a:t>80 / 80 / 45 Gbps</a:t>
                      </a:r>
                      <a:endParaRPr kumimoji="0" lang="en-US" sz="1000" b="0" i="0" u="none" strike="noStrike" cap="none" normalizeH="0" baseline="0" dirty="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18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3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 Flow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5.6 / 13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23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565 K</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25 Gbps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6.5 Gbps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r:embed="rId2"/>
          <a:stretch>
            <a:fillRect/>
          </a:stretch>
        </p:blipFill>
        <p:spPr>
          <a:xfrm>
            <a:off x="567270" y="1194749"/>
            <a:ext cx="1794302" cy="536981"/>
          </a:xfrm>
          <a:prstGeom prst="rect">
            <a:avLst/>
          </a:prstGeom>
        </p:spPr>
      </p:pic>
      <p:pic>
        <p:nvPicPr>
          <p:cNvPr id="17" name="Picture 16" descr="5001D_front_callout[1].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2000" y="1905000"/>
            <a:ext cx="4572000" cy="1729178"/>
          </a:xfrm>
          <a:prstGeom prst="rect">
            <a:avLst/>
          </a:prstGeom>
        </p:spPr>
      </p:pic>
      <p:pic>
        <p:nvPicPr>
          <p:cNvPr id="11" name="Picture 10"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429000"/>
            <a:ext cx="673935" cy="346569"/>
          </a:xfrm>
          <a:prstGeom prst="rect">
            <a:avLst/>
          </a:prstGeom>
          <a:effectLst/>
        </p:spPr>
      </p:pic>
      <p:pic>
        <p:nvPicPr>
          <p:cNvPr id="15" name="Picture 14" descr="dark_forticarrier.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77200" y="3063552"/>
            <a:ext cx="568348" cy="316345"/>
          </a:xfrm>
          <a:prstGeom prst="rect">
            <a:avLst/>
          </a:prstGeom>
        </p:spPr>
      </p:pic>
      <p:pic>
        <p:nvPicPr>
          <p:cNvPr id="16" name="Picture 15" descr="dark_FortiASICS_NP6.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8" name="Picture 3" descr="dark_port_40G.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6705600" y="306535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dark_Storage_200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1400" y="3069324"/>
            <a:ext cx="554344" cy="304800"/>
          </a:xfrm>
          <a:prstGeom prst="rect">
            <a:avLst/>
          </a:prstGeom>
        </p:spPr>
      </p:pic>
    </p:spTree>
    <p:extLst>
      <p:ext uri="{BB962C8B-B14F-4D97-AF65-F5344CB8AC3E}">
        <p14:creationId xmlns:p14="http://schemas.microsoft.com/office/powerpoint/2010/main" val="3154672518"/>
      </p:ext>
    </p:extLst>
  </p:cSld>
  <p:clrMapOvr>
    <a:masterClrMapping/>
  </p:clrMapOvr>
  <p:transition xmlns:p14="http://schemas.microsoft.com/office/powerpoint/2010/mai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FortiSwitch 5003B</a:t>
            </a:r>
            <a:endParaRPr lang="en-US" b="0" i="0" dirty="0"/>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9600" y="1600200"/>
            <a:ext cx="4791175" cy="1851269"/>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44924690"/>
              </p:ext>
            </p:extLst>
          </p:nvPr>
        </p:nvGraphicFramePr>
        <p:xfrm>
          <a:off x="457200" y="3886200"/>
          <a:ext cx="8305800" cy="5350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Switching throughput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225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latin typeface="+mn-lt"/>
                      </a:endParaRPr>
                    </a:p>
                  </a:txBody>
                  <a:tcPr marL="61703" marR="61703" marT="34706" marB="34706" anchor="ctr" horzOverflow="overflow"/>
                </a:tc>
                <a:tc>
                  <a:txBody>
                    <a:bodyPr/>
                    <a:lstStyle/>
                    <a:p>
                      <a:pPr algn="ctr"/>
                      <a:endParaRPr lang="en-US" sz="1000" b="0" i="0" dirty="0">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8x SFP+ slots for 10-gigabit interfaces (2x transceivers default)</a:t>
            </a:r>
          </a:p>
          <a:p>
            <a:pPr marL="343047" indent="-343047" defTabSz="914417">
              <a:spcBef>
                <a:spcPct val="20000"/>
              </a:spcBef>
              <a:buFontTx/>
              <a:buChar char="•"/>
            </a:pPr>
            <a:r>
              <a:rPr lang="en-US" sz="1200" dirty="0"/>
              <a:t>2x front panel base backplane 10-gigabit interfaces that connects to the base backplane channel</a:t>
            </a:r>
          </a:p>
          <a:p>
            <a:pPr marL="343047" indent="-343047" defTabSz="914417">
              <a:spcBef>
                <a:spcPct val="20000"/>
              </a:spcBef>
              <a:buFontTx/>
              <a:buChar char="•"/>
            </a:pPr>
            <a:r>
              <a:rPr lang="en-US" sz="1200" dirty="0"/>
              <a:t>1x front panel base backplane </a:t>
            </a:r>
            <a:r>
              <a:rPr lang="en-US" sz="1200" dirty="0" smtClean="0"/>
              <a:t>GE RJ45 </a:t>
            </a:r>
            <a:r>
              <a:rPr lang="en-US" sz="1200" dirty="0"/>
              <a:t>interface</a:t>
            </a:r>
          </a:p>
        </p:txBody>
      </p:sp>
      <p:pic>
        <p:nvPicPr>
          <p:cNvPr id="10" name="Picture 9"/>
          <p:cNvPicPr>
            <a:picLocks noChangeAspect="1"/>
          </p:cNvPicPr>
          <p:nvPr/>
        </p:nvPicPr>
        <p:blipFill>
          <a:blip r:embed="rId3"/>
          <a:stretch>
            <a:fillRect/>
          </a:stretch>
        </p:blipFill>
        <p:spPr>
          <a:xfrm>
            <a:off x="567270" y="1194749"/>
            <a:ext cx="1794302" cy="536981"/>
          </a:xfrm>
          <a:prstGeom prst="rect">
            <a:avLst/>
          </a:prstGeom>
        </p:spPr>
      </p:pic>
    </p:spTree>
    <p:extLst>
      <p:ext uri="{BB962C8B-B14F-4D97-AF65-F5344CB8AC3E}">
        <p14:creationId xmlns:p14="http://schemas.microsoft.com/office/powerpoint/2010/main" val="338030697"/>
      </p:ext>
    </p:extLst>
  </p:cSld>
  <p:clrMapOvr>
    <a:masterClrMapping/>
  </p:clrMapOvr>
  <p:transition xmlns:p14="http://schemas.microsoft.com/office/powerpoint/2010/main" spd="slow">
    <p:wip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4026090826"/>
              </p:ext>
            </p:extLst>
          </p:nvPr>
        </p:nvGraphicFramePr>
        <p:xfrm>
          <a:off x="457200" y="3886200"/>
          <a:ext cx="8305800" cy="7568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Traffic throughput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60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algn="ctr"/>
                      <a:r>
                        <a:rPr lang="en-US" sz="1000" b="0" i="0" dirty="0" smtClean="0">
                          <a:latin typeface="+mn-lt"/>
                        </a:rPr>
                        <a:t>1.26 Mil</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Concurrent Session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33333"/>
                          </a:solidFill>
                          <a:effectLst/>
                          <a:latin typeface="+mn-lt"/>
                        </a:rPr>
                        <a:t>110 Mil</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latin typeface="+mn-lt"/>
                      </a:endParaRPr>
                    </a:p>
                  </a:txBody>
                  <a:tcPr marL="61703" marR="61703" marT="34706" marB="34706" anchor="ctr" horzOverflow="overflow"/>
                </a:tc>
                <a:tc>
                  <a:txBody>
                    <a:bodyPr/>
                    <a:lstStyle/>
                    <a:p>
                      <a:pPr algn="ctr"/>
                      <a:endParaRPr lang="en-US" sz="1000" b="0" i="0" dirty="0">
                        <a:latin typeface="+mn-lt"/>
                      </a:endParaRPr>
                    </a:p>
                  </a:txBody>
                  <a:tcPr marL="61703" marR="61703" marT="34706" marB="34706" anchor="ctr" horzOverflow="overflow"/>
                </a:tc>
              </a:tr>
            </a:tbl>
          </a:graphicData>
        </a:graphic>
      </p:graphicFrame>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10x 10GE SFP</a:t>
            </a:r>
            <a:r>
              <a:rPr lang="en-US" sz="1200" dirty="0"/>
              <a:t>+ slots </a:t>
            </a:r>
            <a:endParaRPr lang="en-US" sz="1200" dirty="0" smtClean="0"/>
          </a:p>
          <a:p>
            <a:pPr marL="343047" indent="-343047" defTabSz="914417">
              <a:spcBef>
                <a:spcPct val="20000"/>
              </a:spcBef>
              <a:buFontTx/>
              <a:buChar char="•"/>
            </a:pPr>
            <a:r>
              <a:rPr lang="en-US" sz="1200" dirty="0" smtClean="0"/>
              <a:t>1x GE RJ45 management interface</a:t>
            </a:r>
            <a:endParaRPr lang="en-US" sz="1200" dirty="0"/>
          </a:p>
        </p:txBody>
      </p:sp>
      <p:pic>
        <p:nvPicPr>
          <p:cNvPr id="2" name="Picture 1"/>
          <p:cNvPicPr>
            <a:picLocks noChangeAspect="1"/>
          </p:cNvPicPr>
          <p:nvPr/>
        </p:nvPicPr>
        <p:blipFill>
          <a:blip r:embed="rId2"/>
          <a:stretch>
            <a:fillRect/>
          </a:stretch>
        </p:blipFill>
        <p:spPr>
          <a:xfrm>
            <a:off x="609600" y="1600200"/>
            <a:ext cx="5045244" cy="2159588"/>
          </a:xfrm>
          <a:prstGeom prst="rect">
            <a:avLst/>
          </a:prstGeom>
        </p:spPr>
      </p:pic>
      <p:pic>
        <p:nvPicPr>
          <p:cNvPr id="14" name="Picture 13" descr="d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6476" y="3077736"/>
            <a:ext cx="666109" cy="343915"/>
          </a:xfrm>
          <a:prstGeom prst="rect">
            <a:avLst/>
          </a:prstGeom>
        </p:spPr>
      </p:pic>
      <p:pic>
        <p:nvPicPr>
          <p:cNvPr id="9" name="Picture 8"/>
          <p:cNvPicPr>
            <a:picLocks noChangeAspect="1"/>
          </p:cNvPicPr>
          <p:nvPr/>
        </p:nvPicPr>
        <p:blipFill>
          <a:blip r:embed="rId4"/>
          <a:stretch>
            <a:fillRect/>
          </a:stretch>
        </p:blipFill>
        <p:spPr>
          <a:xfrm>
            <a:off x="567270" y="1194749"/>
            <a:ext cx="1794302" cy="536981"/>
          </a:xfrm>
          <a:prstGeom prst="rect">
            <a:avLst/>
          </a:prstGeom>
        </p:spPr>
      </p:pic>
      <p:sp>
        <p:nvSpPr>
          <p:cNvPr id="3" name="Title 2"/>
          <p:cNvSpPr>
            <a:spLocks noGrp="1"/>
          </p:cNvSpPr>
          <p:nvPr>
            <p:ph type="title"/>
          </p:nvPr>
        </p:nvSpPr>
        <p:spPr/>
        <p:txBody>
          <a:bodyPr/>
          <a:lstStyle/>
          <a:p>
            <a:r>
              <a:rPr lang="en-US" dirty="0"/>
              <a:t>FortiController </a:t>
            </a:r>
            <a:r>
              <a:rPr lang="en-US" dirty="0" smtClean="0"/>
              <a:t>5103B</a:t>
            </a:r>
            <a:endParaRPr lang="en-US" dirty="0"/>
          </a:p>
        </p:txBody>
      </p:sp>
    </p:spTree>
    <p:extLst>
      <p:ext uri="{BB962C8B-B14F-4D97-AF65-F5344CB8AC3E}">
        <p14:creationId xmlns:p14="http://schemas.microsoft.com/office/powerpoint/2010/main" val="667221214"/>
      </p:ext>
    </p:extLst>
  </p:cSld>
  <p:clrMapOvr>
    <a:masterClrMapping/>
  </p:clrMapOvr>
  <p:transition xmlns:p14="http://schemas.microsoft.com/office/powerpoint/2010/main" spd="slow">
    <p:wip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ortiASIC DP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43600" y="3048000"/>
            <a:ext cx="685800" cy="354082"/>
          </a:xfrm>
          <a:prstGeom prst="rect">
            <a:avLst/>
          </a:prstGeom>
        </p:spPr>
      </p:pic>
      <p:sp>
        <p:nvSpPr>
          <p:cNvPr id="7"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3457147184"/>
              </p:ext>
            </p:extLst>
          </p:nvPr>
        </p:nvGraphicFramePr>
        <p:xfrm>
          <a:off x="457200" y="3886200"/>
          <a:ext cx="8305800" cy="7568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Traffic throughput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algn="ctr"/>
                      <a:r>
                        <a:rPr lang="en-US" sz="1000" b="0" i="0" dirty="0" smtClean="0">
                          <a:latin typeface="+mn-lt"/>
                        </a:rPr>
                        <a:t> Mil</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Concurrent Session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33333"/>
                          </a:solidFill>
                          <a:effectLst/>
                          <a:latin typeface="+mn-lt"/>
                        </a:rPr>
                        <a:t>Mil</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latin typeface="+mn-lt"/>
                      </a:endParaRPr>
                    </a:p>
                  </a:txBody>
                  <a:tcPr marL="61703" marR="61703" marT="34706" marB="34706" anchor="ctr" horzOverflow="overflow"/>
                </a:tc>
                <a:tc>
                  <a:txBody>
                    <a:bodyPr/>
                    <a:lstStyle/>
                    <a:p>
                      <a:pPr algn="ctr"/>
                      <a:endParaRPr lang="en-US" sz="1000" b="0" i="0" dirty="0">
                        <a:latin typeface="+mn-lt"/>
                      </a:endParaRPr>
                    </a:p>
                  </a:txBody>
                  <a:tcPr marL="61703" marR="61703" marT="34706" marB="34706" anchor="ctr" horzOverflow="overflow"/>
                </a:tc>
              </a:tr>
            </a:tbl>
          </a:graphicData>
        </a:graphic>
      </p:graphicFrame>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endParaRPr lang="en-US" sz="1200" dirty="0"/>
          </a:p>
        </p:txBody>
      </p:sp>
      <p:pic>
        <p:nvPicPr>
          <p:cNvPr id="12" name="Picture 11"/>
          <p:cNvPicPr>
            <a:picLocks noChangeAspect="1"/>
          </p:cNvPicPr>
          <p:nvPr/>
        </p:nvPicPr>
        <p:blipFill>
          <a:blip r:embed="rId3"/>
          <a:stretch>
            <a:fillRect/>
          </a:stretch>
        </p:blipFill>
        <p:spPr>
          <a:xfrm>
            <a:off x="567270" y="1194749"/>
            <a:ext cx="1794302" cy="536981"/>
          </a:xfrm>
          <a:prstGeom prst="rect">
            <a:avLst/>
          </a:prstGeom>
        </p:spPr>
      </p:pic>
      <p:pic>
        <p:nvPicPr>
          <p:cNvPr id="15" name="Picture 14" descr="5903C_front_callou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9600" y="1676400"/>
            <a:ext cx="4953000" cy="1789043"/>
          </a:xfrm>
          <a:prstGeom prst="rect">
            <a:avLst/>
          </a:prstGeom>
        </p:spPr>
      </p:pic>
      <p:sp>
        <p:nvSpPr>
          <p:cNvPr id="2" name="Title 1"/>
          <p:cNvSpPr>
            <a:spLocks noGrp="1"/>
          </p:cNvSpPr>
          <p:nvPr>
            <p:ph type="title"/>
          </p:nvPr>
        </p:nvSpPr>
        <p:spPr/>
        <p:txBody>
          <a:bodyPr/>
          <a:lstStyle/>
          <a:p>
            <a:r>
              <a:rPr lang="en-US" dirty="0"/>
              <a:t>FortiController </a:t>
            </a:r>
            <a:r>
              <a:rPr lang="en-US" dirty="0" smtClean="0"/>
              <a:t>5903C</a:t>
            </a:r>
            <a:endParaRPr lang="en-US" dirty="0"/>
          </a:p>
        </p:txBody>
      </p:sp>
    </p:spTree>
    <p:extLst>
      <p:ext uri="{BB962C8B-B14F-4D97-AF65-F5344CB8AC3E}">
        <p14:creationId xmlns:p14="http://schemas.microsoft.com/office/powerpoint/2010/main" val="2440944251"/>
      </p:ext>
    </p:extLst>
  </p:cSld>
  <p:clrMapOvr>
    <a:masterClrMapping/>
  </p:clrMapOvr>
  <p:transition xmlns:p14="http://schemas.microsoft.com/office/powerpoint/2010/mai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FortiSwitch 5203B</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007971969"/>
              </p:ext>
            </p:extLst>
          </p:nvPr>
        </p:nvGraphicFramePr>
        <p:xfrm>
          <a:off x="457200" y="3886200"/>
          <a:ext cx="8305800" cy="220121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IPS Throughput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7.8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4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Antivirus Throughput (Proxy Based / Flow Based)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2/2.5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Virtual Domains (Default / Max)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170 K</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r>
                        <a:rPr lang="en-US" sz="1000" b="1" kern="1200" dirty="0" smtClean="0">
                          <a:effectLst/>
                        </a:rPr>
                        <a:t>Max Number of FortiAPs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1024</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Max Number of FortiTokens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Client-to-Gateway IPSec VPN Tunnels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Concurrent SSL-VPN Users (Recommended Max)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3" name="Picture 2"/>
          <p:cNvPicPr>
            <a:picLocks noChangeAspect="1"/>
          </p:cNvPicPr>
          <p:nvPr/>
        </p:nvPicPr>
        <p:blipFill>
          <a:blip r:embed="rId2"/>
          <a:stretch>
            <a:fillRect/>
          </a:stretch>
        </p:blipFill>
        <p:spPr>
          <a:xfrm>
            <a:off x="440942" y="1382998"/>
            <a:ext cx="4982737" cy="1960121"/>
          </a:xfrm>
          <a:prstGeom prst="rect">
            <a:avLst/>
          </a:prstGeom>
        </p:spPr>
      </p:pic>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8x NP4 Accelerated </a:t>
            </a:r>
            <a:r>
              <a:rPr lang="en-US" sz="1200" dirty="0" smtClean="0"/>
              <a:t>10GE </a:t>
            </a:r>
            <a:r>
              <a:rPr lang="en-US" sz="1200" dirty="0"/>
              <a:t>SFP+ Interfaces (2x Transceiver included</a:t>
            </a:r>
            <a:r>
              <a:rPr lang="en-US" sz="1200" dirty="0" smtClean="0"/>
              <a:t>)</a:t>
            </a:r>
          </a:p>
          <a:p>
            <a:pPr marL="343047" indent="-343047" defTabSz="914417">
              <a:spcBef>
                <a:spcPct val="20000"/>
              </a:spcBef>
              <a:buFontTx/>
              <a:buChar char="•"/>
            </a:pPr>
            <a:r>
              <a:rPr lang="fr-FR" sz="1200" dirty="0"/>
              <a:t>2 x </a:t>
            </a:r>
            <a:r>
              <a:rPr lang="fr-FR" sz="1200" dirty="0" smtClean="0"/>
              <a:t>10GE </a:t>
            </a:r>
            <a:r>
              <a:rPr lang="fr-FR" sz="1200" dirty="0"/>
              <a:t>SFP+</a:t>
            </a:r>
            <a:endParaRPr lang="en-US" sz="1200" dirty="0"/>
          </a:p>
          <a:p>
            <a:pPr marL="343047" indent="-343047" defTabSz="914417">
              <a:spcBef>
                <a:spcPct val="20000"/>
              </a:spcBef>
              <a:buFontTx/>
              <a:buChar char="•"/>
            </a:pPr>
            <a:r>
              <a:rPr lang="en-US" sz="1200" dirty="0"/>
              <a:t>1</a:t>
            </a:r>
            <a:r>
              <a:rPr lang="en-US" sz="1200" dirty="0" smtClean="0"/>
              <a:t>x GE RJ45 Ports</a:t>
            </a:r>
            <a:endParaRPr lang="en-US" sz="1200" dirty="0"/>
          </a:p>
        </p:txBody>
      </p:sp>
      <p:pic>
        <p:nvPicPr>
          <p:cNvPr id="9" name="Picture 8" descr="dark_FortiASICS_CP7.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49151" y="3067811"/>
            <a:ext cx="673935" cy="346569"/>
          </a:xfrm>
          <a:prstGeom prst="rect">
            <a:avLst/>
          </a:prstGeom>
          <a:effectLst/>
        </p:spPr>
      </p:pic>
      <p:pic>
        <p:nvPicPr>
          <p:cNvPr id="10" name="Picture 9" descr="dark_FortiASICS_NP4.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18200" y="3067811"/>
            <a:ext cx="673935" cy="346569"/>
          </a:xfrm>
          <a:prstGeom prst="rect">
            <a:avLst/>
          </a:prstGeom>
          <a:effectLst/>
        </p:spPr>
      </p:pic>
      <p:pic>
        <p:nvPicPr>
          <p:cNvPr id="12" name="Picture 11" descr="dark_Storage_64gb.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99536" y="3084728"/>
            <a:ext cx="569690" cy="312735"/>
          </a:xfrm>
          <a:prstGeom prst="rect">
            <a:avLst/>
          </a:prstGeom>
          <a:effectLst/>
        </p:spPr>
      </p:pic>
    </p:spTree>
    <p:extLst>
      <p:ext uri="{BB962C8B-B14F-4D97-AF65-F5344CB8AC3E}">
        <p14:creationId xmlns:p14="http://schemas.microsoft.com/office/powerpoint/2010/main" val="1857450619"/>
      </p:ext>
    </p:extLst>
  </p:cSld>
  <p:clrMapOvr>
    <a:masterClrMapping/>
  </p:clrMapOvr>
  <p:transition xmlns:p14="http://schemas.microsoft.com/office/powerpoint/2010/mai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FortiGate-VM</a:t>
            </a:r>
          </a:p>
        </p:txBody>
      </p:sp>
      <p:graphicFrame>
        <p:nvGraphicFramePr>
          <p:cNvPr id="4" name="Table 3"/>
          <p:cNvGraphicFramePr>
            <a:graphicFrameLocks noGrp="1"/>
          </p:cNvGraphicFramePr>
          <p:nvPr>
            <p:extLst>
              <p:ext uri="{D42A27DB-BD31-4B8C-83A1-F6EECF244321}">
                <p14:modId xmlns:p14="http://schemas.microsoft.com/office/powerpoint/2010/main" val="1045695879"/>
              </p:ext>
            </p:extLst>
          </p:nvPr>
        </p:nvGraphicFramePr>
        <p:xfrm>
          <a:off x="252000" y="1260000"/>
          <a:ext cx="8640000" cy="2744647"/>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0">
                <a:tc>
                  <a:txBody>
                    <a:bodyPr/>
                    <a:lstStyle/>
                    <a:p>
                      <a:endParaRPr lang="en-US" sz="1300" dirty="0"/>
                    </a:p>
                  </a:txBody>
                  <a:tcPr anchor="ctr">
                    <a:solidFill>
                      <a:srgbClr val="3C3C3C"/>
                    </a:solidFill>
                  </a:tcPr>
                </a:tc>
                <a:tc>
                  <a:txBody>
                    <a:bodyPr/>
                    <a:lstStyle/>
                    <a:p>
                      <a:pPr algn="ctr" fontAlgn="ctr"/>
                      <a:r>
                        <a:rPr lang="en-US" sz="1300" u="none" strike="noStrike" dirty="0" smtClean="0"/>
                        <a:t>FG-VM00</a:t>
                      </a:r>
                      <a:endParaRPr lang="en-US" sz="1300" b="0" i="0" u="none" strike="noStrike" dirty="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FG-VM01</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FG-VM02</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FG-VM04</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FG-VM08</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err="1" smtClean="0">
                          <a:solidFill>
                            <a:schemeClr val="bg1"/>
                          </a:solidFill>
                        </a:rPr>
                        <a:t>vCPU</a:t>
                      </a:r>
                      <a:r>
                        <a:rPr lang="en-US" sz="1100" b="1" dirty="0" smtClean="0">
                          <a:solidFill>
                            <a:schemeClr val="bg1"/>
                          </a:solidFill>
                        </a:rPr>
                        <a:t> (Min / Max)</a:t>
                      </a:r>
                    </a:p>
                  </a:txBody>
                  <a:tcPr anchor="ctr">
                    <a:solidFill>
                      <a:srgbClr val="777777"/>
                    </a:solidFill>
                  </a:tcPr>
                </a:tc>
                <a:tc>
                  <a:txBody>
                    <a:bodyPr/>
                    <a:lstStyle/>
                    <a:p>
                      <a:pPr algn="ctr"/>
                      <a:r>
                        <a:rPr lang="en-US" sz="1100" dirty="0" smtClean="0"/>
                        <a:t>1/1</a:t>
                      </a:r>
                    </a:p>
                  </a:txBody>
                  <a:tcPr anchor="ctr"/>
                </a:tc>
                <a:tc>
                  <a:txBody>
                    <a:bodyPr/>
                    <a:lstStyle/>
                    <a:p>
                      <a:pPr algn="ctr"/>
                      <a:r>
                        <a:rPr lang="en-US" sz="1100" dirty="0" smtClean="0"/>
                        <a:t>1/1</a:t>
                      </a:r>
                    </a:p>
                  </a:txBody>
                  <a:tcPr anchor="ctr" horzOverflow="overflow"/>
                </a:tc>
                <a:tc>
                  <a:txBody>
                    <a:bodyPr/>
                    <a:lstStyle/>
                    <a:p>
                      <a:pPr algn="ctr"/>
                      <a:r>
                        <a:rPr lang="en-US" sz="1100" dirty="0" smtClean="0"/>
                        <a:t>1/2</a:t>
                      </a:r>
                      <a:endParaRPr lang="en-US" sz="1100" dirty="0"/>
                    </a:p>
                  </a:txBody>
                  <a:tcPr anchor="ctr" horzOverflow="overflow"/>
                </a:tc>
                <a:tc>
                  <a:txBody>
                    <a:bodyPr/>
                    <a:lstStyle/>
                    <a:p>
                      <a:pPr algn="ctr"/>
                      <a:r>
                        <a:rPr lang="en-US" sz="1100" dirty="0" smtClean="0"/>
                        <a:t>1/4</a:t>
                      </a:r>
                    </a:p>
                  </a:txBody>
                  <a:tcPr anchor="ctr" horzOverflow="overflow"/>
                </a:tc>
                <a:tc>
                  <a:txBody>
                    <a:bodyPr/>
                    <a:lstStyle/>
                    <a:p>
                      <a:pPr algn="ctr"/>
                      <a:r>
                        <a:rPr lang="en-US" sz="1100" dirty="0" smtClean="0"/>
                        <a:t>1/8</a:t>
                      </a:r>
                    </a:p>
                  </a:txBody>
                  <a:tcPr anchor="ctr" horzOverflow="overflow"/>
                </a:tc>
              </a:tr>
              <a:tr h="370840">
                <a:tc>
                  <a:txBody>
                    <a:bodyPr/>
                    <a:lstStyle/>
                    <a:p>
                      <a:r>
                        <a:rPr lang="en-US" sz="1100" b="1" dirty="0" smtClean="0">
                          <a:solidFill>
                            <a:schemeClr val="bg1"/>
                          </a:solidFill>
                        </a:rPr>
                        <a:t>Network Interface (Min /Max)</a:t>
                      </a:r>
                      <a:endParaRPr lang="en-US" sz="1100" b="1" dirty="0">
                        <a:solidFill>
                          <a:schemeClr val="bg1"/>
                        </a:solidFill>
                      </a:endParaRPr>
                    </a:p>
                  </a:txBody>
                  <a:tcPr anchor="ctr">
                    <a:solidFill>
                      <a:srgbClr val="777777"/>
                    </a:solidFill>
                  </a:tcPr>
                </a:tc>
                <a:tc>
                  <a:txBody>
                    <a:bodyPr/>
                    <a:lstStyle/>
                    <a:p>
                      <a:pPr algn="ctr"/>
                      <a:r>
                        <a:rPr lang="en-US" sz="1100" dirty="0" smtClean="0"/>
                        <a:t>2/10</a:t>
                      </a:r>
                      <a:endParaRPr lang="en-US" sz="1100" dirty="0"/>
                    </a:p>
                  </a:txBody>
                  <a:tcPr anchor="ctr"/>
                </a:tc>
                <a:tc>
                  <a:txBody>
                    <a:bodyPr/>
                    <a:lstStyle/>
                    <a:p>
                      <a:pPr algn="ctr"/>
                      <a:r>
                        <a:rPr lang="en-US" sz="1100" dirty="0" smtClean="0"/>
                        <a:t>2/10</a:t>
                      </a:r>
                      <a:endParaRPr lang="en-US" sz="1100" dirty="0"/>
                    </a:p>
                  </a:txBody>
                  <a:tcPr anchor="ctr" horzOverflow="overflow"/>
                </a:tc>
                <a:tc>
                  <a:txBody>
                    <a:bodyPr/>
                    <a:lstStyle/>
                    <a:p>
                      <a:pPr algn="ctr"/>
                      <a:r>
                        <a:rPr lang="en-US" sz="1100" dirty="0" smtClean="0"/>
                        <a:t>2/10</a:t>
                      </a:r>
                      <a:endParaRPr lang="en-US" sz="1100" dirty="0"/>
                    </a:p>
                  </a:txBody>
                  <a:tcPr anchor="ctr"/>
                </a:tc>
                <a:tc>
                  <a:txBody>
                    <a:bodyPr/>
                    <a:lstStyle/>
                    <a:p>
                      <a:pPr algn="ctr"/>
                      <a:r>
                        <a:rPr lang="en-US" sz="1100" dirty="0" smtClean="0"/>
                        <a:t>2/10</a:t>
                      </a:r>
                      <a:endParaRPr lang="en-US" sz="1100" dirty="0"/>
                    </a:p>
                  </a:txBody>
                  <a:tcPr anchor="ctr" horzOverflow="overflow"/>
                </a:tc>
                <a:tc>
                  <a:txBody>
                    <a:bodyPr/>
                    <a:lstStyle/>
                    <a:p>
                      <a:pPr algn="ctr"/>
                      <a:r>
                        <a:rPr lang="en-US" sz="1100" dirty="0" smtClean="0"/>
                        <a:t>2/10</a:t>
                      </a:r>
                      <a:endParaRPr lang="en-US" sz="1100" dirty="0"/>
                    </a:p>
                  </a:txBody>
                  <a:tcPr anchor="ctr" horzOverflow="overflow"/>
                </a:tc>
              </a:tr>
              <a:tr h="299966">
                <a:tc>
                  <a:txBody>
                    <a:bodyPr/>
                    <a:lstStyle/>
                    <a:p>
                      <a:r>
                        <a:rPr lang="en-US" sz="1100" b="1" dirty="0" smtClean="0">
                          <a:solidFill>
                            <a:schemeClr val="bg1"/>
                          </a:solidFill>
                        </a:rPr>
                        <a:t>Memory </a:t>
                      </a:r>
                      <a:r>
                        <a:rPr lang="en-US" sz="1100" b="1" baseline="0" dirty="0" smtClean="0">
                          <a:solidFill>
                            <a:schemeClr val="bg1"/>
                          </a:solidFill>
                        </a:rPr>
                        <a:t>(Min / Max)</a:t>
                      </a:r>
                      <a:endParaRPr lang="en-US" sz="1100" b="1" dirty="0">
                        <a:solidFill>
                          <a:schemeClr val="bg1"/>
                        </a:solidFill>
                      </a:endParaRPr>
                    </a:p>
                  </a:txBody>
                  <a:tcPr anchor="ctr">
                    <a:solidFill>
                      <a:srgbClr val="777777"/>
                    </a:solidFill>
                  </a:tcPr>
                </a:tc>
                <a:tc>
                  <a:txBody>
                    <a:bodyPr/>
                    <a:lstStyle/>
                    <a:p>
                      <a:pPr algn="ctr"/>
                      <a:r>
                        <a:rPr lang="en-US" sz="1100" dirty="0" smtClean="0"/>
                        <a:t>512 MB / 512 MB</a:t>
                      </a:r>
                      <a:endParaRPr lang="en-US" sz="1100" dirty="0"/>
                    </a:p>
                  </a:txBody>
                  <a:tcPr anchor="ctr"/>
                </a:tc>
                <a:tc>
                  <a:txBody>
                    <a:bodyPr/>
                    <a:lstStyle/>
                    <a:p>
                      <a:pPr algn="ctr"/>
                      <a:r>
                        <a:rPr lang="en-US" sz="1100" dirty="0" smtClean="0"/>
                        <a:t>512 MB / 1</a:t>
                      </a:r>
                      <a:r>
                        <a:rPr lang="en-US" sz="1100" baseline="0" dirty="0" smtClean="0"/>
                        <a:t> G</a:t>
                      </a:r>
                      <a:r>
                        <a:rPr lang="en-US" sz="1100" dirty="0" smtClean="0"/>
                        <a:t>B</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512 MB / 3</a:t>
                      </a:r>
                      <a:r>
                        <a:rPr lang="en-US" sz="1100" baseline="0" dirty="0" smtClean="0"/>
                        <a:t> G</a:t>
                      </a:r>
                      <a:r>
                        <a:rPr lang="en-US" sz="1100" dirty="0" smtClean="0"/>
                        <a:t>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512 MB / 4</a:t>
                      </a:r>
                      <a:r>
                        <a:rPr lang="en-US" sz="1100" baseline="0" dirty="0" smtClean="0"/>
                        <a:t> G</a:t>
                      </a:r>
                      <a:r>
                        <a:rPr lang="en-US" sz="1100" dirty="0" smtClean="0"/>
                        <a:t>B</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512 MB / 12</a:t>
                      </a:r>
                      <a:r>
                        <a:rPr lang="en-US" sz="1100" baseline="0" dirty="0" smtClean="0"/>
                        <a:t> G</a:t>
                      </a:r>
                      <a:r>
                        <a:rPr lang="en-US" sz="1100" dirty="0" smtClean="0"/>
                        <a:t>B</a:t>
                      </a:r>
                    </a:p>
                  </a:txBody>
                  <a:tcPr anchor="ctr" horzOverflow="overflow"/>
                </a:tc>
              </a:tr>
              <a:tr h="370840">
                <a:tc>
                  <a:txBody>
                    <a:bodyPr/>
                    <a:lstStyle/>
                    <a:p>
                      <a:r>
                        <a:rPr lang="en-US" sz="1100" b="1" dirty="0" smtClean="0">
                          <a:solidFill>
                            <a:schemeClr val="bg1"/>
                          </a:solidFill>
                        </a:rPr>
                        <a:t>Storage Support (Min/Max)</a:t>
                      </a:r>
                      <a:endParaRPr lang="en-US" sz="1100" b="1" dirty="0">
                        <a:solidFill>
                          <a:schemeClr val="bg1"/>
                        </a:solidFill>
                      </a:endParaRPr>
                    </a:p>
                  </a:txBody>
                  <a:tcPr anchor="ctr">
                    <a:solidFill>
                      <a:srgbClr val="777777"/>
                    </a:solidFill>
                  </a:tcPr>
                </a:tc>
                <a:tc>
                  <a:txBody>
                    <a:bodyPr/>
                    <a:lstStyle/>
                    <a:p>
                      <a:pPr algn="ctr"/>
                      <a:r>
                        <a:rPr lang="en-US" sz="1100" baseline="0" dirty="0" smtClean="0"/>
                        <a:t>30 GB / 2TB</a:t>
                      </a:r>
                      <a:endParaRPr lang="en-US" sz="1100" dirty="0"/>
                    </a:p>
                  </a:txBody>
                  <a:tcPr anchor="ctr" horzOverflow="overflow"/>
                </a:tc>
                <a:tc>
                  <a:txBody>
                    <a:bodyPr/>
                    <a:lstStyle/>
                    <a:p>
                      <a:pPr algn="ctr"/>
                      <a:r>
                        <a:rPr lang="en-US" sz="1100" baseline="0" dirty="0" smtClean="0"/>
                        <a:t>30 GB / 2TB</a:t>
                      </a:r>
                      <a:endParaRPr lang="en-US" sz="1100" dirty="0"/>
                    </a:p>
                  </a:txBody>
                  <a:tcPr anchor="ctr"/>
                </a:tc>
                <a:tc>
                  <a:txBody>
                    <a:bodyPr/>
                    <a:lstStyle/>
                    <a:p>
                      <a:pPr algn="ctr"/>
                      <a:r>
                        <a:rPr lang="en-US" sz="1100" baseline="0" dirty="0" smtClean="0"/>
                        <a:t>30 GB / 2TB</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t>30 GB / 2TB</a:t>
                      </a:r>
                      <a:endParaRPr lang="en-US" sz="1100" dirty="0" smtClean="0"/>
                    </a:p>
                  </a:txBody>
                  <a:tcPr anchor="ctr"/>
                </a:tc>
                <a:tc>
                  <a:txBody>
                    <a:bodyPr/>
                    <a:lstStyle/>
                    <a:p>
                      <a:pPr algn="ctr"/>
                      <a:r>
                        <a:rPr lang="en-US" sz="1100" baseline="0" dirty="0" smtClean="0"/>
                        <a:t>30 GB / 2TB</a:t>
                      </a:r>
                      <a:endParaRPr lang="en-US" sz="1100" dirty="0"/>
                    </a:p>
                  </a:txBody>
                  <a:tcPr anchor="ctr"/>
                </a:tc>
              </a:tr>
              <a:tr h="370840">
                <a:tc>
                  <a:txBody>
                    <a:bodyPr/>
                    <a:lstStyle/>
                    <a:p>
                      <a:r>
                        <a:rPr lang="en-US" sz="1100" b="1" dirty="0" smtClean="0">
                          <a:solidFill>
                            <a:schemeClr val="bg1"/>
                          </a:solidFill>
                        </a:rPr>
                        <a:t>Max FortiAP</a:t>
                      </a:r>
                      <a:endParaRPr lang="en-US" sz="1100" b="1" dirty="0">
                        <a:solidFill>
                          <a:schemeClr val="bg1"/>
                        </a:solidFill>
                      </a:endParaRPr>
                    </a:p>
                  </a:txBody>
                  <a:tcPr anchor="ctr">
                    <a:solidFill>
                      <a:srgbClr val="777777"/>
                    </a:solidFill>
                  </a:tcPr>
                </a:tc>
                <a:tc>
                  <a:txBody>
                    <a:bodyPr/>
                    <a:lstStyle/>
                    <a:p>
                      <a:pPr algn="ctr"/>
                      <a:r>
                        <a:rPr lang="en-US" sz="1100" dirty="0" smtClean="0"/>
                        <a:t>32</a:t>
                      </a:r>
                      <a:endParaRPr lang="en-US" sz="1100" dirty="0"/>
                    </a:p>
                  </a:txBody>
                  <a:tcPr anchor="ctr"/>
                </a:tc>
                <a:tc>
                  <a:txBody>
                    <a:bodyPr/>
                    <a:lstStyle/>
                    <a:p>
                      <a:pPr algn="ctr"/>
                      <a:r>
                        <a:rPr lang="en-US" sz="1100" dirty="0" smtClean="0"/>
                        <a:t>256</a:t>
                      </a:r>
                      <a:endParaRPr lang="en-US" sz="1100" dirty="0"/>
                    </a:p>
                  </a:txBody>
                  <a:tcPr anchor="ctr" horzOverflow="overflow"/>
                </a:tc>
                <a:tc>
                  <a:txBody>
                    <a:bodyPr/>
                    <a:lstStyle/>
                    <a:p>
                      <a:pPr algn="ctr"/>
                      <a:r>
                        <a:rPr lang="en-US" sz="1100" dirty="0" smtClean="0"/>
                        <a:t>512</a:t>
                      </a:r>
                      <a:endParaRPr lang="en-US" sz="1100" dirty="0"/>
                    </a:p>
                  </a:txBody>
                  <a:tcPr anchor="ctr"/>
                </a:tc>
                <a:tc>
                  <a:txBody>
                    <a:bodyPr/>
                    <a:lstStyle/>
                    <a:p>
                      <a:pPr algn="ctr"/>
                      <a:r>
                        <a:rPr lang="en-US" sz="1100" dirty="0" smtClean="0"/>
                        <a:t>512</a:t>
                      </a:r>
                      <a:endParaRPr lang="en-US" sz="1100" dirty="0"/>
                    </a:p>
                  </a:txBody>
                  <a:tcPr anchor="ctr" horzOverflow="overflow"/>
                </a:tc>
                <a:tc>
                  <a:txBody>
                    <a:bodyPr/>
                    <a:lstStyle/>
                    <a:p>
                      <a:pPr algn="ctr"/>
                      <a:r>
                        <a:rPr lang="en-US" sz="1100" dirty="0" smtClean="0"/>
                        <a:t>1,024</a:t>
                      </a:r>
                      <a:endParaRPr lang="en-US" sz="1100" dirty="0"/>
                    </a:p>
                  </a:txBody>
                  <a:tcPr anchor="ctr" horzOverflow="overflow"/>
                </a:tc>
              </a:tr>
              <a:tr h="0">
                <a:tc>
                  <a:txBody>
                    <a:bodyPr/>
                    <a:lstStyle/>
                    <a:p>
                      <a:r>
                        <a:rPr lang="en-US" sz="1100" b="1" dirty="0" smtClean="0">
                          <a:solidFill>
                            <a:schemeClr val="bg1"/>
                          </a:solidFill>
                        </a:rPr>
                        <a:t>VDOM (Default/Max)</a:t>
                      </a:r>
                      <a:endParaRPr lang="en-US" sz="1100" b="1" dirty="0">
                        <a:solidFill>
                          <a:schemeClr val="bg1"/>
                        </a:solidFill>
                      </a:endParaRPr>
                    </a:p>
                  </a:txBody>
                  <a:tcPr anchor="ctr">
                    <a:solidFill>
                      <a:srgbClr val="777777"/>
                    </a:solidFill>
                  </a:tcPr>
                </a:tc>
                <a:tc>
                  <a:txBody>
                    <a:bodyPr/>
                    <a:lstStyle/>
                    <a:p>
                      <a:pPr algn="ctr"/>
                      <a:r>
                        <a:rPr lang="en-US" sz="1100" i="0" dirty="0" smtClean="0"/>
                        <a:t>1 / 1</a:t>
                      </a:r>
                      <a:endParaRPr lang="en-US" sz="1100" i="0" dirty="0"/>
                    </a:p>
                  </a:txBody>
                  <a:tcPr anchor="ctr"/>
                </a:tc>
                <a:tc>
                  <a:txBody>
                    <a:bodyPr/>
                    <a:lstStyle/>
                    <a:p>
                      <a:pPr algn="ctr"/>
                      <a:r>
                        <a:rPr lang="en-US" sz="1100" i="0" dirty="0" smtClean="0"/>
                        <a:t>10 / 10</a:t>
                      </a:r>
                      <a:endParaRPr lang="en-US" sz="1100" i="0" dirty="0"/>
                    </a:p>
                  </a:txBody>
                  <a:tcPr anchor="ctr"/>
                </a:tc>
                <a:tc>
                  <a:txBody>
                    <a:bodyPr/>
                    <a:lstStyle/>
                    <a:p>
                      <a:pPr algn="ctr"/>
                      <a:r>
                        <a:rPr lang="en-US" sz="1100" i="0" dirty="0" smtClean="0"/>
                        <a:t>10 / 25</a:t>
                      </a:r>
                      <a:endParaRPr lang="en-US" sz="1100" i="0" dirty="0"/>
                    </a:p>
                  </a:txBody>
                  <a:tcPr anchor="ctr"/>
                </a:tc>
                <a:tc>
                  <a:txBody>
                    <a:bodyPr/>
                    <a:lstStyle/>
                    <a:p>
                      <a:pPr algn="ctr"/>
                      <a:r>
                        <a:rPr lang="en-US" sz="1100" i="0" dirty="0" smtClean="0"/>
                        <a:t>10 / 50</a:t>
                      </a:r>
                      <a:endParaRPr lang="en-US" sz="1100" i="0" dirty="0"/>
                    </a:p>
                  </a:txBody>
                  <a:tcPr anchor="ctr"/>
                </a:tc>
                <a:tc>
                  <a:txBody>
                    <a:bodyPr/>
                    <a:lstStyle/>
                    <a:p>
                      <a:pPr algn="ctr"/>
                      <a:r>
                        <a:rPr lang="en-US" sz="1100" i="0" dirty="0" smtClean="0"/>
                        <a:t>10/ 250</a:t>
                      </a:r>
                      <a:endParaRPr lang="en-US" sz="1100" i="0" dirty="0"/>
                    </a:p>
                  </a:txBody>
                  <a:tcPr anchor="ctr"/>
                </a:tc>
              </a:tr>
            </a:tbl>
          </a:graphicData>
        </a:graphic>
      </p:graphicFrame>
      <p:sp>
        <p:nvSpPr>
          <p:cNvPr id="3" name="TextBox 2"/>
          <p:cNvSpPr txBox="1"/>
          <p:nvPr/>
        </p:nvSpPr>
        <p:spPr>
          <a:xfrm>
            <a:off x="411277" y="6077904"/>
            <a:ext cx="5486400" cy="246221"/>
          </a:xfrm>
          <a:prstGeom prst="rect">
            <a:avLst/>
          </a:prstGeom>
          <a:noFill/>
        </p:spPr>
        <p:txBody>
          <a:bodyPr wrap="square" rtlCol="0">
            <a:spAutoFit/>
          </a:bodyPr>
          <a:lstStyle/>
          <a:p>
            <a:r>
              <a:rPr lang="fr-FR" sz="1000" dirty="0"/>
              <a:t>VMware ESX/</a:t>
            </a:r>
            <a:r>
              <a:rPr lang="fr-FR" sz="1000" dirty="0" err="1"/>
              <a:t>ESXi</a:t>
            </a:r>
            <a:r>
              <a:rPr lang="fr-FR" sz="1000" dirty="0"/>
              <a:t> 3.5/4.0/4.1/5.0, Citrix </a:t>
            </a:r>
            <a:r>
              <a:rPr lang="fr-FR" sz="1000" dirty="0" err="1"/>
              <a:t>XenServer</a:t>
            </a:r>
            <a:r>
              <a:rPr lang="fr-FR" sz="1000" dirty="0"/>
              <a:t> 5.6 SP2/6.0, Open Source </a:t>
            </a:r>
            <a:r>
              <a:rPr lang="fr-FR" sz="1000" dirty="0" err="1"/>
              <a:t>Xen</a:t>
            </a:r>
            <a:r>
              <a:rPr lang="fr-FR" sz="1000" dirty="0"/>
              <a:t> 3.4.3 / </a:t>
            </a:r>
            <a:r>
              <a:rPr lang="fr-FR" sz="1000" dirty="0" smtClean="0"/>
              <a:t>4.1</a:t>
            </a:r>
            <a:endParaRPr lang="fr-FR" sz="1000" dirty="0"/>
          </a:p>
        </p:txBody>
      </p:sp>
    </p:spTree>
    <p:extLst>
      <p:ext uri="{BB962C8B-B14F-4D97-AF65-F5344CB8AC3E}">
        <p14:creationId xmlns:p14="http://schemas.microsoft.com/office/powerpoint/2010/main" val="3522412650"/>
      </p:ext>
    </p:extLst>
  </p:cSld>
  <p:clrMapOvr>
    <a:masterClrMapping/>
  </p:clrMapOvr>
  <p:transition xmlns:p14="http://schemas.microsoft.com/office/powerpoint/2010/mai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61900549"/>
              </p:ext>
            </p:extLst>
          </p:nvPr>
        </p:nvGraphicFramePr>
        <p:xfrm>
          <a:off x="252000" y="1260000"/>
          <a:ext cx="8640002" cy="4494762"/>
        </p:xfrm>
        <a:graphic>
          <a:graphicData uri="http://schemas.openxmlformats.org/drawingml/2006/table">
            <a:tbl>
              <a:tblPr firstRow="1" bandRow="1">
                <a:effectLst/>
                <a:tableStyleId>{073A0DAA-6AF3-43AB-8588-CEC1D06C72B9}</a:tableStyleId>
              </a:tblPr>
              <a:tblGrid>
                <a:gridCol w="1197212"/>
                <a:gridCol w="1488558"/>
                <a:gridCol w="1488558"/>
                <a:gridCol w="1488558"/>
                <a:gridCol w="1488558"/>
                <a:gridCol w="1488558"/>
              </a:tblGrid>
              <a:tr h="245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Max Dist.</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SFP (GE)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XFP (10GE)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SFP+ (10GE)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QSFP+ (40GE)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CFP2 (100GE)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r>
              <a:tr h="33914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SP-CABLE-ADASFP+</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rgbClr val="000000"/>
                        </a:solidFill>
                        <a:effectLst/>
                        <a:latin typeface="Arial"/>
                        <a:cs typeface="Arial"/>
                      </a:endParaRPr>
                    </a:p>
                  </a:txBody>
                  <a:tcPr marL="87087" marR="87087" marT="48984" marB="48984" anchor="ctr" horzOverflow="overflow"/>
                </a:tc>
              </a:tr>
              <a:tr h="2673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26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FG-TRAN-XFPSR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mn-lt"/>
                          <a:cs typeface="Arial"/>
                        </a:rPr>
                        <a:t>FS-TRAN-SFP+SR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rgbClr val="000000"/>
                        </a:solidFill>
                        <a:effectLst/>
                        <a:latin typeface="Arial"/>
                        <a:cs typeface="Arial"/>
                      </a:endParaRPr>
                    </a:p>
                  </a:txBody>
                  <a:tcPr marL="87087" marR="87087" marT="48984" marB="48984" anchor="ctr" horzOverflow="overflow"/>
                </a:tc>
              </a:tr>
              <a:tr h="3811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100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Arial"/>
                          <a:cs typeface="Arial"/>
                        </a:rPr>
                        <a:t>FG-TRAN-GC</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FS-TRAN-GC</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(on OM3 MMF)</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cs typeface="Arial"/>
                        </a:rPr>
                        <a:t>FG-TRAN-CFP2-SR10</a:t>
                      </a:r>
                      <a:endParaRPr kumimoji="0" lang="en-US" sz="1050" b="0" i="0" u="none" strike="noStrike" cap="none" normalizeH="0" baseline="0" dirty="0">
                        <a:ln>
                          <a:noFill/>
                        </a:ln>
                        <a:solidFill>
                          <a:srgbClr val="000000"/>
                        </a:solidFill>
                        <a:effectLst/>
                        <a:latin typeface="Arial"/>
                        <a:cs typeface="Arial"/>
                      </a:endParaRPr>
                    </a:p>
                  </a:txBody>
                  <a:tcPr marL="87087" marR="87087" marT="48984" marB="48984" anchor="ctr" horzOverflow="overflow"/>
                </a:tc>
              </a:tr>
              <a:tr h="298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150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(on OM4 MMF)</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3595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220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Arial"/>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FR-TRAN-SX</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3595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5 KM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Arial"/>
                          <a:cs typeface="Arial"/>
                        </a:rPr>
                        <a:t>FG-TRAN-LX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FR-TRAN-LX</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3595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10 KM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FG-TRAN-XFPLR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FG-TRAN-SFP+LR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1" i="0" u="none" strike="noStrike" cap="none" normalizeH="0" baseline="0" dirty="0" smtClean="0">
                        <a:ln>
                          <a:noFill/>
                        </a:ln>
                        <a:solidFill>
                          <a:schemeClr val="accent4"/>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cs typeface="Arial"/>
                        </a:rPr>
                        <a:t>FG-TRAN-CFP2-LR4</a:t>
                      </a: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90 KM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FR-TRAN-ZX</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1" i="0" u="none" strike="noStrike" cap="none" normalizeH="0" baseline="0" dirty="0" smtClean="0">
                        <a:ln>
                          <a:noFill/>
                        </a:ln>
                        <a:solidFill>
                          <a:schemeClr val="accent4"/>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Breakout Cable</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100" dirty="0" smtClean="0">
                        <a:solidFill>
                          <a:schemeClr val="tx1"/>
                        </a:solidFill>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1" i="0" u="none" strike="noStrike" kern="1200" cap="none" spc="0" normalizeH="0" baseline="0" noProof="0" dirty="0" smtClean="0">
                          <a:ln>
                            <a:noFill/>
                          </a:ln>
                          <a:solidFill>
                            <a:srgbClr val="FFFFFF"/>
                          </a:solidFill>
                          <a:effectLst/>
                          <a:uLnTx/>
                          <a:uFillTx/>
                          <a:latin typeface="+mn-lt"/>
                          <a:ea typeface="+mn-ea"/>
                          <a:cs typeface="Arial"/>
                        </a:rPr>
                        <a:t>1 QSFP to 4 SFP, OM3. MMF</a:t>
                      </a: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chemeClr val="bg1"/>
                          </a:solidFill>
                          <a:effectLst/>
                          <a:latin typeface="+mn-lt"/>
                          <a:cs typeface="Arial"/>
                        </a:rPr>
                        <a:t>1 CFP2 to 10 SFP+, SR</a:t>
                      </a:r>
                    </a:p>
                  </a:txBody>
                  <a:tcPr marL="87087" marR="87087" marT="48984" marB="48984" anchor="ctr" horzOverflow="overflow">
                    <a:solidFill>
                      <a:schemeClr val="accent4">
                        <a:lumMod val="50000"/>
                      </a:schemeClr>
                    </a:solidFill>
                  </a:tcPr>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SKU</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mn-lt"/>
                          <a:cs typeface="Arial"/>
                        </a:rPr>
                        <a:t>FG-TRAN-QSFP-4XSFP</a:t>
                      </a:r>
                      <a:endParaRPr kumimoji="0" lang="en-US" sz="105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mn-lt"/>
                          <a:cs typeface="Arial"/>
                        </a:rPr>
                        <a:t>FG-CABLE-SR10-SFP+</a:t>
                      </a:r>
                    </a:p>
                  </a:txBody>
                  <a:tcPr marL="87087" marR="87087" marT="48984" marB="48984" anchor="ctr" horzOverflow="overflow"/>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Length</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Arial"/>
                          <a:cs typeface="Arial"/>
                        </a:rPr>
                        <a:t>1 M</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cs typeface="Arial"/>
                        </a:rPr>
                        <a:t>1 M</a:t>
                      </a:r>
                    </a:p>
                  </a:txBody>
                  <a:tcPr marL="87087" marR="87087" marT="48984" marB="48984" anchor="ctr" horzOverflow="overflow"/>
                </a:tc>
              </a:tr>
            </a:tbl>
          </a:graphicData>
        </a:graphic>
      </p:graphicFrame>
      <p:sp>
        <p:nvSpPr>
          <p:cNvPr id="14" name="Title 1"/>
          <p:cNvSpPr>
            <a:spLocks noGrp="1"/>
          </p:cNvSpPr>
          <p:nvPr>
            <p:ph type="title"/>
          </p:nvPr>
        </p:nvSpPr>
        <p:spPr/>
        <p:txBody>
          <a:bodyPr/>
          <a:lstStyle/>
          <a:p>
            <a:r>
              <a:rPr lang="en-US" b="0" i="0" dirty="0" smtClean="0"/>
              <a:t>Transceivers &amp;  Breakout Cables</a:t>
            </a:r>
            <a:endParaRPr lang="en-US" b="0" i="0" dirty="0"/>
          </a:p>
        </p:txBody>
      </p:sp>
    </p:spTree>
    <p:extLst>
      <p:ext uri="{BB962C8B-B14F-4D97-AF65-F5344CB8AC3E}">
        <p14:creationId xmlns:p14="http://schemas.microsoft.com/office/powerpoint/2010/main" val="395799207"/>
      </p:ext>
    </p:extLst>
  </p:cSld>
  <p:clrMapOvr>
    <a:masterClrMapping/>
  </p:clrMapOvr>
  <p:transition xmlns:p14="http://schemas.microsoft.com/office/powerpoint/2010/main" spd="slow">
    <p:wip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4233106240"/>
              </p:ext>
            </p:extLst>
          </p:nvPr>
        </p:nvGraphicFramePr>
        <p:xfrm>
          <a:off x="252000" y="1260000"/>
          <a:ext cx="8640000" cy="5020440"/>
        </p:xfrm>
        <a:graphic>
          <a:graphicData uri="http://schemas.openxmlformats.org/drawingml/2006/table">
            <a:tbl>
              <a:tblPr firstRow="1" bandRow="1">
                <a:effectLst/>
                <a:tableStyleId>{073A0DAA-6AF3-43AB-8588-CEC1D06C72B9}</a:tableStyleId>
              </a:tblPr>
              <a:tblGrid>
                <a:gridCol w="2827367"/>
                <a:gridCol w="1688122"/>
                <a:gridCol w="4124511"/>
              </a:tblGrid>
              <a:tr h="27994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Available Slots</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Transceivers Shipped</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FG60C-SPF</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1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FG100D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FG140D/140D-POE/140D-POE-T1</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4119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FG-200D/200D-POE/240D/240-POE</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Arial"/>
                          <a:cs typeface="Arial"/>
                        </a:rPr>
                        <a:t>FG-280D-POE</a:t>
                      </a: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4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FG300D/500D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Fiber SX SFP modules (1000BaseSX)</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FG600C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Fiber SX SFP modules (1000BaseSX)</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r>
              <a:tr h="2128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FG800C/1000C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4 SFP</a:t>
                      </a:r>
                    </a:p>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Fiber SX SFP modules (1000BaseSX)</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r>
              <a:tr h="29058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FG-1000D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p>
                      <a:pPr algn="ctr"/>
                      <a:r>
                        <a:rPr lang="en-US" sz="1100" dirty="0" smtClean="0">
                          <a:solidFill>
                            <a:schemeClr val="tx1"/>
                          </a:solidFill>
                          <a:latin typeface="Arial"/>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NIL</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tc>
              </a:tr>
              <a:tr h="31095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FG-1200D</a:t>
                      </a:r>
                    </a:p>
                  </a:txBody>
                  <a:tcPr marL="87087" marR="87087" marT="48984" marB="48984" horzOverflow="overflow">
                    <a:solidFill>
                      <a:schemeClr val="accent4"/>
                    </a:solidFill>
                  </a:tcPr>
                </a:tc>
                <a:tc>
                  <a:txBody>
                    <a:bodyPr/>
                    <a:lstStyle/>
                    <a:p>
                      <a:pPr algn="ctr"/>
                      <a:r>
                        <a:rPr lang="en-US" sz="1100" dirty="0" smtClean="0">
                          <a:solidFill>
                            <a:schemeClr val="tx1"/>
                          </a:solidFill>
                          <a:latin typeface="+mn-lt"/>
                          <a:cs typeface="Arial"/>
                        </a:rPr>
                        <a:t>4 SFP/+</a:t>
                      </a:r>
                    </a:p>
                    <a:p>
                      <a:pPr algn="ctr"/>
                      <a:r>
                        <a:rPr lang="en-US" sz="1100" dirty="0" smtClean="0">
                          <a:solidFill>
                            <a:schemeClr val="tx1"/>
                          </a:solidFill>
                          <a:latin typeface="+mn-lt"/>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NIL</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FG1240B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24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2x Fiber SX SFP modules (1000BaseSX)</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tc>
              </a:tr>
              <a:tr h="15412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FG1500D</a:t>
                      </a:r>
                      <a:endParaRPr kumimoji="0" lang="en-US" sz="11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16 SFP</a:t>
                      </a:r>
                    </a:p>
                  </a:txBody>
                  <a:tcPr marL="87087" marR="87087" marT="48984" marB="48984"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Arial"/>
                          <a:cs typeface="Arial"/>
                        </a:rPr>
                        <a:t>2x SFP+ (SR 10GE)</a:t>
                      </a:r>
                    </a:p>
                  </a:txBody>
                  <a:tcPr marL="87087" marR="87087" marT="48984" marB="48984" anchor="ctr" horzOverflow="overflow"/>
                </a:tc>
              </a:tr>
              <a:tr h="41698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FG3040B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10 SFP</a:t>
                      </a:r>
                    </a:p>
                  </a:txBody>
                  <a:tcPr marL="87087" marR="87087" marT="48984" marB="48984" horzOverflow="overflow"/>
                </a:tc>
                <a:tc>
                  <a:txBody>
                    <a:bodyPr/>
                    <a:lstStyle/>
                    <a:p>
                      <a:pPr algn="ctr"/>
                      <a:r>
                        <a:rPr lang="en-US" sz="1100" dirty="0" smtClean="0">
                          <a:solidFill>
                            <a:schemeClr val="tx1"/>
                          </a:solidFill>
                          <a:latin typeface="Arial"/>
                          <a:cs typeface="Arial"/>
                        </a:rPr>
                        <a:t>2x SFP+ (SR 10GE)</a:t>
                      </a:r>
                    </a:p>
                  </a:txBody>
                  <a:tcPr marL="87087" marR="87087" marT="48984" marB="48984" anchor="ctr" horzOverflow="overflow"/>
                </a:tc>
              </a:tr>
              <a:tr h="4169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solidFill>
                            <a:srgbClr val="FFFFFF"/>
                          </a:solidFill>
                          <a:effectLst/>
                          <a:uLnTx/>
                          <a:uFillTx/>
                          <a:latin typeface="Arial"/>
                          <a:cs typeface="Arial"/>
                        </a:rPr>
                        <a:t>FG3140B</a:t>
                      </a:r>
                      <a:endParaRPr lang="en-US" sz="1100" b="1" dirty="0">
                        <a:solidFill>
                          <a:srgbClr val="FFFFFF"/>
                        </a:solidFill>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10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10 SFP</a:t>
                      </a:r>
                    </a:p>
                  </a:txBody>
                  <a:tcPr marL="87087" marR="87087" marT="48984" marB="48984" horzOverflow="overflow"/>
                </a:tc>
                <a:tc>
                  <a:txBody>
                    <a:bodyPr/>
                    <a:lstStyle/>
                    <a:p>
                      <a:pPr algn="ctr"/>
                      <a:r>
                        <a:rPr lang="en-US" sz="1100" dirty="0" smtClean="0">
                          <a:solidFill>
                            <a:schemeClr val="tx1"/>
                          </a:solidFill>
                          <a:latin typeface="Arial"/>
                          <a:cs typeface="Arial"/>
                        </a:rPr>
                        <a:t>2x SFP+ (SR 10GE)</a:t>
                      </a:r>
                    </a:p>
                  </a:txBody>
                  <a:tcPr marL="87087" marR="87087" marT="48984" marB="48984" anchor="ctr"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11461997"/>
      </p:ext>
    </p:extLst>
  </p:cSld>
  <p:clrMapOvr>
    <a:masterClrMapping/>
  </p:clrMapOvr>
  <p:transition xmlns:p14="http://schemas.microsoft.com/office/powerpoint/2010/mai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4249029149"/>
              </p:ext>
            </p:extLst>
          </p:nvPr>
        </p:nvGraphicFramePr>
        <p:xfrm>
          <a:off x="252000" y="1260000"/>
          <a:ext cx="8640000" cy="4422871"/>
        </p:xfrm>
        <a:graphic>
          <a:graphicData uri="http://schemas.openxmlformats.org/drawingml/2006/table">
            <a:tbl>
              <a:tblPr firstRow="1" bandRow="1">
                <a:effectLst/>
                <a:tableStyleId>{073A0DAA-6AF3-43AB-8588-CEC1D06C72B9}</a:tableStyleId>
              </a:tblPr>
              <a:tblGrid>
                <a:gridCol w="2827367"/>
                <a:gridCol w="1688122"/>
                <a:gridCol w="4124511"/>
              </a:tblGrid>
              <a:tr h="29549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Available Slots</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Transceivers Shipped</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FG3240C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FG3200D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48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mn-lt"/>
                          <a:cs typeface="Arial"/>
                        </a:rPr>
                        <a:t>2x SFP+ (SR 10GE)</a:t>
                      </a: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Arial"/>
                          <a:cs typeface="Arial"/>
                        </a:rPr>
                        <a:t>FG3600C</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Arial"/>
                          <a:cs typeface="Arial"/>
                        </a:rPr>
                        <a:t>FG3700D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4 QSFP+</a:t>
                      </a:r>
                      <a:br>
                        <a:rPr kumimoji="0" lang="en-US" sz="1100" b="0" i="0" u="none" strike="noStrike" cap="none" normalizeH="0" baseline="0" dirty="0" smtClean="0">
                          <a:ln>
                            <a:noFill/>
                          </a:ln>
                          <a:solidFill>
                            <a:schemeClr val="tx1"/>
                          </a:solidFill>
                          <a:effectLst/>
                          <a:latin typeface="Arial"/>
                          <a:cs typeface="Arial"/>
                        </a:rPr>
                      </a:br>
                      <a:r>
                        <a:rPr kumimoji="0" lang="en-US" sz="1100" b="0" i="0" u="none" strike="noStrike" cap="none" normalizeH="0" baseline="0" dirty="0" smtClean="0">
                          <a:ln>
                            <a:noFill/>
                          </a:ln>
                          <a:solidFill>
                            <a:schemeClr val="tx1"/>
                          </a:solidFill>
                          <a:effectLst/>
                          <a:latin typeface="Arial"/>
                          <a:cs typeface="Arial"/>
                        </a:rPr>
                        <a:t>20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8 SFP+</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FG3950B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latin typeface="Arial"/>
                          <a:cs typeface="Arial"/>
                        </a:rPr>
                        <a:t>4 SFP</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FG5001B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8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FG5001C</a:t>
                      </a:r>
                      <a:endParaRPr kumimoji="0" lang="en-US" sz="11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FG5001D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2 QSFP+</a:t>
                      </a:r>
                      <a:endParaRPr lang="en-US" sz="1100" dirty="0" smtClean="0">
                        <a:solidFill>
                          <a:schemeClr val="tx1"/>
                        </a:solidFill>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FG5101C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4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FG5003B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10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FCTL5903C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4 QSFP+</a:t>
                      </a:r>
                      <a:endParaRPr lang="en-US" sz="1100" dirty="0" smtClean="0">
                        <a:solidFill>
                          <a:schemeClr val="tx1"/>
                        </a:solidFill>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219203498"/>
      </p:ext>
    </p:extLst>
  </p:cSld>
  <p:clrMapOvr>
    <a:masterClrMapping/>
  </p:clrMapOvr>
  <p:transition xmlns:p14="http://schemas.microsoft.com/office/powerpoint/2010/mai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650573301"/>
              </p:ext>
            </p:extLst>
          </p:nvPr>
        </p:nvGraphicFramePr>
        <p:xfrm>
          <a:off x="252000" y="1260000"/>
          <a:ext cx="8640000" cy="4395836"/>
        </p:xfrm>
        <a:graphic>
          <a:graphicData uri="http://schemas.openxmlformats.org/drawingml/2006/table">
            <a:tbl>
              <a:tblPr firstRow="1" bandRow="1">
                <a:effectLst/>
                <a:tableStyleId>{073A0DAA-6AF3-43AB-8588-CEC1D06C72B9}</a:tableStyleId>
              </a:tblPr>
              <a:tblGrid>
                <a:gridCol w="2880257"/>
                <a:gridCol w="5759743"/>
              </a:tblGrid>
              <a:tr h="32467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Spare/Redundant Power Supplies Option</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96525">
                <a:tc>
                  <a:txBody>
                    <a:bodyPr/>
                    <a:lstStyle/>
                    <a:p>
                      <a:r>
                        <a:rPr lang="en-US" sz="1100" b="1" dirty="0" smtClean="0">
                          <a:solidFill>
                            <a:srgbClr val="FFFFFF"/>
                          </a:solidFill>
                        </a:rPr>
                        <a:t>FG/FWF-20C, 30D/30D-POE</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SP-FG20C-PA-XX</a:t>
                      </a:r>
                      <a:endParaRPr lang="en-US" sz="1100" dirty="0"/>
                    </a:p>
                  </a:txBody>
                  <a:tcPr marL="61703" marR="61703" marT="34706" marB="34706"/>
                </a:tc>
              </a:tr>
              <a:tr h="296525">
                <a:tc>
                  <a:txBody>
                    <a:bodyPr/>
                    <a:lstStyle/>
                    <a:p>
                      <a:r>
                        <a:rPr lang="en-US" sz="1100" b="1" dirty="0" smtClean="0">
                          <a:solidFill>
                            <a:srgbClr val="FFFFFF"/>
                          </a:solidFill>
                        </a:rPr>
                        <a:t>FG/FWF-40C,</a:t>
                      </a:r>
                      <a:r>
                        <a:rPr lang="en-US" sz="1100" b="1" baseline="0" dirty="0" smtClean="0">
                          <a:solidFill>
                            <a:srgbClr val="FFFFFF"/>
                          </a:solidFill>
                        </a:rPr>
                        <a:t> 60C, 60D/60D-POE/60D-3G4G, 90D/90D-POE, FG-70D</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SP-FG60C-PDC</a:t>
                      </a:r>
                      <a:endParaRPr lang="en-US" sz="1100" dirty="0"/>
                    </a:p>
                  </a:txBody>
                  <a:tcPr marL="61703" marR="61703" marT="34706" marB="34706"/>
                </a:tc>
              </a:tr>
              <a:tr h="296525">
                <a:tc>
                  <a:txBody>
                    <a:bodyPr/>
                    <a:lstStyle/>
                    <a:p>
                      <a:r>
                        <a:rPr lang="en-US" sz="1100" b="1" dirty="0" smtClean="0">
                          <a:solidFill>
                            <a:srgbClr val="FFFFFF"/>
                          </a:solidFill>
                        </a:rPr>
                        <a:t>FG-80D</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SP-FG80D-PDC</a:t>
                      </a:r>
                      <a:endParaRPr lang="en-US" sz="1100" dirty="0"/>
                    </a:p>
                  </a:txBody>
                  <a:tcPr marL="61703" marR="61703" marT="34706" marB="34706"/>
                </a:tc>
              </a:tr>
              <a:tr h="296525">
                <a:tc>
                  <a:txBody>
                    <a:bodyPr/>
                    <a:lstStyle/>
                    <a:p>
                      <a:r>
                        <a:rPr lang="en-US" sz="1100" b="1" dirty="0" smtClean="0">
                          <a:solidFill>
                            <a:srgbClr val="FFFFFF"/>
                          </a:solidFill>
                        </a:rPr>
                        <a:t>FG/FWF-80C, 60B, 50B, 30B Series</a:t>
                      </a:r>
                      <a:r>
                        <a:rPr lang="en-US" sz="1100" b="1" baseline="0" dirty="0" smtClean="0">
                          <a:solidFill>
                            <a:srgbClr val="FFFFFF"/>
                          </a:solidFill>
                        </a:rPr>
                        <a:t> </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SP-FG80-PDC </a:t>
                      </a:r>
                      <a:endParaRPr lang="en-US" sz="1100" dirty="0"/>
                    </a:p>
                  </a:txBody>
                  <a:tcPr marL="61703" marR="61703" marT="34706" marB="34706"/>
                </a:tc>
              </a:tr>
              <a:tr h="296525">
                <a:tc>
                  <a:txBody>
                    <a:bodyPr/>
                    <a:lstStyle/>
                    <a:p>
                      <a:r>
                        <a:rPr lang="en-US" sz="1100" b="1" dirty="0" smtClean="0">
                          <a:solidFill>
                            <a:srgbClr val="FFFFFF"/>
                          </a:solidFill>
                        </a:rPr>
                        <a:t>FG-200B</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SP-FG310B-RPS,</a:t>
                      </a:r>
                      <a:r>
                        <a:rPr lang="en-US" sz="1100" baseline="0" dirty="0" smtClean="0"/>
                        <a:t> </a:t>
                      </a:r>
                      <a:r>
                        <a:rPr lang="en-US" sz="1100" dirty="0" smtClean="0"/>
                        <a:t>FRPS-100 </a:t>
                      </a:r>
                      <a:r>
                        <a:rPr lang="en-US" sz="1100" baseline="0" dirty="0" smtClean="0"/>
                        <a:t>(max 2 units)</a:t>
                      </a:r>
                      <a:endParaRPr lang="en-US" sz="1100" dirty="0"/>
                    </a:p>
                  </a:txBody>
                  <a:tcPr marL="61703" marR="61703" marT="34706" marB="34706"/>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FG/FWF-92D</a:t>
                      </a:r>
                    </a:p>
                  </a:txBody>
                  <a:tcPr marL="61703" marR="61703" marT="34706" marB="34706">
                    <a:solidFill>
                      <a:srgbClr val="777777"/>
                    </a:solidFill>
                  </a:tcPr>
                </a:tc>
                <a:tc>
                  <a:txBody>
                    <a:bodyPr/>
                    <a:lstStyle/>
                    <a:p>
                      <a:r>
                        <a:rPr lang="en-US" sz="1100" dirty="0" smtClean="0"/>
                        <a:t>SP-FG92D-PDC</a:t>
                      </a:r>
                      <a:endParaRPr lang="en-US" sz="1100" dirty="0"/>
                    </a:p>
                  </a:txBody>
                  <a:tcPr marL="61703" marR="61703" marT="34706" marB="34706"/>
                </a:tc>
              </a:tr>
              <a:tr h="296525">
                <a:tc>
                  <a:txBody>
                    <a:bodyPr/>
                    <a:lstStyle/>
                    <a:p>
                      <a:r>
                        <a:rPr lang="en-US" sz="1100" b="1" kern="1200" dirty="0" smtClean="0">
                          <a:solidFill>
                            <a:srgbClr val="FFFFFF"/>
                          </a:solidFill>
                        </a:rPr>
                        <a:t>FG-200B-POE</a:t>
                      </a:r>
                      <a:endParaRPr lang="en-US" sz="1100" b="1" dirty="0">
                        <a:solidFill>
                          <a:srgbClr val="FFFFFF"/>
                        </a:solidFill>
                      </a:endParaRPr>
                    </a:p>
                  </a:txBody>
                  <a:tcPr marL="61703" marR="61703" marT="34706" marB="34706">
                    <a:solidFill>
                      <a:srgbClr val="777777"/>
                    </a:solidFill>
                  </a:tcPr>
                </a:tc>
                <a:tc>
                  <a:txBody>
                    <a:bodyPr/>
                    <a:lstStyle/>
                    <a:p>
                      <a:r>
                        <a:rPr lang="en-US" sz="1100" kern="1200" dirty="0" smtClean="0"/>
                        <a:t>NIL</a:t>
                      </a:r>
                      <a:endParaRPr lang="en-US" sz="1100" dirty="0"/>
                    </a:p>
                  </a:txBody>
                  <a:tcPr marL="61703" marR="61703" marT="34706" marB="34706"/>
                </a:tc>
              </a:tr>
              <a:tr h="296525">
                <a:tc>
                  <a:txBody>
                    <a:bodyPr/>
                    <a:lstStyle/>
                    <a:p>
                      <a:r>
                        <a:rPr lang="en-US" sz="1100" b="1" dirty="0" smtClean="0">
                          <a:solidFill>
                            <a:srgbClr val="FFFFFF"/>
                          </a:solidFill>
                        </a:rPr>
                        <a:t>FG-200D,</a:t>
                      </a:r>
                      <a:r>
                        <a:rPr lang="en-US" sz="1100" b="1" baseline="0" dirty="0" smtClean="0">
                          <a:solidFill>
                            <a:srgbClr val="FFFFFF"/>
                          </a:solidFill>
                        </a:rPr>
                        <a:t> </a:t>
                      </a:r>
                      <a:r>
                        <a:rPr lang="en-US" sz="1100" b="1" dirty="0" smtClean="0">
                          <a:solidFill>
                            <a:srgbClr val="FFFFFF"/>
                          </a:solidFill>
                        </a:rPr>
                        <a:t>240D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 </a:t>
                      </a:r>
                      <a:r>
                        <a:rPr lang="en-US" sz="1100" baseline="0" dirty="0" smtClean="0"/>
                        <a:t>(max 2 units)</a:t>
                      </a:r>
                      <a:endParaRPr lang="en-US" sz="1100" dirty="0" smtClean="0"/>
                    </a:p>
                  </a:txBody>
                  <a:tcPr marL="61703" marR="61703" marT="34706" marB="34706"/>
                </a:tc>
              </a:tr>
              <a:tr h="296525">
                <a:tc>
                  <a:txBody>
                    <a:bodyPr/>
                    <a:lstStyle/>
                    <a:p>
                      <a:r>
                        <a:rPr lang="en-US" sz="1100" b="1" dirty="0" smtClean="0">
                          <a:solidFill>
                            <a:srgbClr val="FFFFFF"/>
                          </a:solidFill>
                        </a:rPr>
                        <a:t>FG-200D/240D/280-POE</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3</a:t>
                      </a:r>
                      <a:r>
                        <a:rPr lang="en-US" sz="1100" baseline="30000" dirty="0" smtClean="0"/>
                        <a:t>rd</a:t>
                      </a:r>
                      <a:r>
                        <a:rPr lang="en-US" sz="1100" baseline="0" dirty="0" smtClean="0"/>
                        <a:t> Party RPS</a:t>
                      </a:r>
                      <a:endParaRPr lang="en-US" sz="1100" dirty="0" smtClean="0"/>
                    </a:p>
                  </a:txBody>
                  <a:tcPr marL="61703" marR="61703" marT="34706" marB="34706"/>
                </a:tc>
              </a:tr>
              <a:tr h="296525">
                <a:tc>
                  <a:txBody>
                    <a:bodyPr/>
                    <a:lstStyle/>
                    <a:p>
                      <a:r>
                        <a:rPr lang="en-US" sz="1100" b="1" kern="1200" dirty="0" smtClean="0">
                          <a:solidFill>
                            <a:srgbClr val="FFFFFF"/>
                          </a:solidFill>
                        </a:rPr>
                        <a:t>FG-310B,300C</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SP-FG310B-RPS</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 </a:t>
                      </a:r>
                      <a:r>
                        <a:rPr lang="en-US" sz="1100" baseline="0" dirty="0" smtClean="0"/>
                        <a:t>(max 4 units)</a:t>
                      </a:r>
                      <a:endParaRPr lang="en-US" sz="1100" dirty="0" smtClean="0"/>
                    </a:p>
                  </a:txBody>
                  <a:tcPr marL="61703" marR="61703" marT="34706" marB="34706"/>
                </a:tc>
              </a:tr>
              <a:tr h="296525">
                <a:tc>
                  <a:txBody>
                    <a:bodyPr/>
                    <a:lstStyle/>
                    <a:p>
                      <a:r>
                        <a:rPr lang="en-US" sz="1100" b="1" kern="1200" dirty="0" smtClean="0">
                          <a:solidFill>
                            <a:srgbClr val="FFFFFF"/>
                          </a:solidFill>
                        </a:rPr>
                        <a:t>FG-311B</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Inbuilt</a:t>
                      </a:r>
                      <a:r>
                        <a:rPr lang="en-US" sz="1100" baseline="0" dirty="0" smtClean="0"/>
                        <a:t> dual PS </a:t>
                      </a:r>
                      <a:endParaRPr lang="en-US" sz="1100" dirty="0" smtClean="0"/>
                    </a:p>
                  </a:txBody>
                  <a:tcPr marL="61703" marR="61703" marT="34706" marB="34706"/>
                </a:tc>
              </a:tr>
              <a:tr h="296525">
                <a:tc>
                  <a:txBody>
                    <a:bodyPr/>
                    <a:lstStyle/>
                    <a:p>
                      <a:r>
                        <a:rPr lang="en-US" sz="1100" b="1" dirty="0" smtClean="0">
                          <a:solidFill>
                            <a:srgbClr val="FFFFFF"/>
                          </a:solidFill>
                        </a:rPr>
                        <a:t>FG-300D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 </a:t>
                      </a:r>
                      <a:r>
                        <a:rPr lang="en-US" sz="1100" baseline="0" dirty="0" smtClean="0"/>
                        <a:t>(max 2 units)</a:t>
                      </a:r>
                      <a:endParaRPr lang="en-US" sz="1100" dirty="0" smtClean="0"/>
                    </a:p>
                  </a:txBody>
                  <a:tcPr marL="61703" marR="61703" marT="34706" marB="34706"/>
                </a:tc>
              </a:tr>
              <a:tr h="296525">
                <a:tc>
                  <a:txBody>
                    <a:bodyPr/>
                    <a:lstStyle/>
                    <a:p>
                      <a:r>
                        <a:rPr lang="en-US" sz="1100" b="1" dirty="0" smtClean="0">
                          <a:solidFill>
                            <a:srgbClr val="FFFFFF"/>
                          </a:solidFill>
                        </a:rPr>
                        <a:t>FG-500D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a:t>
                      </a:r>
                      <a:r>
                        <a:rPr lang="en-US" sz="1100" baseline="0" dirty="0" smtClean="0"/>
                        <a:t> (max 2 units)</a:t>
                      </a:r>
                      <a:endParaRPr lang="en-US" sz="1100" dirty="0" smtClean="0"/>
                    </a:p>
                  </a:txBody>
                  <a:tcPr marL="61703" marR="61703" marT="34706" marB="34706"/>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1386086841"/>
      </p:ext>
    </p:extLst>
  </p:cSld>
  <p:clrMapOvr>
    <a:masterClrMapping/>
  </p:clrMapOvr>
  <p:transition xmlns:p14="http://schemas.microsoft.com/office/powerpoint/2010/mai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b="0" i="0" dirty="0" smtClean="0"/>
              <a:t>Anatomy of a FortiGate </a:t>
            </a:r>
            <a:endParaRPr lang="en-US" b="0" i="0" dirty="0"/>
          </a:p>
        </p:txBody>
      </p:sp>
      <p:sp>
        <p:nvSpPr>
          <p:cNvPr id="49" name="Rectangle 48"/>
          <p:cNvSpPr/>
          <p:nvPr/>
        </p:nvSpPr>
        <p:spPr bwMode="auto">
          <a:xfrm>
            <a:off x="457200" y="558297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World Class Support</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50" name="Rectangle 49"/>
          <p:cNvSpPr/>
          <p:nvPr/>
        </p:nvSpPr>
        <p:spPr bwMode="auto">
          <a:xfrm>
            <a:off x="457200" y="5146393"/>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Flexible Platform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51" name="Rectangle 50"/>
          <p:cNvSpPr/>
          <p:nvPr/>
        </p:nvSpPr>
        <p:spPr bwMode="auto">
          <a:xfrm>
            <a:off x="457200" y="4659801"/>
            <a:ext cx="8229600" cy="436584"/>
          </a:xfrm>
          <a:prstGeom prst="rect">
            <a:avLst/>
          </a:prstGeom>
          <a:solidFill>
            <a:schemeClr val="tx2">
              <a:lumMod val="90000"/>
              <a:lumOff val="10000"/>
            </a:scheme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Secured System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52" name="Rectangle 51"/>
          <p:cNvSpPr/>
          <p:nvPr/>
        </p:nvSpPr>
        <p:spPr bwMode="auto">
          <a:xfrm>
            <a:off x="457200" y="1641011"/>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Extensive Capabilities</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53" name="Rectangle 52"/>
          <p:cNvSpPr/>
          <p:nvPr/>
        </p:nvSpPr>
        <p:spPr bwMode="auto">
          <a:xfrm>
            <a:off x="457200" y="120442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Real Time Protection</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54" name="Rectangle 53"/>
          <p:cNvSpPr/>
          <p:nvPr/>
        </p:nvSpPr>
        <p:spPr bwMode="auto">
          <a:xfrm>
            <a:off x="457200" y="2225512"/>
            <a:ext cx="8229600" cy="2460743"/>
          </a:xfrm>
          <a:prstGeom prst="rect">
            <a:avLst/>
          </a:prstGeom>
          <a:gradFill flip="none" rotWithShape="1">
            <a:gsLst>
              <a:gs pos="0">
                <a:srgbClr val="A5ACB0"/>
              </a:gs>
              <a:gs pos="100000">
                <a:srgbClr val="FFFFFF"/>
              </a:gs>
            </a:gsLst>
            <a:lin ang="54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endParaRPr kumimoji="0" lang="en-US" sz="2000" b="0" i="0" u="none" strike="noStrike" kern="0" cap="none" spc="0" normalizeH="0" baseline="0" noProof="0">
              <a:ln>
                <a:noFill/>
              </a:ln>
              <a:solidFill>
                <a:srgbClr val="DC291E"/>
              </a:solidFill>
              <a:effectLst/>
              <a:uLnTx/>
              <a:uFillTx/>
              <a:latin typeface="Arial" charset="0"/>
            </a:endParaRPr>
          </a:p>
        </p:txBody>
      </p:sp>
      <p:sp>
        <p:nvSpPr>
          <p:cNvPr id="56" name="Rounded Rectangle 55"/>
          <p:cNvSpPr/>
          <p:nvPr/>
        </p:nvSpPr>
        <p:spPr bwMode="auto">
          <a:xfrm>
            <a:off x="4913453" y="2448771"/>
            <a:ext cx="946644" cy="613773"/>
          </a:xfrm>
          <a:prstGeom prst="roundRect">
            <a:avLst/>
          </a:prstGeom>
          <a:solidFill>
            <a:schemeClr val="tx2">
              <a:lumMod val="75000"/>
              <a:lumOff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err="1" smtClean="0">
                <a:ln>
                  <a:noFill/>
                </a:ln>
                <a:solidFill>
                  <a:sysClr val="window" lastClr="FFFFFF"/>
                </a:solidFill>
                <a:effectLst/>
                <a:uLnTx/>
                <a:uFillTx/>
              </a:rPr>
              <a:t>Web</a:t>
            </a:r>
            <a:r>
              <a:rPr kumimoji="0" lang="en-US" sz="1100" b="0" i="0" u="none" strike="noStrike" kern="0" cap="none" spc="0" normalizeH="0" baseline="0" noProof="0" dirty="0" err="1" smtClean="0">
                <a:ln>
                  <a:noFill/>
                </a:ln>
                <a:solidFill>
                  <a:sysClr val="window" lastClr="FFFFFF"/>
                </a:solidFill>
                <a:effectLst/>
                <a:uLnTx/>
                <a:uFillTx/>
                <a:latin typeface="Arial" charset="0"/>
              </a:rPr>
              <a:t>UI</a:t>
            </a:r>
            <a:r>
              <a:rPr kumimoji="0" lang="en-US" sz="1100" b="0" i="0" u="none" strike="noStrike" kern="0" cap="none" spc="0" normalizeH="0" baseline="0" noProof="0" dirty="0" smtClean="0">
                <a:ln>
                  <a:noFill/>
                </a:ln>
                <a:solidFill>
                  <a:sysClr val="window" lastClr="FFFFFF"/>
                </a:solidFill>
                <a:effectLst/>
                <a:uLnTx/>
                <a:uFillTx/>
                <a:latin typeface="Arial" charset="0"/>
              </a:rPr>
              <a:t>, CLI Dashboard &amp; Statistics</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pic>
        <p:nvPicPr>
          <p:cNvPr id="57" name="Picture 56" descr="FortiTech_Laptop_Rt.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13453" y="3280259"/>
            <a:ext cx="650081" cy="1300162"/>
          </a:xfrm>
          <a:prstGeom prst="rect">
            <a:avLst/>
          </a:prstGeom>
          <a:effectLst>
            <a:outerShdw blurRad="76200" dir="18900000" sy="23000" kx="-1200000" algn="bl">
              <a:srgbClr val="000000">
                <a:alpha val="15000"/>
              </a:srgbClr>
            </a:outerShdw>
          </a:effectLst>
        </p:spPr>
      </p:pic>
      <p:sp>
        <p:nvSpPr>
          <p:cNvPr id="58" name="Rounded Rectangle 57"/>
          <p:cNvSpPr/>
          <p:nvPr/>
        </p:nvSpPr>
        <p:spPr bwMode="auto">
          <a:xfrm>
            <a:off x="6149592" y="2448771"/>
            <a:ext cx="946644" cy="613773"/>
          </a:xfrm>
          <a:prstGeom prst="roundRect">
            <a:avLst/>
          </a:prstGeom>
          <a:solidFill>
            <a:schemeClr val="tx2">
              <a:lumMod val="75000"/>
              <a:lumOff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SNMP Monitoring</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59" name="Rounded Rectangle 58"/>
          <p:cNvSpPr/>
          <p:nvPr/>
        </p:nvSpPr>
        <p:spPr bwMode="auto">
          <a:xfrm>
            <a:off x="7394146" y="2448771"/>
            <a:ext cx="946644" cy="613773"/>
          </a:xfrm>
          <a:prstGeom prst="roundRect">
            <a:avLst/>
          </a:prstGeom>
          <a:solidFill>
            <a:schemeClr val="tx2">
              <a:lumMod val="75000"/>
              <a:lumOff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err="1" smtClean="0">
                <a:ln>
                  <a:noFill/>
                </a:ln>
                <a:solidFill>
                  <a:sysClr val="window" lastClr="FFFFFF"/>
                </a:solidFill>
                <a:effectLst/>
                <a:uLnTx/>
                <a:uFillTx/>
                <a:latin typeface="Arial" charset="0"/>
              </a:rPr>
              <a:t>Syslogging</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60" name="Rounded Rectangle 59"/>
          <p:cNvSpPr/>
          <p:nvPr/>
        </p:nvSpPr>
        <p:spPr bwMode="auto">
          <a:xfrm>
            <a:off x="7394146" y="3214944"/>
            <a:ext cx="946644" cy="613773"/>
          </a:xfrm>
          <a:prstGeom prst="roundRect">
            <a:avLst/>
          </a:prstGeom>
          <a:solidFill>
            <a:schemeClr val="tx2">
              <a:lumMod val="75000"/>
              <a:lumOff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Email Alerts</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61" name="Rounded Rectangle 60"/>
          <p:cNvSpPr/>
          <p:nvPr/>
        </p:nvSpPr>
        <p:spPr bwMode="auto">
          <a:xfrm>
            <a:off x="6149592" y="3214944"/>
            <a:ext cx="946644" cy="613773"/>
          </a:xfrm>
          <a:prstGeom prst="roundRect">
            <a:avLst/>
          </a:prstGeom>
          <a:solidFill>
            <a:schemeClr val="tx2">
              <a:lumMod val="75000"/>
              <a:lumOff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In-box Reporting *</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62" name="Rounded Rectangle 61"/>
          <p:cNvSpPr/>
          <p:nvPr/>
        </p:nvSpPr>
        <p:spPr bwMode="auto">
          <a:xfrm>
            <a:off x="7394146" y="3966648"/>
            <a:ext cx="946644" cy="613773"/>
          </a:xfrm>
          <a:prstGeom prst="roundRect">
            <a:avLst/>
          </a:prstGeom>
          <a:solidFill>
            <a:schemeClr val="tx2">
              <a:lumMod val="75000"/>
              <a:lumOff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SFLOW</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63" name="Rounded Rectangle 62"/>
          <p:cNvSpPr/>
          <p:nvPr/>
        </p:nvSpPr>
        <p:spPr bwMode="auto">
          <a:xfrm>
            <a:off x="6149592" y="3966648"/>
            <a:ext cx="946644" cy="613773"/>
          </a:xfrm>
          <a:prstGeom prst="roundRect">
            <a:avLst/>
          </a:prstGeom>
          <a:solidFill>
            <a:schemeClr val="tx2">
              <a:lumMod val="75000"/>
              <a:lumOff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100" b="0" i="0" u="none" strike="noStrike" kern="0" cap="none" spc="0" normalizeH="0" baseline="0" noProof="0" dirty="0" smtClean="0">
                <a:ln>
                  <a:noFill/>
                </a:ln>
                <a:solidFill>
                  <a:sysClr val="window" lastClr="FFFFFF"/>
                </a:solidFill>
                <a:effectLst/>
                <a:uLnTx/>
                <a:uFillTx/>
              </a:rPr>
              <a:t>Content Archives</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2" name="TextBox 1"/>
          <p:cNvSpPr txBox="1"/>
          <p:nvPr/>
        </p:nvSpPr>
        <p:spPr>
          <a:xfrm>
            <a:off x="381000" y="6248400"/>
            <a:ext cx="2133600" cy="200055"/>
          </a:xfrm>
          <a:prstGeom prst="rect">
            <a:avLst/>
          </a:prstGeom>
          <a:noFill/>
        </p:spPr>
        <p:txBody>
          <a:bodyPr wrap="square" rtlCol="0">
            <a:spAutoFit/>
          </a:bodyPr>
          <a:lstStyle/>
          <a:p>
            <a:r>
              <a:rPr lang="en-US" sz="700" dirty="0" smtClean="0">
                <a:solidFill>
                  <a:srgbClr val="404040"/>
                </a:solidFill>
                <a:latin typeface="Helvetica 55 Roman"/>
                <a:cs typeface="Helvetica 55 Roman"/>
              </a:rPr>
              <a:t>* Available on selected models.</a:t>
            </a:r>
          </a:p>
        </p:txBody>
      </p:sp>
      <p:sp>
        <p:nvSpPr>
          <p:cNvPr id="55" name="Text Placeholder 29"/>
          <p:cNvSpPr>
            <a:spLocks noGrp="1"/>
          </p:cNvSpPr>
          <p:nvPr>
            <p:ph type="body" sz="quarter" idx="4294967295"/>
          </p:nvPr>
        </p:nvSpPr>
        <p:spPr bwMode="auto">
          <a:xfrm>
            <a:off x="628315" y="2252663"/>
            <a:ext cx="4104105" cy="2460625"/>
          </a:xfrm>
          <a:prstGeom prst="rect">
            <a:avLst/>
          </a:prstGeom>
          <a:noFill/>
          <a:ln w="9525">
            <a:noFill/>
            <a:miter lim="800000"/>
            <a:headEnd/>
            <a:tailEnd/>
          </a:ln>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err="1" smtClean="0">
                <a:ln>
                  <a:noFill/>
                </a:ln>
                <a:solidFill>
                  <a:srgbClr val="2B2B2B"/>
                </a:solidFill>
                <a:effectLst/>
                <a:uLnTx/>
                <a:uFillTx/>
                <a:latin typeface="+mn-lt"/>
              </a:rPr>
              <a:t>FortiOS</a:t>
            </a:r>
            <a:r>
              <a:rPr kumimoji="0" lang="en-US" sz="1600" b="1" i="0" u="none" strike="noStrike" kern="0" cap="none" spc="0" normalizeH="0" baseline="0" noProof="0" dirty="0" smtClean="0">
                <a:ln>
                  <a:noFill/>
                </a:ln>
                <a:solidFill>
                  <a:srgbClr val="2B2B2B"/>
                </a:solidFill>
                <a:effectLst/>
                <a:uLnTx/>
                <a:uFillTx/>
                <a:latin typeface="+mn-lt"/>
              </a:rPr>
              <a:t> Operating Systems</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Proprietary OS, eliminates vulnerabilities &amp; issues associated with common </a:t>
            </a:r>
            <a:r>
              <a:rPr kumimoji="0" lang="en-US" sz="1500" b="0" i="0" u="none" strike="noStrike" kern="0" cap="none" spc="0" normalizeH="0" baseline="0" noProof="0" dirty="0" err="1" smtClean="0">
                <a:ln>
                  <a:noFill/>
                </a:ln>
                <a:solidFill>
                  <a:srgbClr val="000000"/>
                </a:solidFill>
                <a:effectLst/>
                <a:uLnTx/>
                <a:uFillTx/>
                <a:latin typeface="+mn-lt"/>
              </a:rPr>
              <a:t>OSes</a:t>
            </a:r>
            <a:endParaRPr kumimoji="0" lang="en-US" sz="1500" b="0" i="0" u="none" strike="noStrike" kern="0" cap="none" spc="0" normalizeH="0" baseline="0" noProof="0" dirty="0" smtClean="0">
              <a:ln>
                <a:noFill/>
              </a:ln>
              <a:solidFill>
                <a:srgbClr val="000000"/>
              </a:solidFill>
              <a:effectLst/>
              <a:uLnTx/>
              <a:uFillTx/>
              <a:latin typeface="+mn-lt"/>
            </a:endParaRP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Harden and small footprint for security &amp; efficiency</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Runs on flash, more reliable</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Nearly common feature set across all platform</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 Default with 10 VDOMs*</a:t>
            </a:r>
          </a:p>
        </p:txBody>
      </p:sp>
    </p:spTree>
    <p:extLst>
      <p:ext uri="{BB962C8B-B14F-4D97-AF65-F5344CB8AC3E}">
        <p14:creationId xmlns:p14="http://schemas.microsoft.com/office/powerpoint/2010/main" val="18566415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2505616234"/>
              </p:ext>
            </p:extLst>
          </p:nvPr>
        </p:nvGraphicFramePr>
        <p:xfrm>
          <a:off x="252000" y="1260000"/>
          <a:ext cx="8640000" cy="3694619"/>
        </p:xfrm>
        <a:graphic>
          <a:graphicData uri="http://schemas.openxmlformats.org/drawingml/2006/table">
            <a:tbl>
              <a:tblPr firstRow="1" bandRow="1">
                <a:effectLst/>
                <a:tableStyleId>{073A0DAA-6AF3-43AB-8588-CEC1D06C72B9}</a:tableStyleId>
              </a:tblPr>
              <a:tblGrid>
                <a:gridCol w="2880257"/>
                <a:gridCol w="5759743"/>
              </a:tblGrid>
              <a:tr h="32467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u="none" strike="noStrike" cap="none" normalizeH="0" baseline="0" dirty="0" smtClean="0">
                          <a:ln>
                            <a:noFill/>
                          </a:ln>
                          <a:effectLst/>
                          <a:latin typeface="Arial"/>
                          <a:cs typeface="Arial"/>
                        </a:rPr>
                        <a:t>Spare/Redundant Power Supplies Option</a:t>
                      </a:r>
                      <a:endParaRPr kumimoji="0" lang="en-US" sz="14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96525">
                <a:tc>
                  <a:txBody>
                    <a:bodyPr/>
                    <a:lstStyle/>
                    <a:p>
                      <a:r>
                        <a:rPr lang="en-US" sz="1100" b="1" dirty="0" smtClean="0">
                          <a:solidFill>
                            <a:srgbClr val="FFFFFF"/>
                          </a:solidFill>
                        </a:rPr>
                        <a:t>FG-600C, 800C</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SP-FG600C-PS</a:t>
                      </a:r>
                      <a:r>
                        <a:rPr lang="en-US" sz="1100" baseline="0" dirty="0" smtClean="0"/>
                        <a:t> </a:t>
                      </a:r>
                      <a:r>
                        <a:rPr lang="en-US" sz="1100" dirty="0" smtClean="0"/>
                        <a:t>(additional as option)</a:t>
                      </a:r>
                    </a:p>
                  </a:txBody>
                  <a:tcPr marL="61703" marR="61703" marT="34706" marB="34706"/>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FG-600C-DC, FG-800C-DC</a:t>
                      </a: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SP-FG600C-DC-PS</a:t>
                      </a:r>
                      <a:r>
                        <a:rPr lang="en-US" sz="1100" baseline="0" dirty="0" smtClean="0"/>
                        <a:t> </a:t>
                      </a:r>
                      <a:r>
                        <a:rPr lang="en-US" sz="1100" dirty="0" smtClean="0"/>
                        <a:t>(additional as option)</a:t>
                      </a:r>
                    </a:p>
                  </a:txBody>
                  <a:tcPr marL="61703" marR="61703" marT="34706" marB="34706"/>
                </a:tc>
              </a:tr>
              <a:tr h="296525">
                <a:tc>
                  <a:txBody>
                    <a:bodyPr/>
                    <a:lstStyle/>
                    <a:p>
                      <a:r>
                        <a:rPr lang="en-US" sz="1100" b="1" dirty="0" smtClean="0">
                          <a:solidFill>
                            <a:srgbClr val="FFFFFF"/>
                          </a:solidFill>
                        </a:rPr>
                        <a:t>FG-620B,</a:t>
                      </a:r>
                      <a:r>
                        <a:rPr lang="en-US" sz="1100" b="1" baseline="0" dirty="0" smtClean="0">
                          <a:solidFill>
                            <a:srgbClr val="FFFFFF"/>
                          </a:solidFill>
                        </a:rPr>
                        <a:t> 621B</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SP-FG620B-RPS</a:t>
                      </a:r>
                    </a:p>
                  </a:txBody>
                  <a:tcPr marL="61703" marR="61703" marT="34706" marB="34706"/>
                </a:tc>
              </a:tr>
              <a:tr h="296525">
                <a:tc>
                  <a:txBody>
                    <a:bodyPr/>
                    <a:lstStyle/>
                    <a:p>
                      <a:r>
                        <a:rPr lang="en-US" sz="1100" b="1" dirty="0" smtClean="0">
                          <a:solidFill>
                            <a:srgbClr val="FFFFFF"/>
                          </a:solidFill>
                        </a:rPr>
                        <a:t>FG-1000C, FG-1000C-DC</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SP-FG600C-PS, SP-FG600C-DC-PS (spare)</a:t>
                      </a:r>
                    </a:p>
                  </a:txBody>
                  <a:tcPr marL="61703" marR="61703" marT="34706" marB="34706"/>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FG-1000D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SP-FXX1000D</a:t>
                      </a:r>
                    </a:p>
                  </a:txBody>
                  <a:tcPr marL="61703" marR="61703" marT="34706" marB="34706"/>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FG-1200D</a:t>
                      </a: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SP-FG1240B-PS</a:t>
                      </a:r>
                    </a:p>
                  </a:txBody>
                  <a:tcPr marL="61703" marR="61703" marT="34706" marB="34706"/>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FG-1240B,</a:t>
                      </a:r>
                      <a:r>
                        <a:rPr lang="en-US" sz="1100" b="1" baseline="0" dirty="0" smtClean="0">
                          <a:solidFill>
                            <a:srgbClr val="FFFFFF"/>
                          </a:solidFill>
                        </a:rPr>
                        <a:t> FG-1500D, FG-3040B, FG-3140B </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SP-FG1240B-PS (spare)</a:t>
                      </a:r>
                    </a:p>
                  </a:txBody>
                  <a:tcPr marL="61703" marR="61703" marT="34706" marB="34706"/>
                </a:tc>
              </a:tr>
              <a:tr h="296525">
                <a:tc>
                  <a:txBody>
                    <a:bodyPr/>
                    <a:lstStyle/>
                    <a:p>
                      <a:r>
                        <a:rPr lang="en-US" sz="1100" b="1" dirty="0" smtClean="0">
                          <a:solidFill>
                            <a:srgbClr val="FFFFFF"/>
                          </a:solidFill>
                        </a:rPr>
                        <a:t>FG-3240C, 3200D,</a:t>
                      </a:r>
                      <a:r>
                        <a:rPr lang="en-US" sz="1100" b="1" baseline="0" dirty="0" smtClean="0">
                          <a:solidFill>
                            <a:srgbClr val="FFFFFF"/>
                          </a:solidFill>
                        </a:rPr>
                        <a:t> FG-3600C</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SP-FG3600C-PS (spare)</a:t>
                      </a:r>
                      <a:endParaRPr lang="en-US" sz="1100" dirty="0"/>
                    </a:p>
                  </a:txBody>
                  <a:tcPr marL="61703" marR="61703" marT="34706" marB="34706"/>
                </a:tc>
              </a:tr>
              <a:tr h="296525">
                <a:tc>
                  <a:txBody>
                    <a:bodyPr/>
                    <a:lstStyle/>
                    <a:p>
                      <a:r>
                        <a:rPr lang="en-US" sz="1100" b="1" dirty="0" smtClean="0">
                          <a:solidFill>
                            <a:srgbClr val="FFFFFF"/>
                          </a:solidFill>
                        </a:rPr>
                        <a:t>FG-3700D, FG-3700D-DC</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SP-FG3700D-PS, SP-FG3700D-DC-PS </a:t>
                      </a:r>
                      <a:r>
                        <a:rPr lang="en-US" sz="1100" baseline="0" dirty="0" smtClean="0"/>
                        <a:t> </a:t>
                      </a:r>
                      <a:r>
                        <a:rPr lang="en-US" sz="1100" dirty="0" smtClean="0"/>
                        <a:t>(spare)</a:t>
                      </a:r>
                    </a:p>
                  </a:txBody>
                  <a:tcPr marL="61703" marR="61703" marT="34706" marB="34706"/>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FG-3810A, FG-3810A-DC</a:t>
                      </a: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SP-FG3810A-PS, SP-FG3810A-DC-PS  (spare)</a:t>
                      </a:r>
                    </a:p>
                  </a:txBody>
                  <a:tcPr marL="61703" marR="61703" marT="34706" marB="34706"/>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FG-3950B, FG-3951B</a:t>
                      </a:r>
                    </a:p>
                  </a:txBody>
                  <a:tcPr marL="61703" marR="61703" marT="34706" marB="34706">
                    <a:solidFill>
                      <a:srgbClr val="777777"/>
                    </a:solidFill>
                  </a:tcPr>
                </a:tc>
                <a:tc>
                  <a:txBody>
                    <a:bodyPr/>
                    <a:lstStyle/>
                    <a:p>
                      <a:r>
                        <a:rPr lang="en-US" sz="1100" dirty="0" smtClean="0"/>
                        <a:t>SP-FG3950B-PS (spare)</a:t>
                      </a:r>
                      <a:endParaRPr lang="en-US" sz="1100" dirty="0"/>
                    </a:p>
                  </a:txBody>
                  <a:tcPr marL="61703" marR="61703" marT="34706" marB="34706"/>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3394933646"/>
      </p:ext>
    </p:extLst>
  </p:cSld>
  <p:clrMapOvr>
    <a:masterClrMapping/>
  </p:clrMapOvr>
  <p:transition xmlns:p14="http://schemas.microsoft.com/office/powerpoint/2010/main" spd="slow">
    <p:wip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456531591"/>
              </p:ext>
            </p:extLst>
          </p:nvPr>
        </p:nvGraphicFramePr>
        <p:xfrm>
          <a:off x="393390" y="1524000"/>
          <a:ext cx="8357220" cy="3417654"/>
        </p:xfrm>
        <a:graphic>
          <a:graphicData uri="http://schemas.openxmlformats.org/drawingml/2006/table">
            <a:tbl>
              <a:tblPr firstRow="1" bandRow="1">
                <a:effectLst/>
                <a:tableStyleId>{073A0DAA-6AF3-43AB-8588-CEC1D06C72B9}</a:tableStyleId>
              </a:tblPr>
              <a:tblGrid>
                <a:gridCol w="1662026"/>
                <a:gridCol w="1662026"/>
                <a:gridCol w="1662026"/>
                <a:gridCol w="1662026"/>
                <a:gridCol w="1709116"/>
              </a:tblGrid>
              <a:tr h="26568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C14 Inlet</a:t>
                      </a:r>
                      <a:br>
                        <a:rPr lang="en-US" sz="1400" b="0" dirty="0" smtClean="0">
                          <a:solidFill>
                            <a:schemeClr val="tx1"/>
                          </a:solidFill>
                        </a:rPr>
                      </a:br>
                      <a:endParaRPr lang="en-US" sz="1400" b="0" dirty="0" smtClean="0">
                        <a:solidFill>
                          <a:schemeClr val="tx1"/>
                        </a:solidFill>
                      </a:endParaRPr>
                    </a:p>
                  </a:txBody>
                  <a:tcPr marL="87087" marR="87087" marT="48984" marB="48984"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SP-FGPCOR-US</a:t>
                      </a:r>
                    </a:p>
                  </a:txBody>
                  <a:tcPr marL="87087" marR="87087" marT="48984" marB="48984"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SP-FGPCOR-UK</a:t>
                      </a:r>
                    </a:p>
                  </a:txBody>
                  <a:tcPr marL="87087" marR="87087" marT="48984" marB="48984"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SP-FGPCOR-EU</a:t>
                      </a:r>
                    </a:p>
                  </a:txBody>
                  <a:tcPr marL="87087" marR="87087" marT="48984" marB="48984" anchor="ctr" horzOverflow="overflow">
                    <a:solidFill>
                      <a:schemeClr val="accent4">
                        <a:lumMod val="60000"/>
                        <a:lumOff val="40000"/>
                      </a:schemeClr>
                    </a:solidFill>
                  </a:tcPr>
                </a:tc>
                <a:tc>
                  <a:txBody>
                    <a:bodyPr/>
                    <a:lstStyle/>
                    <a:p>
                      <a:pPr algn="ctr"/>
                      <a:r>
                        <a:rPr lang="en-US" sz="1400" b="0" dirty="0" smtClean="0">
                          <a:solidFill>
                            <a:schemeClr val="tx1"/>
                          </a:solidFill>
                        </a:rPr>
                        <a:t>SP-FGPCOR-AU	</a:t>
                      </a:r>
                    </a:p>
                  </a:txBody>
                  <a:tcPr marL="87087" marR="87087" marT="48984" marB="48984" anchor="ctr" horzOverflow="overflow">
                    <a:solidFill>
                      <a:schemeClr val="accent4">
                        <a:lumMod val="60000"/>
                        <a:lumOff val="40000"/>
                      </a:schemeClr>
                    </a:solidFill>
                  </a:tcPr>
                </a:tc>
              </a:tr>
              <a:tr h="26568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400" dirty="0" smtClean="0"/>
                        <a:t>*C6 Inlet</a:t>
                      </a:r>
                    </a:p>
                  </a:txBody>
                  <a:tcPr marL="87087" marR="87087" marT="48984" marB="48984"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dirty="0" smtClean="0"/>
                        <a:t>SP-FG60CPCOR-US</a:t>
                      </a:r>
                    </a:p>
                  </a:txBody>
                  <a:tcPr marL="87087" marR="87087" marT="48984" marB="48984"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dirty="0" smtClean="0"/>
                        <a:t>SP-FG60CPCOR-UK</a:t>
                      </a:r>
                    </a:p>
                  </a:txBody>
                  <a:tcPr marL="87087" marR="87087" marT="48984" marB="48984"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dirty="0" smtClean="0"/>
                        <a:t>SP-FG60CPCOR-EU</a:t>
                      </a:r>
                    </a:p>
                  </a:txBody>
                  <a:tcPr marL="87087" marR="87087" marT="48984" marB="48984" horzOverflow="overflow">
                    <a:solidFill>
                      <a:schemeClr val="accent4">
                        <a:lumMod val="60000"/>
                        <a:lumOff val="40000"/>
                      </a:schemeClr>
                    </a:solidFill>
                  </a:tcPr>
                </a:tc>
                <a:tc>
                  <a:txBody>
                    <a:bodyPr/>
                    <a:lstStyle/>
                    <a:p>
                      <a:pPr algn="ctr"/>
                      <a:r>
                        <a:rPr lang="en-US" sz="1400" dirty="0" smtClean="0"/>
                        <a:t>SP-FG60CPCOR-AU</a:t>
                      </a:r>
                    </a:p>
                  </a:txBody>
                  <a:tcPr marL="87087" marR="87087" marT="48984" marB="48984" horzOverflow="overflow">
                    <a:solidFill>
                      <a:schemeClr val="accent4">
                        <a:lumMod val="60000"/>
                        <a:lumOff val="40000"/>
                      </a:schemeClr>
                    </a:solidFill>
                  </a:tcPr>
                </a:tc>
              </a:tr>
              <a:tr h="24264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dirty="0" smtClean="0"/>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NEMA</a:t>
                      </a:r>
                      <a:r>
                        <a:rPr lang="en-US" sz="1400" baseline="0" dirty="0" smtClean="0"/>
                        <a:t> </a:t>
                      </a:r>
                      <a:r>
                        <a:rPr lang="en-US" sz="1400" dirty="0" smtClean="0"/>
                        <a:t>5-15</a:t>
                      </a:r>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BS 1363</a:t>
                      </a:r>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CEE7 VII</a:t>
                      </a:r>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AS/NZS 3112</a:t>
                      </a:r>
                    </a:p>
                  </a:txBody>
                  <a:tcPr marL="61703" marR="61703" marT="34706" marB="34706">
                    <a:solidFill>
                      <a:srgbClr val="C9C9C9"/>
                    </a:solidFill>
                  </a:tcPr>
                </a:tc>
              </a:tr>
              <a:tr h="24264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dirty="0" smtClean="0"/>
                    </a:p>
                  </a:txBody>
                  <a:tcPr marL="61703" marR="61703" marT="34706" marB="34706">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Type B</a:t>
                      </a:r>
                    </a:p>
                  </a:txBody>
                  <a:tcPr marL="61703" marR="61703" marT="34706" marB="34706">
                    <a:solidFill>
                      <a:schemeClr val="accent4">
                        <a:lumMod val="40000"/>
                        <a:lumOff val="60000"/>
                      </a:schemeClr>
                    </a:solidFill>
                  </a:tcPr>
                </a:tc>
                <a:tc>
                  <a:txBody>
                    <a:bodyPr/>
                    <a:lstStyle/>
                    <a:p>
                      <a:pPr algn="ctr"/>
                      <a:r>
                        <a:rPr lang="en-US" sz="1400" dirty="0" smtClean="0"/>
                        <a:t>Type G</a:t>
                      </a:r>
                    </a:p>
                  </a:txBody>
                  <a:tcPr marL="61703" marR="61703" marT="34706" marB="34706">
                    <a:solidFill>
                      <a:schemeClr val="accent4">
                        <a:lumMod val="40000"/>
                        <a:lumOff val="60000"/>
                      </a:schemeClr>
                    </a:solidFill>
                  </a:tcPr>
                </a:tc>
                <a:tc>
                  <a:txBody>
                    <a:bodyPr/>
                    <a:lstStyle/>
                    <a:p>
                      <a:pPr algn="ctr"/>
                      <a:r>
                        <a:rPr lang="en-US" sz="1400" dirty="0" smtClean="0"/>
                        <a:t>Type C, E, F, K</a:t>
                      </a:r>
                    </a:p>
                  </a:txBody>
                  <a:tcPr marL="61703" marR="61703" marT="34706" marB="34706">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Type I</a:t>
                      </a:r>
                    </a:p>
                  </a:txBody>
                  <a:tcPr marL="61703" marR="61703" marT="34706" marB="34706">
                    <a:solidFill>
                      <a:schemeClr val="accent4">
                        <a:lumMod val="40000"/>
                        <a:lumOff val="60000"/>
                      </a:schemeClr>
                    </a:solidFill>
                  </a:tcPr>
                </a:tc>
              </a:tr>
              <a:tr h="1802735">
                <a:tc>
                  <a:txBody>
                    <a:bodyPr/>
                    <a:lstStyle/>
                    <a:p>
                      <a:endParaRPr lang="en-US" sz="1400" dirty="0" smtClean="0"/>
                    </a:p>
                  </a:txBody>
                  <a:tcPr marL="61703" marR="61703" marT="34706" marB="34706">
                    <a:solidFill>
                      <a:schemeClr val="accent4"/>
                    </a:solidFill>
                  </a:tcPr>
                </a:tc>
                <a:tc>
                  <a:txBody>
                    <a:bodyPr/>
                    <a:lstStyle/>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txBody>
                  <a:tcPr marL="61703" marR="61703" marT="34706" marB="34706">
                    <a:solidFill>
                      <a:schemeClr val="accent4"/>
                    </a:solidFill>
                  </a:tcPr>
                </a:tc>
                <a:tc>
                  <a:txBody>
                    <a:bodyPr/>
                    <a:lstStyle/>
                    <a:p>
                      <a:endParaRPr lang="en-US" sz="1400" dirty="0" smtClean="0"/>
                    </a:p>
                  </a:txBody>
                  <a:tcPr marL="61703" marR="61703" marT="34706" marB="34706">
                    <a:solidFill>
                      <a:schemeClr val="accent4"/>
                    </a:solidFill>
                  </a:tcPr>
                </a:tc>
                <a:tc>
                  <a:txBody>
                    <a:bodyPr/>
                    <a:lstStyle/>
                    <a:p>
                      <a:endParaRPr lang="en-US" sz="1400" dirty="0" smtClean="0"/>
                    </a:p>
                  </a:txBody>
                  <a:tcPr marL="61703" marR="61703" marT="34706" marB="34706">
                    <a:solidFill>
                      <a:schemeClr val="accent4"/>
                    </a:solidFill>
                  </a:tcPr>
                </a:tc>
                <a:tc>
                  <a:txBody>
                    <a:bodyPr/>
                    <a:lstStyle/>
                    <a:p>
                      <a:endParaRPr lang="en-US" dirty="0"/>
                    </a:p>
                  </a:txBody>
                  <a:tcPr marL="61703" marR="61703" marT="34706" marB="34706">
                    <a:solidFill>
                      <a:schemeClr val="accent4"/>
                    </a:solidFill>
                  </a:tcPr>
                </a:tc>
              </a:tr>
            </a:tbl>
          </a:graphicData>
        </a:graphic>
      </p:graphicFrame>
      <p:sp>
        <p:nvSpPr>
          <p:cNvPr id="4" name="Title 1"/>
          <p:cNvSpPr>
            <a:spLocks noGrp="1"/>
          </p:cNvSpPr>
          <p:nvPr>
            <p:ph type="title"/>
          </p:nvPr>
        </p:nvSpPr>
        <p:spPr/>
        <p:txBody>
          <a:bodyPr/>
          <a:lstStyle/>
          <a:p>
            <a:r>
              <a:rPr lang="en-US" b="0" i="0" dirty="0" smtClean="0"/>
              <a:t>Power Cords</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44420" y="3276600"/>
            <a:ext cx="1524000" cy="1524000"/>
          </a:xfrm>
          <a:prstGeom prst="rect">
            <a:avLst/>
          </a:prstGeom>
        </p:spPr>
      </p:pic>
      <p:pic>
        <p:nvPicPr>
          <p:cNvPr id="3" name="Picture 2"/>
          <p:cNvPicPr>
            <a:picLocks/>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r="26179"/>
          <a:stretch/>
        </p:blipFill>
        <p:spPr>
          <a:xfrm>
            <a:off x="7101741" y="3276600"/>
            <a:ext cx="1537856" cy="152400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796861" y="3276600"/>
            <a:ext cx="1524000" cy="1515533"/>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a:ext>
            </a:extLst>
          </a:blip>
          <a:srcRect l="5244"/>
          <a:stretch/>
        </p:blipFill>
        <p:spPr>
          <a:xfrm>
            <a:off x="5449301" y="3276600"/>
            <a:ext cx="1543910" cy="1524000"/>
          </a:xfrm>
          <a:prstGeom prst="rect">
            <a:avLst/>
          </a:prstGeom>
        </p:spPr>
      </p:pic>
      <p:sp>
        <p:nvSpPr>
          <p:cNvPr id="5" name="Rectangle 4"/>
          <p:cNvSpPr/>
          <p:nvPr/>
        </p:nvSpPr>
        <p:spPr>
          <a:xfrm>
            <a:off x="533400" y="5486400"/>
            <a:ext cx="4800600" cy="877163"/>
          </a:xfrm>
          <a:prstGeom prst="rect">
            <a:avLst/>
          </a:prstGeom>
        </p:spPr>
        <p:txBody>
          <a:bodyPr wrap="square">
            <a:spAutoFit/>
          </a:bodyPr>
          <a:lstStyle/>
          <a:p>
            <a:r>
              <a:rPr lang="en-US" sz="1100" dirty="0">
                <a:hlinkClick r:id="rId7"/>
              </a:rPr>
              <a:t>http://en.wikipedia.org/wiki/</a:t>
            </a:r>
            <a:r>
              <a:rPr lang="en-US" sz="1100" dirty="0" smtClean="0">
                <a:hlinkClick r:id="rId7"/>
              </a:rPr>
              <a:t>AC_power_plugs_and_sockets</a:t>
            </a:r>
            <a:r>
              <a:rPr lang="en-US" sz="1100" dirty="0"/>
              <a:t/>
            </a:r>
            <a:br>
              <a:rPr lang="en-US" sz="1100" dirty="0"/>
            </a:br>
            <a:r>
              <a:rPr lang="en-US" sz="1100" dirty="0">
                <a:hlinkClick r:id="rId8"/>
              </a:rPr>
              <a:t>http://kropla.com/electric2.</a:t>
            </a:r>
            <a:r>
              <a:rPr lang="en-US" sz="1100" dirty="0" smtClean="0">
                <a:hlinkClick r:id="rId8"/>
              </a:rPr>
              <a:t>htm</a:t>
            </a:r>
            <a:endParaRPr lang="en-US" sz="1100" dirty="0" smtClean="0"/>
          </a:p>
          <a:p>
            <a:r>
              <a:rPr lang="en-US" sz="900" dirty="0" smtClean="0"/>
              <a:t/>
            </a:r>
            <a:br>
              <a:rPr lang="en-US" sz="900" dirty="0" smtClean="0"/>
            </a:br>
            <a:r>
              <a:rPr lang="en-US" sz="900" dirty="0" smtClean="0"/>
              <a:t>* For </a:t>
            </a:r>
            <a:r>
              <a:rPr lang="en-US" sz="900" dirty="0" smtClean="0">
                <a:solidFill>
                  <a:srgbClr val="000000"/>
                </a:solidFill>
                <a:latin typeface="Lucida Grande"/>
                <a:ea typeface="Lucida Grande"/>
                <a:cs typeface="Lucida Grande"/>
              </a:rPr>
              <a:t>FG-60C </a:t>
            </a:r>
            <a:r>
              <a:rPr lang="en-US" sz="900" dirty="0">
                <a:solidFill>
                  <a:srgbClr val="000000"/>
                </a:solidFill>
                <a:latin typeface="Lucida Grande"/>
                <a:ea typeface="Lucida Grande"/>
                <a:cs typeface="Lucida Grande"/>
              </a:rPr>
              <a:t>and </a:t>
            </a:r>
            <a:r>
              <a:rPr lang="en-US" sz="900" dirty="0" smtClean="0">
                <a:solidFill>
                  <a:srgbClr val="000000"/>
                </a:solidFill>
                <a:latin typeface="Lucida Grande"/>
                <a:ea typeface="Lucida Grande"/>
                <a:cs typeface="Lucida Grande"/>
              </a:rPr>
              <a:t>FG/FWF-40C,</a:t>
            </a:r>
            <a:r>
              <a:rPr lang="en-US" sz="900" dirty="0">
                <a:solidFill>
                  <a:srgbClr val="000000"/>
                </a:solidFill>
                <a:latin typeface="Lucida Grande"/>
                <a:ea typeface="Lucida Grande"/>
                <a:cs typeface="Lucida Grande"/>
              </a:rPr>
              <a:t> FG/FWF-60D &amp; FG/FWF-90D</a:t>
            </a:r>
            <a:endParaRPr lang="en-US" sz="900" dirty="0" smtClean="0"/>
          </a:p>
          <a:p>
            <a:endParaRPr lang="en-US" sz="1100" dirty="0"/>
          </a:p>
        </p:txBody>
      </p:sp>
      <p:pic>
        <p:nvPicPr>
          <p:cNvPr id="8" name="Picture 7"/>
          <p:cNvPicPr>
            <a:picLocks noChangeAspect="1"/>
          </p:cNvPicPr>
          <p:nvPr/>
        </p:nvPicPr>
        <p:blipFill>
          <a:blip r:embed="rId9"/>
          <a:stretch>
            <a:fillRect/>
          </a:stretch>
        </p:blipFill>
        <p:spPr>
          <a:xfrm>
            <a:off x="1371600" y="2133600"/>
            <a:ext cx="539315" cy="393700"/>
          </a:xfrm>
          <a:prstGeom prst="rect">
            <a:avLst/>
          </a:prstGeom>
        </p:spPr>
      </p:pic>
      <p:pic>
        <p:nvPicPr>
          <p:cNvPr id="9" name="Picture 8"/>
          <p:cNvPicPr>
            <a:picLocks noChangeAspect="1"/>
          </p:cNvPicPr>
          <p:nvPr/>
        </p:nvPicPr>
        <p:blipFill>
          <a:blip r:embed="rId10">
            <a:extLst>
              <a:ext uri="{BEBA8EAE-BF5A-486C-A8C5-ECC9F3942E4B}">
                <a14:imgProps xmlns:a14="http://schemas.microsoft.com/office/drawing/2010/main">
                  <a14:imgLayer r:embed="rId11">
                    <a14:imgEffect>
                      <a14:backgroundRemoval t="0" b="100000" l="0" r="100000">
                        <a14:foregroundMark x1="26000" y1="66667" x2="19000" y2="63768"/>
                        <a14:foregroundMark x1="49000" y1="34783" x2="49000" y2="44928"/>
                        <a14:foregroundMark x1="76000" y1="59420" x2="76000" y2="69565"/>
                      </a14:backgroundRemoval>
                    </a14:imgEffect>
                  </a14:imgLayer>
                </a14:imgProps>
              </a:ext>
            </a:extLst>
          </a:blip>
          <a:stretch>
            <a:fillRect/>
          </a:stretch>
        </p:blipFill>
        <p:spPr>
          <a:xfrm>
            <a:off x="1371600" y="1600200"/>
            <a:ext cx="533768" cy="368300"/>
          </a:xfrm>
          <a:prstGeom prst="rect">
            <a:avLst/>
          </a:prstGeom>
        </p:spPr>
      </p:pic>
    </p:spTree>
    <p:extLst>
      <p:ext uri="{BB962C8B-B14F-4D97-AF65-F5344CB8AC3E}">
        <p14:creationId xmlns:p14="http://schemas.microsoft.com/office/powerpoint/2010/main" val="2007511474"/>
      </p:ext>
    </p:extLst>
  </p:cSld>
  <p:clrMapOvr>
    <a:masterClrMapping/>
  </p:clrMapOvr>
  <p:transition xmlns:p14="http://schemas.microsoft.com/office/powerpoint/2010/main" spd="slow">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0" i="0" dirty="0" smtClean="0"/>
              <a:t>Hard Disks</a:t>
            </a:r>
            <a:endParaRPr lang="en-US" b="0" i="0" dirty="0"/>
          </a:p>
        </p:txBody>
      </p:sp>
      <p:graphicFrame>
        <p:nvGraphicFramePr>
          <p:cNvPr id="2" name="Table 1"/>
          <p:cNvGraphicFramePr>
            <a:graphicFrameLocks noGrp="1"/>
          </p:cNvGraphicFramePr>
          <p:nvPr>
            <p:extLst>
              <p:ext uri="{D42A27DB-BD31-4B8C-83A1-F6EECF244321}">
                <p14:modId xmlns:p14="http://schemas.microsoft.com/office/powerpoint/2010/main" val="1661359323"/>
              </p:ext>
            </p:extLst>
          </p:nvPr>
        </p:nvGraphicFramePr>
        <p:xfrm>
          <a:off x="251999" y="1260000"/>
          <a:ext cx="8639997" cy="4039048"/>
        </p:xfrm>
        <a:graphic>
          <a:graphicData uri="http://schemas.openxmlformats.org/drawingml/2006/table">
            <a:tbl>
              <a:tblPr firstRow="1" bandRow="1">
                <a:effectLst/>
                <a:tableStyleId>{073A0DAA-6AF3-43AB-8588-CEC1D06C72B9}</a:tableStyleId>
              </a:tblPr>
              <a:tblGrid>
                <a:gridCol w="1518792"/>
                <a:gridCol w="1017315"/>
                <a:gridCol w="1017315"/>
                <a:gridCol w="1017315"/>
                <a:gridCol w="1017315"/>
                <a:gridCol w="1017315"/>
                <a:gridCol w="1017315"/>
                <a:gridCol w="1017315"/>
              </a:tblGrid>
              <a:tr h="228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D1000</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D1TB</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D1TC</a:t>
                      </a: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D2TC</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D2000</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SP-D2000A</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D960</a:t>
                      </a:r>
                      <a:endParaRPr lang="en-US" sz="1300" dirty="0" smtClean="0">
                        <a:latin typeface="Arial"/>
                        <a:cs typeface="Arial"/>
                      </a:endParaRPr>
                    </a:p>
                  </a:txBody>
                  <a:tcPr marL="87087" marR="87087" marT="48984" marB="48984" horzOverflow="overflow">
                    <a:solidFill>
                      <a:srgbClr val="3C3C3C"/>
                    </a:solidFill>
                  </a:tcPr>
                </a:tc>
              </a:tr>
              <a:tr h="296525">
                <a:tc>
                  <a:txBody>
                    <a:bodyPr/>
                    <a:lstStyle/>
                    <a:p>
                      <a:r>
                        <a:rPr lang="en-US" sz="1100" b="1" dirty="0" smtClean="0">
                          <a:solidFill>
                            <a:srgbClr val="FFFFFF"/>
                          </a:solidFill>
                        </a:rPr>
                        <a:t>FortiManager</a:t>
                      </a:r>
                      <a:endParaRPr lang="en-US" sz="1100" b="1" dirty="0">
                        <a:solidFill>
                          <a:srgbClr val="FFFFFF"/>
                        </a:solidFill>
                      </a:endParaRPr>
                    </a:p>
                  </a:txBody>
                  <a:tcPr marL="61703" marR="61703" marT="34706" marB="34706"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1000C,</a:t>
                      </a:r>
                      <a:r>
                        <a:rPr lang="en-US" sz="1100" baseline="0" dirty="0" smtClean="0"/>
                        <a:t> 3000C</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3000C gen2, 4000D</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1000D</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3900E</a:t>
                      </a:r>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FortiAnalyzer</a:t>
                      </a:r>
                    </a:p>
                  </a:txBody>
                  <a:tcPr marL="61703" marR="61703" marT="34706" marB="34706"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4000B</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1000C,</a:t>
                      </a:r>
                      <a:r>
                        <a:rPr lang="en-US" sz="1100" baseline="0" dirty="0" smtClean="0"/>
                        <a:t> 2000B</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1000C Gen2</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2000B Gen2,</a:t>
                      </a:r>
                      <a:r>
                        <a:rPr lang="en-US" sz="1100" baseline="0" dirty="0" smtClean="0"/>
                        <a:t> 3000D</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1000D</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t>3500D</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3900E</a:t>
                      </a:r>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FortiMail</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2000B. 3000C</a:t>
                      </a:r>
                      <a:endParaRPr lang="en-US" sz="1100" dirty="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2000B Gen2,</a:t>
                      </a:r>
                      <a:r>
                        <a:rPr lang="en-US" sz="1100" baseline="0" dirty="0" smtClean="0"/>
                        <a:t> 3000D</a:t>
                      </a:r>
                      <a:endParaRPr lang="en-US" sz="1100" dirty="0" smtClean="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FortiWeb</a:t>
                      </a:r>
                    </a:p>
                  </a:txBody>
                  <a:tcPr marL="61703" marR="61703" marT="34706" marB="34706" anchor="ctr">
                    <a:solidFill>
                      <a:srgbClr val="777777"/>
                    </a:solidFill>
                  </a:tcP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a:t>
                      </a:r>
                      <a:r>
                        <a:rPr lang="en-US" sz="1100" baseline="0" dirty="0" smtClean="0"/>
                        <a:t> 3000C</a:t>
                      </a:r>
                      <a:endParaRPr lang="en-US" sz="1100" dirty="0"/>
                    </a:p>
                  </a:txBody>
                  <a:tcPr marL="61703" marR="61703" marT="34706" marB="34706" anchor="ctr"/>
                </a:tc>
                <a:tc>
                  <a:txBody>
                    <a:bodyPr/>
                    <a:lstStyle/>
                    <a:p>
                      <a:pPr algn="ctr"/>
                      <a:r>
                        <a:rPr lang="en-US" sz="1100" dirty="0" smtClean="0"/>
                        <a:t>3000D, 4000C, 4000D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FortiDB</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a:t>
                      </a:r>
                      <a:r>
                        <a:rPr lang="en-US" sz="1100" baseline="0" dirty="0"/>
                        <a:t> </a:t>
                      </a:r>
                      <a:r>
                        <a:rPr lang="en-US" sz="1100" baseline="0" dirty="0" smtClean="0"/>
                        <a:t>2000B</a:t>
                      </a:r>
                      <a:endParaRPr lang="en-US" sz="1100" dirty="0" smtClean="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FortiScan</a:t>
                      </a:r>
                    </a:p>
                  </a:txBody>
                  <a:tcPr marL="61703" marR="61703" marT="34706" marB="34706" anchor="ctr">
                    <a:solidFill>
                      <a:srgbClr val="777777"/>
                    </a:solidFill>
                  </a:tcP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3000C</a:t>
                      </a:r>
                      <a:endParaRPr lang="en-US" sz="1100" dirty="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FortiAuthenticator</a:t>
                      </a:r>
                      <a:r>
                        <a:rPr lang="en-US" sz="1100" b="1" baseline="0" dirty="0" smtClean="0">
                          <a:solidFill>
                            <a:srgbClr val="FFFFFF"/>
                          </a:solidFill>
                        </a:rPr>
                        <a:t> </a:t>
                      </a:r>
                      <a:endParaRPr lang="en-US" sz="1100" b="1" dirty="0" smtClean="0">
                        <a:solidFill>
                          <a:srgbClr val="FFFFFF"/>
                        </a:solidFill>
                      </a:endParaRP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a:t>
                      </a:r>
                      <a:r>
                        <a:rPr lang="en-US" sz="1100" baseline="0" dirty="0" smtClean="0"/>
                        <a:t> 3000B</a:t>
                      </a:r>
                      <a:endParaRPr lang="en-US" sz="1100" dirty="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FortiCache</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 3000C</a:t>
                      </a:r>
                      <a:endParaRPr lang="en-US" sz="1100" dirty="0"/>
                    </a:p>
                  </a:txBody>
                  <a:tcPr marL="61703" marR="61703" marT="34706" marB="34706" anchor="ctr"/>
                </a:tc>
                <a:tc>
                  <a:txBody>
                    <a:bodyPr/>
                    <a:lstStyle/>
                    <a:p>
                      <a:pPr algn="ctr"/>
                      <a:r>
                        <a:rPr lang="en-US" sz="1100" dirty="0" smtClean="0"/>
                        <a:t>1000C Gen2, 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FortiSandbox</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bl>
          </a:graphicData>
        </a:graphic>
      </p:graphicFrame>
    </p:spTree>
    <p:extLst>
      <p:ext uri="{BB962C8B-B14F-4D97-AF65-F5344CB8AC3E}">
        <p14:creationId xmlns:p14="http://schemas.microsoft.com/office/powerpoint/2010/main" val="2560614840"/>
      </p:ext>
    </p:extLst>
  </p:cSld>
  <p:clrMapOvr>
    <a:masterClrMapping/>
  </p:clrMapOvr>
  <p:transition xmlns:p14="http://schemas.microsoft.com/office/powerpoint/2010/main" spd="slow">
    <p:wip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1839059193"/>
              </p:ext>
            </p:extLst>
          </p:nvPr>
        </p:nvGraphicFramePr>
        <p:xfrm>
          <a:off x="251999" y="1260000"/>
          <a:ext cx="8640003" cy="4593924"/>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638622">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311B</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620B</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3016B</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3600A</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3810A</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5001A-SW</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5001A-DW</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ASM-FB4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ADM-FB8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ADM-XB2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 ●</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ASM-CX4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ASM-FX2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kern="1200" cap="none" spc="0" normalizeH="0" baseline="0" noProof="0" dirty="0" smtClean="0">
                          <a:ln>
                            <a:noFill/>
                          </a:ln>
                          <a:effectLst/>
                          <a:uLnTx/>
                          <a:uFillTx/>
                        </a:rPr>
                        <a:t>●</a:t>
                      </a:r>
                      <a:endParaRPr kumimoji="0" lang="en-US" sz="1100" b="0" i="0" u="none" strike="noStrike" kern="1200" cap="none" spc="0" normalizeH="0" baseline="0" noProof="0" dirty="0">
                        <a:ln>
                          <a:noFill/>
                        </a:ln>
                        <a:solidFill>
                          <a:srgbClr val="131313"/>
                        </a:solidFill>
                        <a:effectLst/>
                        <a:uLnTx/>
                        <a:uFillTx/>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ASM-CE4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ADM-XE2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 ●*</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ASM-ET4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ASM-SAS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ASM-S08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ADM-FE8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  ●^</a:t>
                      </a:r>
                      <a:endParaRPr kumimoji="0" lang="en-US" sz="1100" b="0" i="0" u="none" strike="noStrike" cap="none" normalizeH="0" baseline="0" dirty="0" smtClean="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rPr>
                        <a:t>ADM-XD4 </a:t>
                      </a:r>
                      <a:r>
                        <a:rPr kumimoji="0" lang="en-US" sz="1100" b="1" u="none" strike="noStrike" cap="none" normalizeH="0" baseline="0" dirty="0">
                          <a:ln>
                            <a:noFill/>
                          </a:ln>
                          <a:solidFill>
                            <a:srgbClr val="FFFFFF"/>
                          </a:solidFill>
                          <a:effectLst/>
                        </a:rPr>
                        <a:t>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r>
                        <a:rPr kumimoji="0" lang="en-US" sz="1100" u="none" strike="noStrike" cap="none" normalizeH="0" baseline="0" dirty="0" smtClean="0">
                          <a:ln>
                            <a:noFill/>
                          </a:ln>
                          <a:effectLst/>
                        </a:rPr>
                        <a:t> ●</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bl>
          </a:graphicData>
        </a:graphic>
      </p:graphicFrame>
      <p:sp>
        <p:nvSpPr>
          <p:cNvPr id="40071" name="Text Box 228"/>
          <p:cNvSpPr txBox="1">
            <a:spLocks noChangeArrowheads="1"/>
          </p:cNvSpPr>
          <p:nvPr/>
        </p:nvSpPr>
        <p:spPr bwMode="auto">
          <a:xfrm>
            <a:off x="248307" y="6045135"/>
            <a:ext cx="3883240" cy="219307"/>
          </a:xfrm>
          <a:prstGeom prst="rect">
            <a:avLst/>
          </a:prstGeom>
          <a:noFill/>
          <a:ln w="9525">
            <a:noFill/>
            <a:miter lim="800000"/>
            <a:headEnd/>
            <a:tailEnd/>
          </a:ln>
        </p:spPr>
        <p:txBody>
          <a:bodyPr wrap="none" lIns="64785" tIns="32393" rIns="64785" bIns="32393">
            <a:prstTxWarp prst="textNoShape">
              <a:avLst/>
            </a:prstTxWarp>
            <a:spAutoFit/>
          </a:bodyPr>
          <a:lstStyle/>
          <a:p>
            <a:pPr defTabSz="914417"/>
            <a:r>
              <a:rPr lang="en-US" sz="1000" dirty="0"/>
              <a:t>* max 2 modules total among CE4 &amp; </a:t>
            </a:r>
            <a:r>
              <a:rPr lang="en-US" sz="1000" dirty="0" smtClean="0"/>
              <a:t>XE2              ^ Requires V4.2</a:t>
            </a:r>
          </a:p>
        </p:txBody>
      </p:sp>
      <p:sp>
        <p:nvSpPr>
          <p:cNvPr id="7"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4292067358"/>
      </p:ext>
    </p:extLst>
  </p:cSld>
  <p:clrMapOvr>
    <a:masterClrMapping/>
  </p:clrMapOvr>
  <p:transition xmlns:p14="http://schemas.microsoft.com/office/powerpoint/2010/main" spd="slow">
    <p:wip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4123288543"/>
              </p:ext>
            </p:extLst>
          </p:nvPr>
        </p:nvGraphicFramePr>
        <p:xfrm>
          <a:off x="251999" y="1260000"/>
          <a:ext cx="8640003" cy="1113384"/>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38319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311B</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620B</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3016B</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3600A</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3810A</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5001A-SW</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5001A-DW</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RTM-XB2 Module</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RTM-XD2 Module</a:t>
                      </a:r>
                      <a:endParaRPr kumimoji="0" lang="en-US" sz="11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a:ea typeface="MS PGothic" pitchFamily="34" charset="-128"/>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horzOverflow="overflow"/>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latin typeface="Arial"/>
                          <a:cs typeface="Arial"/>
                        </a:rPr>
                        <a:t>FG 5050 &amp; FG 5140 Chassis</a:t>
                      </a: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anchor="ctr" horzOverflow="overflow"/>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0E9E5"/>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767537070"/>
              </p:ext>
            </p:extLst>
          </p:nvPr>
        </p:nvGraphicFramePr>
        <p:xfrm>
          <a:off x="252000" y="2840548"/>
          <a:ext cx="8640000" cy="2145577"/>
        </p:xfrm>
        <a:graphic>
          <a:graphicData uri="http://schemas.openxmlformats.org/drawingml/2006/table">
            <a:tbl>
              <a:tblPr firstRow="1" bandRow="1">
                <a:effectLst/>
                <a:tableStyleId>{073A0DAA-6AF3-43AB-8588-CEC1D06C72B9}</a:tableStyleId>
              </a:tblPr>
              <a:tblGrid>
                <a:gridCol w="2632184"/>
                <a:gridCol w="3174699"/>
                <a:gridCol w="2833117"/>
              </a:tblGrid>
              <a:tr h="3831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FMC Modules (3950B)</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Interface</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ASIC</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rPr>
                        <a:t>FMC-XD2 </a:t>
                      </a:r>
                      <a:r>
                        <a:rPr kumimoji="0" lang="en-US" sz="1100" b="1" u="none" strike="noStrike" cap="none" normalizeH="0" baseline="0" dirty="0">
                          <a:ln>
                            <a:noFill/>
                          </a:ln>
                          <a:solidFill>
                            <a:srgbClr val="FFFFFF"/>
                          </a:solidFill>
                          <a:effectLst/>
                        </a:rPr>
                        <a:t>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2x 10-Gig SFP+ ports</a:t>
                      </a:r>
                      <a:endParaRPr kumimoji="0" lang="en-US" sz="11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NP4</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FMC-XG2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2x 10-Gig SFP+ ports</a:t>
                      </a:r>
                      <a:endParaRPr kumimoji="0" lang="en-US" sz="11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SP2</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FMC-C20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20x 10/100/100 Copper ports</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NP4</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FMC-F20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20 1-Gig SFP slots</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NP4</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FMC-XH0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NIL</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SP3</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1146497152"/>
              </p:ext>
            </p:extLst>
          </p:nvPr>
        </p:nvGraphicFramePr>
        <p:xfrm>
          <a:off x="252000" y="5256969"/>
          <a:ext cx="8640000" cy="735673"/>
        </p:xfrm>
        <a:graphic>
          <a:graphicData uri="http://schemas.openxmlformats.org/drawingml/2006/table">
            <a:tbl>
              <a:tblPr firstRow="1" bandRow="1">
                <a:effectLst/>
                <a:tableStyleId>{073A0DAA-6AF3-43AB-8588-CEC1D06C72B9}</a:tableStyleId>
              </a:tblPr>
              <a:tblGrid>
                <a:gridCol w="2632184"/>
                <a:gridCol w="6007816"/>
              </a:tblGrid>
              <a:tr h="3831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FSM Modules</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Supported Models</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rPr>
                        <a:t>FSM-064</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FG-3951B , FG-1240B and 1240B-DC, FG-311B, FG-200B and FG-200B-POE</a:t>
                      </a:r>
                      <a:endParaRPr kumimoji="0" lang="en-US" sz="11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48984" marB="48984" horzOverflow="overflow"/>
                </a:tc>
              </a:tr>
            </a:tbl>
          </a:graphicData>
        </a:graphic>
      </p:graphicFrame>
      <p:sp>
        <p:nvSpPr>
          <p:cNvPr id="8"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3896441332"/>
      </p:ext>
    </p:extLst>
  </p:cSld>
  <p:clrMapOvr>
    <a:masterClrMapping/>
  </p:clrMapOvr>
  <p:transition xmlns:p14="http://schemas.microsoft.com/office/powerpoint/2010/main" spd="slow">
    <p:wip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a:solidFill>
                  <a:srgbClr val="FFFFFF"/>
                </a:solidFill>
              </a:rPr>
              <a:t>FortiOS 5.2</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208" y="2897827"/>
            <a:ext cx="687614" cy="689105"/>
          </a:xfrm>
          <a:prstGeom prst="rect">
            <a:avLst/>
          </a:prstGeom>
        </p:spPr>
      </p:pic>
    </p:spTree>
    <p:extLst>
      <p:ext uri="{BB962C8B-B14F-4D97-AF65-F5344CB8AC3E}">
        <p14:creationId xmlns:p14="http://schemas.microsoft.com/office/powerpoint/2010/main" val="253112937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AutoShape 4"/>
          <p:cNvSpPr>
            <a:spLocks noChangeArrowheads="1"/>
          </p:cNvSpPr>
          <p:nvPr/>
        </p:nvSpPr>
        <p:spPr bwMode="auto">
          <a:xfrm>
            <a:off x="685800" y="1295400"/>
            <a:ext cx="8305800" cy="457200"/>
          </a:xfrm>
          <a:prstGeom prst="chevron">
            <a:avLst>
              <a:gd name="adj" fmla="val 0"/>
            </a:avLst>
          </a:pr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21510" name="Oval 5"/>
          <p:cNvSpPr>
            <a:spLocks noChangeArrowheads="1"/>
          </p:cNvSpPr>
          <p:nvPr/>
        </p:nvSpPr>
        <p:spPr bwMode="auto">
          <a:xfrm>
            <a:off x="1159996"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1" name="Text Box 8"/>
          <p:cNvSpPr txBox="1">
            <a:spLocks noChangeArrowheads="1"/>
          </p:cNvSpPr>
          <p:nvPr/>
        </p:nvSpPr>
        <p:spPr bwMode="auto">
          <a:xfrm>
            <a:off x="1083796" y="1295400"/>
            <a:ext cx="635000" cy="336550"/>
          </a:xfrm>
          <a:prstGeom prst="rect">
            <a:avLst/>
          </a:prstGeom>
          <a:noFill/>
          <a:ln w="9525">
            <a:noFill/>
            <a:miter lim="800000"/>
            <a:headEnd/>
            <a:tailEnd/>
          </a:ln>
        </p:spPr>
        <p:txBody>
          <a:bodyPr wrap="none">
            <a:prstTxWarp prst="textNoShape">
              <a:avLst/>
            </a:prstTxWarp>
            <a:spAutoFit/>
          </a:bodyPr>
          <a:lstStyle/>
          <a:p>
            <a:r>
              <a:rPr lang="en-US" sz="1600" i="1"/>
              <a:t>2005</a:t>
            </a:r>
          </a:p>
        </p:txBody>
      </p:sp>
      <p:sp>
        <p:nvSpPr>
          <p:cNvPr id="21512" name="Oval 9"/>
          <p:cNvSpPr>
            <a:spLocks noChangeArrowheads="1"/>
          </p:cNvSpPr>
          <p:nvPr/>
        </p:nvSpPr>
        <p:spPr bwMode="auto">
          <a:xfrm>
            <a:off x="2514600"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3" name="Text Box 10"/>
          <p:cNvSpPr txBox="1">
            <a:spLocks noChangeArrowheads="1"/>
          </p:cNvSpPr>
          <p:nvPr/>
        </p:nvSpPr>
        <p:spPr bwMode="auto">
          <a:xfrm>
            <a:off x="2438400" y="1295400"/>
            <a:ext cx="635000" cy="336550"/>
          </a:xfrm>
          <a:prstGeom prst="rect">
            <a:avLst/>
          </a:prstGeom>
          <a:noFill/>
          <a:ln w="9525">
            <a:noFill/>
            <a:miter lim="800000"/>
            <a:headEnd/>
            <a:tailEnd/>
          </a:ln>
        </p:spPr>
        <p:txBody>
          <a:bodyPr wrap="none">
            <a:prstTxWarp prst="textNoShape">
              <a:avLst/>
            </a:prstTxWarp>
            <a:spAutoFit/>
          </a:bodyPr>
          <a:lstStyle/>
          <a:p>
            <a:r>
              <a:rPr lang="en-US" sz="1600" i="1"/>
              <a:t>2007</a:t>
            </a:r>
          </a:p>
        </p:txBody>
      </p:sp>
      <p:sp>
        <p:nvSpPr>
          <p:cNvPr id="21514" name="Oval 11"/>
          <p:cNvSpPr>
            <a:spLocks noChangeArrowheads="1"/>
          </p:cNvSpPr>
          <p:nvPr/>
        </p:nvSpPr>
        <p:spPr bwMode="auto">
          <a:xfrm>
            <a:off x="3853054"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5" name="Text Box 12"/>
          <p:cNvSpPr txBox="1">
            <a:spLocks noChangeArrowheads="1"/>
          </p:cNvSpPr>
          <p:nvPr/>
        </p:nvSpPr>
        <p:spPr bwMode="auto">
          <a:xfrm>
            <a:off x="3581400" y="1295400"/>
            <a:ext cx="963613" cy="336550"/>
          </a:xfrm>
          <a:prstGeom prst="rect">
            <a:avLst/>
          </a:prstGeom>
          <a:noFill/>
          <a:ln w="9525">
            <a:noFill/>
            <a:miter lim="800000"/>
            <a:headEnd/>
            <a:tailEnd/>
          </a:ln>
        </p:spPr>
        <p:txBody>
          <a:bodyPr wrap="none">
            <a:prstTxWarp prst="textNoShape">
              <a:avLst/>
            </a:prstTxWarp>
            <a:spAutoFit/>
          </a:bodyPr>
          <a:lstStyle/>
          <a:p>
            <a:r>
              <a:rPr lang="en-US" sz="1600" i="1" dirty="0"/>
              <a:t>2009/Q1</a:t>
            </a:r>
          </a:p>
        </p:txBody>
      </p:sp>
      <p:sp>
        <p:nvSpPr>
          <p:cNvPr id="21516" name="Oval 13"/>
          <p:cNvSpPr>
            <a:spLocks noChangeArrowheads="1"/>
          </p:cNvSpPr>
          <p:nvPr/>
        </p:nvSpPr>
        <p:spPr bwMode="auto">
          <a:xfrm>
            <a:off x="5266700"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7" name="Text Box 14"/>
          <p:cNvSpPr txBox="1">
            <a:spLocks noChangeArrowheads="1"/>
          </p:cNvSpPr>
          <p:nvPr/>
        </p:nvSpPr>
        <p:spPr bwMode="auto">
          <a:xfrm>
            <a:off x="4953000" y="1295400"/>
            <a:ext cx="963613" cy="336550"/>
          </a:xfrm>
          <a:prstGeom prst="rect">
            <a:avLst/>
          </a:prstGeom>
          <a:noFill/>
          <a:ln w="9525">
            <a:noFill/>
            <a:miter lim="800000"/>
            <a:headEnd/>
            <a:tailEnd/>
          </a:ln>
        </p:spPr>
        <p:txBody>
          <a:bodyPr wrap="none">
            <a:prstTxWarp prst="textNoShape">
              <a:avLst/>
            </a:prstTxWarp>
            <a:spAutoFit/>
          </a:bodyPr>
          <a:lstStyle/>
          <a:p>
            <a:r>
              <a:rPr lang="en-US" sz="1600" i="1" dirty="0"/>
              <a:t>2009/Q3</a:t>
            </a:r>
          </a:p>
        </p:txBody>
      </p:sp>
      <p:graphicFrame>
        <p:nvGraphicFramePr>
          <p:cNvPr id="41074" name="Group 114"/>
          <p:cNvGraphicFramePr>
            <a:graphicFrameLocks noGrp="1"/>
          </p:cNvGraphicFramePr>
          <p:nvPr>
            <p:extLst>
              <p:ext uri="{D42A27DB-BD31-4B8C-83A1-F6EECF244321}">
                <p14:modId xmlns:p14="http://schemas.microsoft.com/office/powerpoint/2010/main" val="1342804387"/>
              </p:ext>
            </p:extLst>
          </p:nvPr>
        </p:nvGraphicFramePr>
        <p:xfrm>
          <a:off x="152399" y="1828800"/>
          <a:ext cx="8839201" cy="1524635"/>
        </p:xfrm>
        <a:graphic>
          <a:graphicData uri="http://schemas.openxmlformats.org/drawingml/2006/table">
            <a:tbl>
              <a:tblPr/>
              <a:tblGrid>
                <a:gridCol w="441331"/>
                <a:gridCol w="1399645"/>
                <a:gridCol w="1399645"/>
                <a:gridCol w="1399645"/>
                <a:gridCol w="1399645"/>
                <a:gridCol w="1399645"/>
                <a:gridCol w="1399645"/>
              </a:tblGrid>
              <a:tr h="303213">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2.8</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3.0</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4.0</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V4.1</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4.2</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4.3</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r>
              <a:tr h="1158875">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2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1" i="0" u="none" strike="noStrike" cap="none" normalizeH="0" baseline="0" dirty="0">
                          <a:ln>
                            <a:noFill/>
                          </a:ln>
                          <a:solidFill>
                            <a:srgbClr val="1B232A"/>
                          </a:solidFill>
                          <a:effectLst/>
                          <a:latin typeface="Arial" pitchFamily="-107" charset="0"/>
                          <a:ea typeface="MS PGothic" pitchFamily="34" charset="-128"/>
                          <a:cs typeface="MS PGothic" pitchFamily="34" charset="-128"/>
                        </a:rPr>
                        <a:t> </a:t>
                      </a:r>
                      <a:r>
                        <a:rPr kumimoji="0" lang="en-US" sz="12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Antispam</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VPN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IM</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a:t>
                      </a: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P2P </a:t>
                      </a:r>
                      <a:r>
                        <a:rPr kumimoji="0" lang="en-US" sz="12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mgmt</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DLP</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WAN Opt.</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Proxy</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App </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Control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Wireless ctrl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IPv6 UTM</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SQL Logging</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1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New GUI</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Network VM</a:t>
                      </a:r>
                      <a:endParaRPr kumimoji="0" lang="it-IT"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Token</a:t>
                      </a: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Server</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ICAP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
        <p:nvSpPr>
          <p:cNvPr id="5" name="Title 4"/>
          <p:cNvSpPr>
            <a:spLocks noGrp="1"/>
          </p:cNvSpPr>
          <p:nvPr>
            <p:ph type="title"/>
          </p:nvPr>
        </p:nvSpPr>
        <p:spPr/>
        <p:txBody>
          <a:bodyPr/>
          <a:lstStyle/>
          <a:p>
            <a:r>
              <a:rPr lang="en-US" dirty="0" smtClean="0">
                <a:latin typeface="Arial" charset="0"/>
              </a:rPr>
              <a:t>FortiOS Software Evolution</a:t>
            </a:r>
            <a:endParaRPr lang="en-US" dirty="0"/>
          </a:p>
        </p:txBody>
      </p:sp>
      <p:sp>
        <p:nvSpPr>
          <p:cNvPr id="14" name="Oval 13"/>
          <p:cNvSpPr>
            <a:spLocks noChangeArrowheads="1"/>
          </p:cNvSpPr>
          <p:nvPr/>
        </p:nvSpPr>
        <p:spPr bwMode="auto">
          <a:xfrm>
            <a:off x="6553200" y="1600200"/>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15" name="Text Box 14"/>
          <p:cNvSpPr txBox="1">
            <a:spLocks noChangeArrowheads="1"/>
          </p:cNvSpPr>
          <p:nvPr/>
        </p:nvSpPr>
        <p:spPr bwMode="auto">
          <a:xfrm>
            <a:off x="6172200" y="1295400"/>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2010/Q1</a:t>
            </a:r>
            <a:endParaRPr lang="en-US" sz="1600" i="1" dirty="0"/>
          </a:p>
        </p:txBody>
      </p:sp>
      <p:sp>
        <p:nvSpPr>
          <p:cNvPr id="25" name="Oval 24"/>
          <p:cNvSpPr>
            <a:spLocks noChangeArrowheads="1"/>
          </p:cNvSpPr>
          <p:nvPr/>
        </p:nvSpPr>
        <p:spPr bwMode="auto">
          <a:xfrm>
            <a:off x="8077200" y="1600200"/>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6" name="Text Box 14"/>
          <p:cNvSpPr txBox="1">
            <a:spLocks noChangeArrowheads="1"/>
          </p:cNvSpPr>
          <p:nvPr/>
        </p:nvSpPr>
        <p:spPr bwMode="auto">
          <a:xfrm>
            <a:off x="7696200" y="1295400"/>
            <a:ext cx="1005576" cy="338554"/>
          </a:xfrm>
          <a:prstGeom prst="rect">
            <a:avLst/>
          </a:prstGeom>
          <a:noFill/>
          <a:ln w="9525">
            <a:noFill/>
            <a:miter lim="800000"/>
            <a:headEnd/>
            <a:tailEnd/>
          </a:ln>
        </p:spPr>
        <p:txBody>
          <a:bodyPr wrap="none">
            <a:prstTxWarp prst="textNoShape">
              <a:avLst/>
            </a:prstTxWarp>
            <a:spAutoFit/>
          </a:bodyPr>
          <a:lstStyle/>
          <a:p>
            <a:r>
              <a:rPr lang="en-US" sz="1600" i="1" dirty="0" smtClean="0"/>
              <a:t>2011/Q3</a:t>
            </a:r>
            <a:endParaRPr lang="en-US" sz="1600" i="1" dirty="0"/>
          </a:p>
        </p:txBody>
      </p:sp>
      <p:sp>
        <p:nvSpPr>
          <p:cNvPr id="39" name="AutoShape 4"/>
          <p:cNvSpPr>
            <a:spLocks noChangeArrowheads="1"/>
          </p:cNvSpPr>
          <p:nvPr/>
        </p:nvSpPr>
        <p:spPr bwMode="auto">
          <a:xfrm>
            <a:off x="685800" y="3505200"/>
            <a:ext cx="8305800" cy="457200"/>
          </a:xfrm>
          <a:custGeom>
            <a:avLst/>
            <a:gdLst>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165045 w 8305800"/>
              <a:gd name="connsiteY5" fmla="*/ 228600 h 457200"/>
              <a:gd name="connsiteX6" fmla="*/ 0 w 8305800"/>
              <a:gd name="connsiteY6" fmla="*/ 0 h 457200"/>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0 w 830580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05800" h="457200">
                <a:moveTo>
                  <a:pt x="0" y="0"/>
                </a:moveTo>
                <a:lnTo>
                  <a:pt x="8140755" y="0"/>
                </a:lnTo>
                <a:lnTo>
                  <a:pt x="8305800" y="228600"/>
                </a:lnTo>
                <a:lnTo>
                  <a:pt x="8140755" y="457200"/>
                </a:lnTo>
                <a:lnTo>
                  <a:pt x="0" y="457200"/>
                </a:lnTo>
                <a:lnTo>
                  <a:pt x="0" y="0"/>
                </a:lnTo>
                <a:close/>
              </a:path>
            </a:pathLst>
          </a:cu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40" name="Oval 5"/>
          <p:cNvSpPr>
            <a:spLocks noChangeArrowheads="1"/>
          </p:cNvSpPr>
          <p:nvPr/>
        </p:nvSpPr>
        <p:spPr bwMode="auto">
          <a:xfrm>
            <a:off x="1159996" y="38050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41" name="Text Box 8"/>
          <p:cNvSpPr txBox="1">
            <a:spLocks noChangeArrowheads="1"/>
          </p:cNvSpPr>
          <p:nvPr/>
        </p:nvSpPr>
        <p:spPr bwMode="auto">
          <a:xfrm>
            <a:off x="1083796" y="3505200"/>
            <a:ext cx="1020805" cy="584776"/>
          </a:xfrm>
          <a:prstGeom prst="rect">
            <a:avLst/>
          </a:prstGeom>
          <a:noFill/>
          <a:ln w="9525">
            <a:noFill/>
            <a:miter lim="800000"/>
            <a:headEnd/>
            <a:tailEnd/>
          </a:ln>
        </p:spPr>
        <p:txBody>
          <a:bodyPr wrap="none">
            <a:prstTxWarp prst="textNoShape">
              <a:avLst/>
            </a:prstTxWarp>
            <a:spAutoFit/>
          </a:bodyPr>
          <a:lstStyle/>
          <a:p>
            <a:r>
              <a:rPr lang="en-US" sz="1600" i="1" dirty="0" smtClean="0"/>
              <a:t>2012/Q4</a:t>
            </a:r>
            <a:endParaRPr lang="en-US" sz="1600" i="1" dirty="0"/>
          </a:p>
          <a:p>
            <a:endParaRPr lang="en-US" sz="1600" i="1" dirty="0"/>
          </a:p>
        </p:txBody>
      </p:sp>
      <p:sp>
        <p:nvSpPr>
          <p:cNvPr id="42" name="Oval 9"/>
          <p:cNvSpPr>
            <a:spLocks noChangeArrowheads="1"/>
          </p:cNvSpPr>
          <p:nvPr/>
        </p:nvSpPr>
        <p:spPr bwMode="auto">
          <a:xfrm>
            <a:off x="2318055" y="38050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43" name="Text Box 10"/>
          <p:cNvSpPr txBox="1">
            <a:spLocks noChangeArrowheads="1"/>
          </p:cNvSpPr>
          <p:nvPr/>
        </p:nvSpPr>
        <p:spPr bwMode="auto">
          <a:xfrm>
            <a:off x="2241855" y="3505200"/>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2014/Q2</a:t>
            </a:r>
            <a:endParaRPr lang="en-US" sz="1600" i="1" dirty="0"/>
          </a:p>
        </p:txBody>
      </p:sp>
      <p:graphicFrame>
        <p:nvGraphicFramePr>
          <p:cNvPr id="48" name="Group 114"/>
          <p:cNvGraphicFramePr>
            <a:graphicFrameLocks noGrp="1"/>
          </p:cNvGraphicFramePr>
          <p:nvPr>
            <p:extLst>
              <p:ext uri="{D42A27DB-BD31-4B8C-83A1-F6EECF244321}">
                <p14:modId xmlns:p14="http://schemas.microsoft.com/office/powerpoint/2010/main" val="713911334"/>
              </p:ext>
            </p:extLst>
          </p:nvPr>
        </p:nvGraphicFramePr>
        <p:xfrm>
          <a:off x="152399" y="4038600"/>
          <a:ext cx="8839201" cy="2029968"/>
        </p:xfrm>
        <a:graphic>
          <a:graphicData uri="http://schemas.openxmlformats.org/drawingml/2006/table">
            <a:tbl>
              <a:tblPr/>
              <a:tblGrid>
                <a:gridCol w="441331"/>
                <a:gridCol w="1399645"/>
                <a:gridCol w="1399645"/>
                <a:gridCol w="1399645"/>
                <a:gridCol w="1399645"/>
                <a:gridCol w="1399645"/>
                <a:gridCol w="1399645"/>
              </a:tblGrid>
              <a:tr h="303213">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5.2</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r>
              <a:tr h="1158875">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2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1"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a:t>
                      </a: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Client reputation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Sandbox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Endpoint control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Device based policy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FortiView</a:t>
                      </a:r>
                      <a:endPar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Deep Flow AV</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Software performance optimization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None/>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1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9001576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dirty="0">
                <a:latin typeface="Arial" charset="0"/>
              </a:rPr>
              <a:t>Supported Platform</a:t>
            </a:r>
          </a:p>
        </p:txBody>
      </p:sp>
      <p:cxnSp>
        <p:nvCxnSpPr>
          <p:cNvPr id="72706" name="Straight Connector 6"/>
          <p:cNvCxnSpPr>
            <a:cxnSpLocks noChangeShapeType="1"/>
          </p:cNvCxnSpPr>
          <p:nvPr/>
        </p:nvCxnSpPr>
        <p:spPr bwMode="auto">
          <a:xfrm>
            <a:off x="466725" y="2362200"/>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pic>
        <p:nvPicPr>
          <p:cNvPr id="72707" name="Picture 52" descr="Small-Appliance_Lt-s.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19125" y="1524000"/>
            <a:ext cx="84931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8" name="TextBox 4"/>
          <p:cNvSpPr txBox="1">
            <a:spLocks noChangeArrowheads="1"/>
          </p:cNvSpPr>
          <p:nvPr/>
        </p:nvSpPr>
        <p:spPr bwMode="auto">
          <a:xfrm>
            <a:off x="373063" y="2057400"/>
            <a:ext cx="114300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smtClean="0">
                <a:solidFill>
                  <a:srgbClr val="C00000"/>
                </a:solidFill>
                <a:latin typeface="Helvetica 55 Roman" charset="0"/>
                <a:cs typeface="Helvetica 55 Roman" charset="0"/>
              </a:rPr>
              <a:t>Entry Level</a:t>
            </a:r>
            <a:endParaRPr lang="en-US" sz="1400" b="1" dirty="0">
              <a:solidFill>
                <a:srgbClr val="C00000"/>
              </a:solidFill>
              <a:latin typeface="Helvetica 55 Roman" charset="0"/>
              <a:cs typeface="Helvetica 55 Roman" charset="0"/>
            </a:endParaRPr>
          </a:p>
        </p:txBody>
      </p:sp>
      <p:sp>
        <p:nvSpPr>
          <p:cNvPr id="8" name="TextBox 7"/>
          <p:cNvSpPr txBox="1"/>
          <p:nvPr/>
        </p:nvSpPr>
        <p:spPr>
          <a:xfrm>
            <a:off x="1811673" y="1218427"/>
            <a:ext cx="6781800" cy="1569660"/>
          </a:xfrm>
          <a:prstGeom prst="rect">
            <a:avLst/>
          </a:prstGeom>
          <a:noFill/>
        </p:spPr>
        <p:txBody>
          <a:bodyPr wrap="square" numCol="3">
            <a:spAutoFit/>
          </a:bodyPr>
          <a:lstStyle/>
          <a:p>
            <a:pPr marL="171450" indent="-171450">
              <a:buFont typeface="Arial"/>
              <a:buChar char="•"/>
              <a:defRPr/>
            </a:pPr>
            <a:r>
              <a:rPr lang="en-US" sz="1600" b="1" dirty="0" smtClean="0"/>
              <a:t>FG/FWF-20C</a:t>
            </a:r>
            <a:endParaRPr lang="en-US" sz="1600" b="1" dirty="0"/>
          </a:p>
          <a:p>
            <a:pPr marL="171450" indent="-171450">
              <a:buFont typeface="Arial"/>
              <a:buChar char="•"/>
              <a:defRPr/>
            </a:pPr>
            <a:r>
              <a:rPr lang="en-US" sz="1600" b="1" dirty="0" smtClean="0"/>
              <a:t>FG/FWF-30C/POE</a:t>
            </a:r>
          </a:p>
          <a:p>
            <a:pPr marL="171450" indent="-171450">
              <a:buFont typeface="Arial"/>
              <a:buChar char="•"/>
              <a:defRPr/>
            </a:pPr>
            <a:r>
              <a:rPr lang="en-US" sz="1600" b="1" dirty="0" smtClean="0"/>
              <a:t>FG/FWF-40C</a:t>
            </a:r>
            <a:endParaRPr lang="en-US" sz="1600" b="1" dirty="0">
              <a:ea typeface="Zapf Dingbats"/>
              <a:cs typeface="Zapf Dingbats"/>
              <a:sym typeface="Zapf Dingbats"/>
            </a:endParaRPr>
          </a:p>
          <a:p>
            <a:pPr marL="171450" indent="-171450">
              <a:buFont typeface="Arial"/>
              <a:buChar char="•"/>
              <a:defRPr/>
            </a:pPr>
            <a:r>
              <a:rPr lang="en-US" sz="1600" b="1" dirty="0" smtClean="0"/>
              <a:t>FG/FWF-60C</a:t>
            </a:r>
            <a:endParaRPr lang="en-US" sz="1600" b="1" dirty="0">
              <a:ea typeface="Zapf Dingbats"/>
              <a:cs typeface="Zapf Dingbats"/>
              <a:sym typeface="Zapf Dingbats"/>
            </a:endParaRPr>
          </a:p>
          <a:p>
            <a:pPr marL="171450" indent="-171450">
              <a:buFont typeface="Arial"/>
              <a:buChar char="•"/>
              <a:defRPr/>
            </a:pPr>
            <a:endParaRPr lang="en-US" sz="1600" b="1" dirty="0" smtClean="0"/>
          </a:p>
          <a:p>
            <a:pPr marL="171450" indent="-171450">
              <a:buFont typeface="Arial"/>
              <a:buChar char="•"/>
              <a:defRPr/>
            </a:pPr>
            <a:endParaRPr lang="en-US" sz="1600" b="1" dirty="0"/>
          </a:p>
          <a:p>
            <a:pPr marL="171450" indent="-171450">
              <a:buFont typeface="Arial"/>
              <a:buChar char="•"/>
              <a:defRPr/>
            </a:pPr>
            <a:r>
              <a:rPr lang="en-US" sz="1600" b="1" dirty="0" smtClean="0"/>
              <a:t>FG/FWF-60D/POE</a:t>
            </a:r>
          </a:p>
          <a:p>
            <a:pPr marL="171450" indent="-171450">
              <a:buFont typeface="Arial"/>
              <a:buChar char="•"/>
              <a:defRPr/>
            </a:pPr>
            <a:r>
              <a:rPr lang="en-US" sz="1600" b="1" dirty="0"/>
              <a:t>FG/FWF-</a:t>
            </a:r>
            <a:r>
              <a:rPr lang="en-US" sz="1600" b="1" dirty="0" smtClean="0"/>
              <a:t>60D-3G4G</a:t>
            </a:r>
          </a:p>
          <a:p>
            <a:pPr marL="171450" indent="-171450">
              <a:buFont typeface="Arial"/>
              <a:buChar char="•"/>
              <a:defRPr/>
            </a:pPr>
            <a:r>
              <a:rPr lang="en-US" sz="1600" b="1" dirty="0"/>
              <a:t>FG-</a:t>
            </a:r>
            <a:r>
              <a:rPr lang="en-US" sz="1600" b="1" dirty="0" smtClean="0"/>
              <a:t>70D</a:t>
            </a:r>
          </a:p>
          <a:p>
            <a:pPr marL="171450" indent="-171450">
              <a:buFont typeface="Arial"/>
              <a:buChar char="•"/>
              <a:defRPr/>
            </a:pPr>
            <a:r>
              <a:rPr lang="en-US" sz="1600" b="1" dirty="0" smtClean="0"/>
              <a:t>FG/FWF-80C(M)</a:t>
            </a:r>
          </a:p>
          <a:p>
            <a:pPr marL="171450" indent="-171450">
              <a:buFont typeface="Arial"/>
              <a:buChar char="•"/>
              <a:defRPr/>
            </a:pPr>
            <a:endParaRPr lang="en-US" sz="1600" b="1" dirty="0" smtClean="0"/>
          </a:p>
          <a:p>
            <a:pPr marL="171450" indent="-171450">
              <a:buFont typeface="Arial"/>
              <a:buChar char="•"/>
              <a:defRPr/>
            </a:pPr>
            <a:endParaRPr lang="en-US" sz="1600" b="1" dirty="0"/>
          </a:p>
          <a:p>
            <a:pPr marL="171450" indent="-171450">
              <a:buFont typeface="Arial"/>
              <a:buChar char="•"/>
              <a:defRPr/>
            </a:pPr>
            <a:r>
              <a:rPr lang="en-US" sz="1600" b="1" dirty="0" smtClean="0"/>
              <a:t>FG-80D</a:t>
            </a:r>
            <a:endParaRPr lang="en-US" sz="1600" b="1" dirty="0"/>
          </a:p>
          <a:p>
            <a:pPr marL="171450" indent="-171450">
              <a:buFont typeface="Arial"/>
              <a:buChar char="•"/>
              <a:defRPr/>
            </a:pPr>
            <a:r>
              <a:rPr lang="en-US" sz="1600" b="1" dirty="0" smtClean="0"/>
              <a:t>FG/FWF-90D*/POE</a:t>
            </a:r>
          </a:p>
          <a:p>
            <a:pPr marL="171450" indent="-171450">
              <a:buFont typeface="Arial"/>
              <a:buChar char="•"/>
              <a:defRPr/>
            </a:pPr>
            <a:r>
              <a:rPr lang="en-US" sz="1600" b="1" dirty="0" smtClean="0"/>
              <a:t>FG-110/111C</a:t>
            </a:r>
            <a:endParaRPr lang="en-US" sz="1600" b="1" dirty="0">
              <a:ea typeface="Zapf Dingbats"/>
              <a:cs typeface="Zapf Dingbats"/>
              <a:sym typeface="Zapf Dingbats"/>
            </a:endParaRPr>
          </a:p>
          <a:p>
            <a:pPr>
              <a:defRPr/>
            </a:pPr>
            <a:endParaRPr lang="en-US" sz="1600" b="1" dirty="0">
              <a:ea typeface="Zapf Dingbats"/>
              <a:cs typeface="Zapf Dingbats"/>
              <a:sym typeface="Zapf Dingbats"/>
            </a:endParaRPr>
          </a:p>
          <a:p>
            <a:pPr>
              <a:defRPr/>
            </a:pPr>
            <a:endParaRPr lang="en-US" sz="1600" dirty="0">
              <a:solidFill>
                <a:srgbClr val="404040"/>
              </a:solidFill>
              <a:latin typeface="Helvetica 55 Roman"/>
              <a:cs typeface="Helvetica 55 Roman"/>
            </a:endParaRPr>
          </a:p>
        </p:txBody>
      </p:sp>
      <p:pic>
        <p:nvPicPr>
          <p:cNvPr id="72710" name="Picture 22" descr="1U_Lt-s_x200.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42925" y="2715161"/>
            <a:ext cx="1128713"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2711" name="Straight Connector 13"/>
          <p:cNvCxnSpPr>
            <a:cxnSpLocks noChangeShapeType="1"/>
          </p:cNvCxnSpPr>
          <p:nvPr/>
        </p:nvCxnSpPr>
        <p:spPr bwMode="auto">
          <a:xfrm>
            <a:off x="466725" y="3705761"/>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2712" name="TextBox 14"/>
          <p:cNvSpPr txBox="1">
            <a:spLocks noChangeArrowheads="1"/>
          </p:cNvSpPr>
          <p:nvPr/>
        </p:nvSpPr>
        <p:spPr bwMode="auto">
          <a:xfrm>
            <a:off x="373063" y="3400961"/>
            <a:ext cx="1143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a:solidFill>
                  <a:srgbClr val="C00000"/>
                </a:solidFill>
                <a:latin typeface="Helvetica 55 Roman" charset="0"/>
                <a:cs typeface="Helvetica 55 Roman" charset="0"/>
              </a:rPr>
              <a:t>Mid Range</a:t>
            </a:r>
          </a:p>
        </p:txBody>
      </p:sp>
      <p:sp>
        <p:nvSpPr>
          <p:cNvPr id="16" name="TextBox 15"/>
          <p:cNvSpPr txBox="1"/>
          <p:nvPr/>
        </p:nvSpPr>
        <p:spPr>
          <a:xfrm>
            <a:off x="1811673" y="2486561"/>
            <a:ext cx="6934200" cy="1323439"/>
          </a:xfrm>
          <a:prstGeom prst="rect">
            <a:avLst/>
          </a:prstGeom>
          <a:noFill/>
        </p:spPr>
        <p:txBody>
          <a:bodyPr wrap="square" numCol="3">
            <a:spAutoFit/>
          </a:bodyPr>
          <a:lstStyle/>
          <a:p>
            <a:pPr marL="171450" indent="-171450">
              <a:buFont typeface="Arial"/>
              <a:buChar char="•"/>
              <a:defRPr/>
            </a:pPr>
            <a:r>
              <a:rPr lang="en-US" sz="1600" b="1" dirty="0" smtClean="0"/>
              <a:t>FG-100D Series</a:t>
            </a:r>
            <a:endParaRPr lang="en-US" sz="1600" b="1" dirty="0"/>
          </a:p>
          <a:p>
            <a:pPr marL="171450" indent="-171450">
              <a:buFont typeface="Arial"/>
              <a:buChar char="•"/>
              <a:defRPr/>
            </a:pPr>
            <a:r>
              <a:rPr lang="en-US" sz="1600" b="1" dirty="0"/>
              <a:t>FG200B(POE</a:t>
            </a:r>
            <a:r>
              <a:rPr lang="en-US" sz="1600" b="1" dirty="0" smtClean="0"/>
              <a:t>)</a:t>
            </a:r>
          </a:p>
          <a:p>
            <a:pPr marL="171450" indent="-171450">
              <a:buFont typeface="Arial"/>
              <a:buChar char="•"/>
              <a:defRPr/>
            </a:pPr>
            <a:r>
              <a:rPr lang="en-US" sz="1600" b="1" dirty="0" smtClean="0">
                <a:ea typeface="Zapf Dingbats"/>
                <a:cs typeface="Zapf Dingbats"/>
                <a:sym typeface="Zapf Dingbats"/>
              </a:rPr>
              <a:t>FG200D Series</a:t>
            </a:r>
            <a:endParaRPr lang="en-US" sz="1600" b="1" dirty="0" smtClean="0"/>
          </a:p>
          <a:p>
            <a:pPr marL="171450" indent="-171450">
              <a:buFont typeface="Arial"/>
              <a:buChar char="•"/>
              <a:defRPr/>
            </a:pPr>
            <a:r>
              <a:rPr lang="en-US" sz="1600" b="1" dirty="0" smtClean="0"/>
              <a:t>FG300C</a:t>
            </a:r>
            <a:endParaRPr lang="en-US" sz="1600" b="1" dirty="0"/>
          </a:p>
          <a:p>
            <a:pPr marL="171450" indent="-171450">
              <a:buFont typeface="Arial"/>
              <a:buChar char="•"/>
              <a:defRPr/>
            </a:pPr>
            <a:endParaRPr lang="en-US" sz="1600" b="1" dirty="0" smtClean="0"/>
          </a:p>
          <a:p>
            <a:pPr marL="171450" indent="-171450">
              <a:buFont typeface="Arial"/>
              <a:buChar char="•"/>
              <a:defRPr/>
            </a:pPr>
            <a:r>
              <a:rPr lang="en-US" sz="1600" b="1" dirty="0" smtClean="0"/>
              <a:t>FG310/311B</a:t>
            </a:r>
            <a:endParaRPr lang="en-US" sz="1600" b="1" dirty="0">
              <a:ea typeface="Zapf Dingbats"/>
              <a:cs typeface="Zapf Dingbats"/>
              <a:sym typeface="Zapf Dingbats"/>
            </a:endParaRPr>
          </a:p>
          <a:p>
            <a:pPr marL="171450" indent="-171450">
              <a:buFont typeface="Arial"/>
              <a:buChar char="•"/>
              <a:defRPr/>
            </a:pPr>
            <a:r>
              <a:rPr lang="en-US" sz="1600" b="1" dirty="0" smtClean="0"/>
              <a:t>FG-300D/500D*</a:t>
            </a:r>
          </a:p>
          <a:p>
            <a:pPr marL="171450" indent="-171450">
              <a:buFont typeface="Arial"/>
              <a:buChar char="•"/>
              <a:defRPr/>
            </a:pPr>
            <a:r>
              <a:rPr lang="en-US" sz="1600" b="1" dirty="0" smtClean="0"/>
              <a:t>FG-600C</a:t>
            </a:r>
            <a:endParaRPr lang="en-US" sz="1600" b="1" dirty="0" smtClean="0">
              <a:ea typeface="Zapf Dingbats"/>
              <a:cs typeface="Zapf Dingbats"/>
              <a:sym typeface="Zapf Dingbats"/>
            </a:endParaRPr>
          </a:p>
          <a:p>
            <a:pPr marL="171450" indent="-171450">
              <a:buFont typeface="Arial"/>
              <a:buChar char="•"/>
              <a:defRPr/>
            </a:pPr>
            <a:r>
              <a:rPr lang="en-US" sz="1600" b="1" dirty="0" smtClean="0">
                <a:ea typeface="Zapf Dingbats"/>
                <a:cs typeface="Zapf Dingbats"/>
                <a:sym typeface="Zapf Dingbats"/>
              </a:rPr>
              <a:t>FG-620/621B</a:t>
            </a:r>
            <a:endParaRPr lang="en-US" sz="1600" b="1" dirty="0">
              <a:ea typeface="Zapf Dingbats"/>
              <a:cs typeface="Zapf Dingbats"/>
              <a:sym typeface="Zapf Dingbats"/>
            </a:endParaRPr>
          </a:p>
          <a:p>
            <a:pPr marL="171450" indent="-171450">
              <a:buFont typeface="Arial"/>
              <a:buChar char="•"/>
              <a:defRPr/>
            </a:pPr>
            <a:endParaRPr lang="en-US" sz="1600" b="1" dirty="0" smtClean="0">
              <a:ea typeface="Zapf Dingbats"/>
              <a:cs typeface="Zapf Dingbats"/>
              <a:sym typeface="Zapf Dingbats"/>
            </a:endParaRPr>
          </a:p>
          <a:p>
            <a:pPr marL="171450" indent="-171450">
              <a:buFont typeface="Arial"/>
              <a:buChar char="•"/>
              <a:defRPr/>
            </a:pPr>
            <a:r>
              <a:rPr lang="en-US" sz="1600" b="1" dirty="0" smtClean="0">
                <a:ea typeface="Zapf Dingbats"/>
                <a:cs typeface="Zapf Dingbats"/>
                <a:sym typeface="Zapf Dingbats"/>
              </a:rPr>
              <a:t>FG800C</a:t>
            </a:r>
            <a:endParaRPr lang="en-US" sz="1600" b="1" dirty="0">
              <a:ea typeface="Zapf Dingbats"/>
              <a:cs typeface="Zapf Dingbats"/>
              <a:sym typeface="Zapf Dingbats"/>
            </a:endParaRPr>
          </a:p>
        </p:txBody>
      </p:sp>
      <p:cxnSp>
        <p:nvCxnSpPr>
          <p:cNvPr id="72714" name="Straight Connector 16"/>
          <p:cNvCxnSpPr>
            <a:cxnSpLocks noChangeShapeType="1"/>
          </p:cNvCxnSpPr>
          <p:nvPr/>
        </p:nvCxnSpPr>
        <p:spPr bwMode="auto">
          <a:xfrm>
            <a:off x="466725" y="4979988"/>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2715" name="TextBox 18"/>
          <p:cNvSpPr txBox="1">
            <a:spLocks noChangeArrowheads="1"/>
          </p:cNvSpPr>
          <p:nvPr/>
        </p:nvSpPr>
        <p:spPr bwMode="auto">
          <a:xfrm>
            <a:off x="373063" y="4675188"/>
            <a:ext cx="1219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smtClean="0">
                <a:solidFill>
                  <a:srgbClr val="C00000"/>
                </a:solidFill>
                <a:latin typeface="Helvetica 55 Roman" charset="0"/>
                <a:cs typeface="Helvetica 55 Roman" charset="0"/>
              </a:rPr>
              <a:t>High End</a:t>
            </a:r>
            <a:endParaRPr lang="en-US" sz="1400" b="1" dirty="0">
              <a:solidFill>
                <a:srgbClr val="C00000"/>
              </a:solidFill>
              <a:latin typeface="Helvetica 55 Roman" charset="0"/>
              <a:cs typeface="Helvetica 55 Roman" charset="0"/>
            </a:endParaRPr>
          </a:p>
        </p:txBody>
      </p:sp>
      <p:sp>
        <p:nvSpPr>
          <p:cNvPr id="20" name="TextBox 19"/>
          <p:cNvSpPr txBox="1"/>
          <p:nvPr/>
        </p:nvSpPr>
        <p:spPr>
          <a:xfrm>
            <a:off x="1823219" y="3852534"/>
            <a:ext cx="6781800" cy="1815882"/>
          </a:xfrm>
          <a:prstGeom prst="rect">
            <a:avLst/>
          </a:prstGeom>
          <a:noFill/>
        </p:spPr>
        <p:txBody>
          <a:bodyPr numCol="3">
            <a:spAutoFit/>
          </a:bodyPr>
          <a:lstStyle/>
          <a:p>
            <a:pPr marL="171450" indent="-171450">
              <a:buFont typeface="Arial"/>
              <a:buChar char="•"/>
              <a:defRPr/>
            </a:pPr>
            <a:r>
              <a:rPr lang="en-US" sz="1600" b="1" dirty="0" smtClean="0">
                <a:ea typeface="Zapf Dingbats"/>
                <a:cs typeface="Zapf Dingbats"/>
                <a:sym typeface="Zapf Dingbats"/>
              </a:rPr>
              <a:t>FG1000C</a:t>
            </a:r>
            <a:endParaRPr lang="en-US" sz="1600" b="1" dirty="0">
              <a:ea typeface="Zapf Dingbats"/>
              <a:cs typeface="Zapf Dingbats"/>
              <a:sym typeface="Zapf Dingbats"/>
            </a:endParaRPr>
          </a:p>
          <a:p>
            <a:pPr marL="171450" indent="-171450">
              <a:buFont typeface="Arial"/>
              <a:buChar char="•"/>
              <a:defRPr/>
            </a:pPr>
            <a:r>
              <a:rPr lang="en-US" sz="1600" b="1" dirty="0">
                <a:ea typeface="Zapf Dingbats"/>
                <a:cs typeface="Zapf Dingbats"/>
                <a:sym typeface="Zapf Dingbats"/>
              </a:rPr>
              <a:t>FG1240B</a:t>
            </a:r>
          </a:p>
          <a:p>
            <a:pPr marL="171450" indent="-171450">
              <a:buFont typeface="Arial"/>
              <a:buChar char="•"/>
              <a:defRPr/>
            </a:pPr>
            <a:r>
              <a:rPr lang="en-US" sz="1600" b="1" dirty="0" smtClean="0">
                <a:ea typeface="Zapf Dingbats"/>
                <a:cs typeface="Zapf Dingbats"/>
                <a:sym typeface="Zapf Dingbats"/>
              </a:rPr>
              <a:t>FG1500D*</a:t>
            </a:r>
          </a:p>
          <a:p>
            <a:pPr marL="171450" indent="-171450">
              <a:buFont typeface="Arial"/>
              <a:buChar char="•"/>
              <a:defRPr/>
            </a:pPr>
            <a:endParaRPr lang="en-US" sz="1600" b="1" dirty="0" smtClean="0">
              <a:ea typeface="Zapf Dingbats"/>
              <a:cs typeface="Zapf Dingbats"/>
              <a:sym typeface="Zapf Dingbats"/>
            </a:endParaRPr>
          </a:p>
          <a:p>
            <a:pPr marL="171450" indent="-171450">
              <a:buFont typeface="Arial"/>
              <a:buChar char="•"/>
              <a:defRPr/>
            </a:pPr>
            <a:endParaRPr lang="en-US" sz="1600" b="1" dirty="0">
              <a:ea typeface="Zapf Dingbats"/>
              <a:cs typeface="Zapf Dingbats"/>
              <a:sym typeface="Zapf Dingbats"/>
            </a:endParaRPr>
          </a:p>
          <a:p>
            <a:pPr marL="171450" indent="-171450">
              <a:buFont typeface="Arial"/>
              <a:buChar char="•"/>
              <a:defRPr/>
            </a:pPr>
            <a:endParaRPr lang="en-US" sz="1600" b="1" dirty="0" smtClean="0">
              <a:ea typeface="Zapf Dingbats"/>
              <a:cs typeface="Zapf Dingbats"/>
              <a:sym typeface="Zapf Dingbats"/>
            </a:endParaRPr>
          </a:p>
          <a:p>
            <a:pPr>
              <a:defRPr/>
            </a:pPr>
            <a:endParaRPr lang="en-US" sz="1600" b="1" dirty="0">
              <a:ea typeface="Zapf Dingbats"/>
              <a:cs typeface="Zapf Dingbats"/>
              <a:sym typeface="Zapf Dingbats"/>
            </a:endParaRPr>
          </a:p>
          <a:p>
            <a:pPr marL="171450" indent="-171450">
              <a:buFont typeface="Arial"/>
              <a:buChar char="•"/>
              <a:defRPr/>
            </a:pPr>
            <a:r>
              <a:rPr lang="en-US" sz="1600" b="1" dirty="0" smtClean="0"/>
              <a:t>FG</a:t>
            </a:r>
            <a:r>
              <a:rPr lang="en-US" sz="1600" b="1" dirty="0"/>
              <a:t>-3016B</a:t>
            </a:r>
          </a:p>
          <a:p>
            <a:pPr marL="171450" indent="-171450">
              <a:buFont typeface="Arial"/>
              <a:buChar char="•"/>
              <a:defRPr/>
            </a:pPr>
            <a:r>
              <a:rPr lang="en-US" sz="1600" b="1" dirty="0"/>
              <a:t>FG-3040B</a:t>
            </a:r>
            <a:endParaRPr lang="en-US" sz="1600" b="1" dirty="0">
              <a:ea typeface="Zapf Dingbats"/>
              <a:cs typeface="Zapf Dingbats"/>
              <a:sym typeface="Zapf Dingbats"/>
            </a:endParaRPr>
          </a:p>
          <a:p>
            <a:pPr marL="171450" indent="-171450">
              <a:buFont typeface="Arial"/>
              <a:buChar char="•"/>
              <a:defRPr/>
            </a:pPr>
            <a:r>
              <a:rPr lang="en-US" sz="1600" b="1" dirty="0"/>
              <a:t>FG-3140B</a:t>
            </a:r>
            <a:endParaRPr lang="en-US" sz="1600" b="1" dirty="0">
              <a:ea typeface="Zapf Dingbats"/>
              <a:cs typeface="Zapf Dingbats"/>
              <a:sym typeface="Zapf Dingbats"/>
            </a:endParaRPr>
          </a:p>
          <a:p>
            <a:pPr marL="171450" indent="-171450">
              <a:buFont typeface="Arial"/>
              <a:buChar char="•"/>
              <a:defRPr/>
            </a:pPr>
            <a:r>
              <a:rPr lang="en-US" sz="1600" b="1" dirty="0" smtClean="0"/>
              <a:t>FG</a:t>
            </a:r>
            <a:r>
              <a:rPr lang="en-US" sz="1600" b="1" dirty="0"/>
              <a:t>-</a:t>
            </a:r>
            <a:r>
              <a:rPr lang="en-US" sz="1600" b="1" dirty="0" smtClean="0"/>
              <a:t>3240C</a:t>
            </a:r>
            <a:endParaRPr lang="en-US" sz="1600" b="1" dirty="0">
              <a:ea typeface="Zapf Dingbats"/>
              <a:cs typeface="Zapf Dingbats"/>
              <a:sym typeface="Zapf Dingbats"/>
            </a:endParaRPr>
          </a:p>
          <a:p>
            <a:pPr marL="171450" indent="-171450">
              <a:buFont typeface="Arial"/>
              <a:buChar char="•"/>
              <a:defRPr/>
            </a:pPr>
            <a:endParaRPr lang="en-US" sz="1600" b="1" dirty="0" smtClean="0"/>
          </a:p>
          <a:p>
            <a:pPr marL="171450" indent="-171450">
              <a:buFont typeface="Arial"/>
              <a:buChar char="•"/>
              <a:defRPr/>
            </a:pPr>
            <a:endParaRPr lang="en-US" sz="1600" b="1" dirty="0"/>
          </a:p>
          <a:p>
            <a:pPr marL="171450" indent="-171450">
              <a:buFont typeface="Arial"/>
              <a:buChar char="•"/>
              <a:defRPr/>
            </a:pPr>
            <a:endParaRPr lang="en-US" sz="1600" b="1" dirty="0" smtClean="0"/>
          </a:p>
          <a:p>
            <a:pPr marL="171450" indent="-171450">
              <a:buFont typeface="Arial"/>
              <a:buChar char="•"/>
              <a:defRPr/>
            </a:pPr>
            <a:r>
              <a:rPr lang="en-US" sz="1600" b="1" dirty="0" smtClean="0"/>
              <a:t>FG-3600C</a:t>
            </a:r>
          </a:p>
          <a:p>
            <a:pPr marL="171450" indent="-171450">
              <a:buFont typeface="Arial"/>
              <a:buChar char="•"/>
              <a:defRPr/>
            </a:pPr>
            <a:r>
              <a:rPr lang="en-US" sz="1600" b="1" dirty="0" smtClean="0"/>
              <a:t>FG</a:t>
            </a:r>
            <a:r>
              <a:rPr lang="en-US" sz="1600" b="1" dirty="0"/>
              <a:t>-</a:t>
            </a:r>
            <a:r>
              <a:rPr lang="en-US" sz="1600" b="1" dirty="0" smtClean="0"/>
              <a:t>3700D*</a:t>
            </a:r>
            <a:endParaRPr lang="en-US" sz="1600" b="1" dirty="0"/>
          </a:p>
          <a:p>
            <a:pPr marL="171450" indent="-171450">
              <a:buFont typeface="Arial"/>
              <a:buChar char="•"/>
              <a:defRPr/>
            </a:pPr>
            <a:r>
              <a:rPr lang="en-US" sz="1600" b="1" dirty="0" smtClean="0">
                <a:ea typeface="Zapf Dingbats"/>
                <a:cs typeface="Zapf Dingbats"/>
                <a:sym typeface="Zapf Dingbats"/>
              </a:rPr>
              <a:t>FG</a:t>
            </a:r>
            <a:r>
              <a:rPr lang="en-US" sz="1600" b="1" dirty="0">
                <a:ea typeface="Zapf Dingbats"/>
                <a:cs typeface="Zapf Dingbats"/>
                <a:sym typeface="Zapf Dingbats"/>
              </a:rPr>
              <a:t>-</a:t>
            </a:r>
            <a:r>
              <a:rPr lang="en-US" sz="1600" b="1" dirty="0" smtClean="0">
                <a:ea typeface="Zapf Dingbats"/>
                <a:cs typeface="Zapf Dingbats"/>
                <a:sym typeface="Zapf Dingbats"/>
              </a:rPr>
              <a:t>3810A</a:t>
            </a:r>
            <a:endParaRPr lang="en-US" sz="1600" b="1" dirty="0">
              <a:ea typeface="Zapf Dingbats"/>
              <a:cs typeface="Zapf Dingbats"/>
              <a:sym typeface="Zapf Dingbats"/>
            </a:endParaRPr>
          </a:p>
          <a:p>
            <a:pPr marL="171450" indent="-171450">
              <a:buFont typeface="Arial"/>
              <a:buChar char="•"/>
              <a:defRPr/>
            </a:pPr>
            <a:r>
              <a:rPr lang="en-US" sz="1600" b="1" dirty="0" smtClean="0">
                <a:ea typeface="Zapf Dingbats"/>
                <a:cs typeface="Zapf Dingbats"/>
                <a:sym typeface="Zapf Dingbats"/>
              </a:rPr>
              <a:t>FG-3950/51B</a:t>
            </a:r>
          </a:p>
          <a:p>
            <a:pPr>
              <a:defRPr/>
            </a:pPr>
            <a:endParaRPr lang="en-US" sz="1600" dirty="0">
              <a:solidFill>
                <a:srgbClr val="404040"/>
              </a:solidFill>
              <a:latin typeface="Helvetica 55 Roman"/>
              <a:cs typeface="Helvetica 55 Roman"/>
            </a:endParaRPr>
          </a:p>
        </p:txBody>
      </p:sp>
      <p:pic>
        <p:nvPicPr>
          <p:cNvPr id="72717" name="Picture 43" descr="2U_Lt-s.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47688" y="3962400"/>
            <a:ext cx="1122362"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2718" name="Straight Connector 21"/>
          <p:cNvCxnSpPr>
            <a:cxnSpLocks noChangeShapeType="1"/>
          </p:cNvCxnSpPr>
          <p:nvPr/>
        </p:nvCxnSpPr>
        <p:spPr bwMode="auto">
          <a:xfrm>
            <a:off x="466725" y="4979988"/>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2719" name="Straight Connector 22"/>
          <p:cNvCxnSpPr>
            <a:cxnSpLocks noChangeShapeType="1"/>
          </p:cNvCxnSpPr>
          <p:nvPr/>
        </p:nvCxnSpPr>
        <p:spPr bwMode="auto">
          <a:xfrm>
            <a:off x="466725" y="5632522"/>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2720" name="TextBox 23"/>
          <p:cNvSpPr txBox="1">
            <a:spLocks noChangeArrowheads="1"/>
          </p:cNvSpPr>
          <p:nvPr/>
        </p:nvSpPr>
        <p:spPr bwMode="auto">
          <a:xfrm>
            <a:off x="373063" y="5327722"/>
            <a:ext cx="1219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a:solidFill>
                  <a:srgbClr val="C00000"/>
                </a:solidFill>
                <a:latin typeface="Helvetica 55 Roman" charset="0"/>
                <a:cs typeface="Helvetica 55 Roman" charset="0"/>
              </a:rPr>
              <a:t>5000 Series</a:t>
            </a:r>
          </a:p>
        </p:txBody>
      </p:sp>
      <p:sp>
        <p:nvSpPr>
          <p:cNvPr id="25" name="TextBox 24"/>
          <p:cNvSpPr txBox="1"/>
          <p:nvPr/>
        </p:nvSpPr>
        <p:spPr>
          <a:xfrm>
            <a:off x="1811673" y="5101058"/>
            <a:ext cx="6781800" cy="830997"/>
          </a:xfrm>
          <a:prstGeom prst="rect">
            <a:avLst/>
          </a:prstGeom>
          <a:noFill/>
        </p:spPr>
        <p:txBody>
          <a:bodyPr numCol="3">
            <a:spAutoFit/>
          </a:bodyPr>
          <a:lstStyle/>
          <a:p>
            <a:pPr marL="171450" indent="-171450">
              <a:buFont typeface="Arial"/>
              <a:buChar char="•"/>
              <a:defRPr/>
            </a:pPr>
            <a:r>
              <a:rPr lang="en-US" sz="1600" b="1" dirty="0"/>
              <a:t>FG-5001A-SW/</a:t>
            </a:r>
            <a:r>
              <a:rPr lang="en-US" sz="1600" b="1" dirty="0" smtClean="0"/>
              <a:t>DW</a:t>
            </a:r>
            <a:endParaRPr lang="en-US" sz="1600" b="1" dirty="0"/>
          </a:p>
          <a:p>
            <a:pPr marL="171450" indent="-171450">
              <a:buFont typeface="Arial"/>
              <a:buChar char="•"/>
              <a:defRPr/>
            </a:pPr>
            <a:endParaRPr lang="en-US" sz="1600" b="1" dirty="0"/>
          </a:p>
          <a:p>
            <a:pPr marL="171450" indent="-171450">
              <a:buFont typeface="Arial"/>
              <a:buChar char="•"/>
              <a:defRPr/>
            </a:pPr>
            <a:endParaRPr lang="en-US" sz="1600" b="1" dirty="0"/>
          </a:p>
          <a:p>
            <a:pPr marL="171450" indent="-171450">
              <a:buFont typeface="Arial"/>
              <a:buChar char="•"/>
              <a:defRPr/>
            </a:pPr>
            <a:r>
              <a:rPr lang="en-US" sz="1600" b="1" dirty="0"/>
              <a:t>FG-</a:t>
            </a:r>
            <a:r>
              <a:rPr lang="en-US" sz="1600" b="1" dirty="0" smtClean="0"/>
              <a:t>5001B/C</a:t>
            </a:r>
            <a:endParaRPr lang="en-US" sz="1600" b="1" dirty="0">
              <a:ea typeface="Zapf Dingbats"/>
              <a:cs typeface="Zapf Dingbats"/>
              <a:sym typeface="Zapf Dingbats"/>
            </a:endParaRPr>
          </a:p>
          <a:p>
            <a:pPr marL="171450" indent="-171450">
              <a:buFont typeface="Arial"/>
              <a:buChar char="•"/>
              <a:defRPr/>
            </a:pPr>
            <a:endParaRPr lang="en-US" sz="1600" b="1" dirty="0"/>
          </a:p>
          <a:p>
            <a:pPr marL="171450" indent="-171450">
              <a:buFont typeface="Arial"/>
              <a:buChar char="•"/>
              <a:defRPr/>
            </a:pPr>
            <a:endParaRPr lang="en-US" sz="1600" b="1" dirty="0"/>
          </a:p>
          <a:p>
            <a:pPr marL="171450" indent="-171450">
              <a:buFont typeface="Arial"/>
              <a:buChar char="•"/>
              <a:defRPr/>
            </a:pPr>
            <a:r>
              <a:rPr lang="en-US" sz="1600" b="1" dirty="0"/>
              <a:t>FG-</a:t>
            </a:r>
            <a:r>
              <a:rPr lang="en-US" sz="1600" b="1" dirty="0" smtClean="0"/>
              <a:t>5101C</a:t>
            </a:r>
            <a:endParaRPr lang="en-US" sz="1600" b="1" dirty="0">
              <a:ea typeface="Zapf Dingbats"/>
              <a:cs typeface="Zapf Dingbats"/>
              <a:sym typeface="Zapf Dingbats"/>
            </a:endParaRPr>
          </a:p>
          <a:p>
            <a:pPr>
              <a:defRPr/>
            </a:pPr>
            <a:endParaRPr lang="en-US" sz="1600" b="1" dirty="0">
              <a:ea typeface="Zapf Dingbats"/>
              <a:cs typeface="Zapf Dingbats"/>
              <a:sym typeface="Zapf Dingbats"/>
            </a:endParaRPr>
          </a:p>
          <a:p>
            <a:pPr>
              <a:defRPr/>
            </a:pPr>
            <a:endParaRPr lang="en-US" sz="1600" dirty="0">
              <a:solidFill>
                <a:srgbClr val="404040"/>
              </a:solidFill>
              <a:latin typeface="Helvetica 55 Roman"/>
              <a:cs typeface="Helvetica 55 Roman"/>
            </a:endParaRPr>
          </a:p>
        </p:txBody>
      </p:sp>
      <p:pic>
        <p:nvPicPr>
          <p:cNvPr id="27" name="Picture 26" descr="FS-5003A_F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390525" y="5159447"/>
            <a:ext cx="1317625" cy="120650"/>
          </a:xfrm>
          <a:prstGeom prst="rect">
            <a:avLst/>
          </a:prstGeom>
          <a:noFill/>
          <a:ln>
            <a:noFill/>
          </a:ln>
          <a:effectLst>
            <a:outerShdw blurRad="63500" sx="102000" sy="102000" algn="ctr" rotWithShape="0">
              <a:srgbClr val="000000">
                <a:alpha val="42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27" name="TextBox 1"/>
          <p:cNvSpPr txBox="1">
            <a:spLocks noChangeArrowheads="1"/>
          </p:cNvSpPr>
          <p:nvPr/>
        </p:nvSpPr>
        <p:spPr bwMode="auto">
          <a:xfrm>
            <a:off x="7059613" y="5857875"/>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000" dirty="0">
                <a:solidFill>
                  <a:srgbClr val="404040"/>
                </a:solidFill>
                <a:latin typeface="Helvetica 55 Roman" charset="0"/>
                <a:cs typeface="Helvetica 55 Roman" charset="0"/>
              </a:rPr>
              <a:t>* Available on patch </a:t>
            </a:r>
            <a:r>
              <a:rPr lang="en-US" sz="1000" dirty="0" smtClean="0">
                <a:solidFill>
                  <a:srgbClr val="404040"/>
                </a:solidFill>
                <a:latin typeface="Helvetica 55 Roman" charset="0"/>
                <a:cs typeface="Helvetica 55 Roman" charset="0"/>
              </a:rPr>
              <a:t>releases</a:t>
            </a:r>
            <a:endParaRPr lang="en-US" sz="1000" dirty="0">
              <a:solidFill>
                <a:srgbClr val="404040"/>
              </a:solidFill>
              <a:latin typeface="Helvetica 55 Roman" charset="0"/>
              <a:cs typeface="Helvetica 55 Roman" charset="0"/>
            </a:endParaRPr>
          </a:p>
        </p:txBody>
      </p:sp>
    </p:spTree>
    <p:extLst>
      <p:ext uri="{BB962C8B-B14F-4D97-AF65-F5344CB8AC3E}">
        <p14:creationId xmlns:p14="http://schemas.microsoft.com/office/powerpoint/2010/main" val="2252403992"/>
      </p:ext>
    </p:extLst>
  </p:cSld>
  <p:clrMapOvr>
    <a:masterClrMapping/>
  </p:clrMapOvr>
  <p:transition xmlns:p14="http://schemas.microsoft.com/office/powerpoint/2010/main" spd="slow">
    <p:wip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a:latin typeface="Arial" charset="0"/>
              </a:rPr>
              <a:t>Feature Matrix for Desktop </a:t>
            </a:r>
            <a:r>
              <a:rPr lang="en-US" dirty="0" smtClean="0">
                <a:latin typeface="Arial" charset="0"/>
              </a:rPr>
              <a:t>Models</a:t>
            </a:r>
            <a:endParaRPr lang="en-US" dirty="0">
              <a:latin typeface="Arial" charset="0"/>
            </a:endParaRPr>
          </a:p>
        </p:txBody>
      </p:sp>
      <p:graphicFrame>
        <p:nvGraphicFramePr>
          <p:cNvPr id="5" name="Content Placeholder 5"/>
          <p:cNvGraphicFramePr>
            <a:graphicFrameLocks/>
          </p:cNvGraphicFramePr>
          <p:nvPr>
            <p:extLst>
              <p:ext uri="{D42A27DB-BD31-4B8C-83A1-F6EECF244321}">
                <p14:modId xmlns:p14="http://schemas.microsoft.com/office/powerpoint/2010/main" val="2179192470"/>
              </p:ext>
            </p:extLst>
          </p:nvPr>
        </p:nvGraphicFramePr>
        <p:xfrm>
          <a:off x="251999" y="1260000"/>
          <a:ext cx="8640002" cy="4541520"/>
        </p:xfrm>
        <a:graphic>
          <a:graphicData uri="http://schemas.openxmlformats.org/drawingml/2006/table">
            <a:tbl>
              <a:tblPr firstRow="1" firstCol="1" bandRow="1">
                <a:effectLst/>
                <a:tableStyleId>{073A0DAA-6AF3-43AB-8588-CEC1D06C72B9}</a:tableStyleId>
              </a:tblPr>
              <a:tblGrid>
                <a:gridCol w="2271597"/>
                <a:gridCol w="1273681"/>
                <a:gridCol w="1273681"/>
                <a:gridCol w="1273681"/>
                <a:gridCol w="1273681"/>
                <a:gridCol w="1273681"/>
              </a:tblGrid>
              <a:tr h="388046">
                <a:tc>
                  <a:txBody>
                    <a:bodyPr/>
                    <a:lstStyle/>
                    <a:p>
                      <a:r>
                        <a:rPr lang="en-US" sz="1300" dirty="0" smtClean="0"/>
                        <a:t>FortiOS 5.2.2</a:t>
                      </a:r>
                      <a:endParaRPr lang="en-US" sz="1300" dirty="0"/>
                    </a:p>
                  </a:txBody>
                  <a:tcPr anchor="ctr">
                    <a:solidFill>
                      <a:srgbClr val="3C3C3C"/>
                    </a:solidFill>
                  </a:tcPr>
                </a:tc>
                <a:tc>
                  <a:txBody>
                    <a:bodyPr/>
                    <a:lstStyle/>
                    <a:p>
                      <a:pPr algn="ctr"/>
                      <a:r>
                        <a:rPr lang="en-US" sz="1300" dirty="0" smtClean="0"/>
                        <a:t>FG/FWF-20C Series</a:t>
                      </a:r>
                      <a:endParaRPr lang="en-US" sz="1300" dirty="0"/>
                    </a:p>
                  </a:txBody>
                  <a:tcPr anchor="ctr">
                    <a:solidFill>
                      <a:srgbClr val="3C3C3C"/>
                    </a:solidFill>
                  </a:tcPr>
                </a:tc>
                <a:tc>
                  <a:txBody>
                    <a:bodyPr/>
                    <a:lstStyle/>
                    <a:p>
                      <a:pPr algn="ctr"/>
                      <a:r>
                        <a:rPr lang="en-US" sz="1300" dirty="0" smtClean="0"/>
                        <a:t>FG/FWF-30D Series</a:t>
                      </a:r>
                      <a:endParaRPr lang="en-US" sz="1300" dirty="0"/>
                    </a:p>
                  </a:txBody>
                  <a:tcPr anchor="ctr">
                    <a:solidFill>
                      <a:srgbClr val="3C3C3C"/>
                    </a:solidFill>
                  </a:tcPr>
                </a:tc>
                <a:tc>
                  <a:txBody>
                    <a:bodyPr/>
                    <a:lstStyle/>
                    <a:p>
                      <a:pPr algn="ctr"/>
                      <a:r>
                        <a:rPr lang="en-US" sz="1300" dirty="0" smtClean="0"/>
                        <a:t>FG/FWF-40C Series</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FG/FWF-60D</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Series</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FG/FWF-90D</a:t>
                      </a:r>
                      <a:r>
                        <a:rPr lang="en-US" sz="1300" baseline="0" dirty="0" smtClean="0"/>
                        <a:t> Series</a:t>
                      </a:r>
                      <a:endParaRPr lang="en-US" sz="1300" dirty="0" smtClean="0"/>
                    </a:p>
                  </a:txBody>
                  <a:tcPr anchor="ctr">
                    <a:solidFill>
                      <a:srgbClr val="3C3C3C"/>
                    </a:solidFill>
                  </a:tcPr>
                </a:tc>
              </a:tr>
              <a:tr h="206150">
                <a:tc>
                  <a:txBody>
                    <a:bodyPr/>
                    <a:lstStyle/>
                    <a:p>
                      <a:r>
                        <a:rPr lang="en-US" sz="1300" dirty="0" smtClean="0"/>
                        <a:t>Disk Logging</a:t>
                      </a:r>
                      <a:endParaRPr lang="en-US" sz="1300" b="0"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Memory Logging</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Identity Based Policies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IPSEC VPN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SSL VPN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dirty="0" smtClean="0"/>
                        <a:t>SSL Inspection</a:t>
                      </a:r>
                      <a:endParaRPr lang="en-US" sz="1300" b="0" baseline="0"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dirty="0" smtClean="0">
                          <a:solidFill>
                            <a:srgbClr val="FFFFFF"/>
                          </a:solidFill>
                        </a:rPr>
                        <a:t>SSL</a:t>
                      </a:r>
                      <a:r>
                        <a:rPr lang="en-US" sz="1300" b="1" baseline="0" dirty="0" smtClean="0">
                          <a:solidFill>
                            <a:srgbClr val="FFFFFF"/>
                          </a:solidFill>
                        </a:rPr>
                        <a:t> Offloading</a:t>
                      </a:r>
                      <a:endParaRPr lang="en-US"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dirty="0" smtClean="0"/>
                        <a:t>Endpoint Control</a:t>
                      </a:r>
                      <a:endParaRPr lang="en-US" sz="1300" b="0"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smtClean="0"/>
                        <a:t>SSH Proxy</a:t>
                      </a:r>
                      <a:endParaRPr lang="en-US" sz="1300" b="0"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horzOverflow="overflow"/>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Traffic Shaping</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DLP Fingerprint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horzOverflow="overflow"/>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VLAN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WAN Opt. / Web Cache</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Wireless</a:t>
                      </a:r>
                      <a:r>
                        <a:rPr lang="en-US" sz="1300" b="1" baseline="0" dirty="0" smtClean="0">
                          <a:solidFill>
                            <a:srgbClr val="FFFFFF"/>
                          </a:solidFill>
                        </a:rPr>
                        <a:t> Controller</a:t>
                      </a:r>
                      <a:endParaRPr lang="en-US" sz="1300" b="1"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bl>
          </a:graphicData>
        </a:graphic>
      </p:graphicFrame>
      <p:sp>
        <p:nvSpPr>
          <p:cNvPr id="4" name="TextBox 3"/>
          <p:cNvSpPr txBox="1"/>
          <p:nvPr/>
        </p:nvSpPr>
        <p:spPr>
          <a:xfrm>
            <a:off x="413088" y="617354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2951135168"/>
      </p:ext>
    </p:extLst>
  </p:cSld>
  <p:clrMapOvr>
    <a:masterClrMapping/>
  </p:clrMapOvr>
  <p:transition xmlns:p14="http://schemas.microsoft.com/office/powerpoint/2010/main">
    <p:wipe dir="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a:latin typeface="Arial" charset="0"/>
              </a:rPr>
              <a:t>Feature Matrix for Desktop </a:t>
            </a:r>
            <a:r>
              <a:rPr lang="en-US" dirty="0" smtClean="0">
                <a:latin typeface="Arial" charset="0"/>
              </a:rPr>
              <a:t>Models</a:t>
            </a:r>
            <a:endParaRPr lang="en-US" dirty="0">
              <a:latin typeface="Arial" charset="0"/>
            </a:endParaRPr>
          </a:p>
        </p:txBody>
      </p:sp>
      <p:graphicFrame>
        <p:nvGraphicFramePr>
          <p:cNvPr id="4" name="Content Placeholder 5"/>
          <p:cNvGraphicFramePr>
            <a:graphicFrameLocks/>
          </p:cNvGraphicFramePr>
          <p:nvPr>
            <p:extLst>
              <p:ext uri="{D42A27DB-BD31-4B8C-83A1-F6EECF244321}">
                <p14:modId xmlns:p14="http://schemas.microsoft.com/office/powerpoint/2010/main" val="1964415897"/>
              </p:ext>
            </p:extLst>
          </p:nvPr>
        </p:nvGraphicFramePr>
        <p:xfrm>
          <a:off x="251999" y="1260000"/>
          <a:ext cx="8640002" cy="2712720"/>
        </p:xfrm>
        <a:graphic>
          <a:graphicData uri="http://schemas.openxmlformats.org/drawingml/2006/table">
            <a:tbl>
              <a:tblPr firstRow="1" firstCol="1" bandRow="1">
                <a:effectLst/>
                <a:tableStyleId>{073A0DAA-6AF3-43AB-8588-CEC1D06C72B9}</a:tableStyleId>
              </a:tblPr>
              <a:tblGrid>
                <a:gridCol w="2271597"/>
                <a:gridCol w="1273681"/>
                <a:gridCol w="1273681"/>
                <a:gridCol w="1273681"/>
                <a:gridCol w="1273681"/>
                <a:gridCol w="1273681"/>
              </a:tblGrid>
              <a:tr h="388046">
                <a:tc>
                  <a:txBody>
                    <a:bodyPr/>
                    <a:lstStyle/>
                    <a:p>
                      <a:r>
                        <a:rPr lang="en-US" sz="1300" dirty="0" smtClean="0"/>
                        <a:t>FortiOS 5.2.2</a:t>
                      </a:r>
                      <a:endParaRPr lang="en-US" sz="1300" dirty="0"/>
                    </a:p>
                  </a:txBody>
                  <a:tcPr anchor="ctr">
                    <a:solidFill>
                      <a:srgbClr val="3C3C3C"/>
                    </a:solidFill>
                  </a:tcPr>
                </a:tc>
                <a:tc>
                  <a:txBody>
                    <a:bodyPr/>
                    <a:lstStyle/>
                    <a:p>
                      <a:pPr algn="ctr"/>
                      <a:r>
                        <a:rPr lang="en-US" sz="1300" dirty="0" smtClean="0"/>
                        <a:t>FG/FWF-20C Series</a:t>
                      </a:r>
                      <a:endParaRPr lang="en-US" sz="1300" dirty="0"/>
                    </a:p>
                  </a:txBody>
                  <a:tcPr anchor="ctr">
                    <a:solidFill>
                      <a:srgbClr val="3C3C3C"/>
                    </a:solidFill>
                  </a:tcPr>
                </a:tc>
                <a:tc>
                  <a:txBody>
                    <a:bodyPr/>
                    <a:lstStyle/>
                    <a:p>
                      <a:pPr algn="ctr"/>
                      <a:r>
                        <a:rPr lang="en-US" sz="1300" dirty="0" smtClean="0"/>
                        <a:t>FG/FWF-30D Series</a:t>
                      </a:r>
                      <a:endParaRPr lang="en-US" sz="1300" dirty="0"/>
                    </a:p>
                  </a:txBody>
                  <a:tcPr anchor="ctr">
                    <a:solidFill>
                      <a:srgbClr val="3C3C3C"/>
                    </a:solidFill>
                  </a:tcPr>
                </a:tc>
                <a:tc>
                  <a:txBody>
                    <a:bodyPr/>
                    <a:lstStyle/>
                    <a:p>
                      <a:pPr algn="ctr"/>
                      <a:r>
                        <a:rPr lang="en-US" sz="1300" dirty="0" smtClean="0"/>
                        <a:t>FG/FWF-40C Series</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FG/FWF-60D Series</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FG/FWF-90D</a:t>
                      </a:r>
                      <a:r>
                        <a:rPr lang="en-US" sz="1300" baseline="0" dirty="0" smtClean="0"/>
                        <a:t> Series</a:t>
                      </a:r>
                      <a:endParaRPr lang="en-US" sz="1300" dirty="0" smtClean="0"/>
                    </a:p>
                  </a:txBody>
                  <a:tcPr anchor="ctr">
                    <a:solidFill>
                      <a:srgbClr val="3C3C3C"/>
                    </a:solidFill>
                  </a:tcP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Vulnerability Scan</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HA</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566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DNS Server</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Explicit Proxy</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Dynamic Routing</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VDOM</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FSSO/Remote </a:t>
                      </a:r>
                      <a:r>
                        <a:rPr lang="en-US" sz="1300" b="1" dirty="0" err="1" smtClean="0">
                          <a:solidFill>
                            <a:srgbClr val="FFFFFF"/>
                          </a:solidFill>
                          <a:latin typeface="Arial"/>
                          <a:cs typeface="Arial"/>
                        </a:rPr>
                        <a:t>Auth</a:t>
                      </a:r>
                      <a:r>
                        <a:rPr lang="en-US" sz="1300" b="1" dirty="0" smtClean="0">
                          <a:solidFill>
                            <a:srgbClr val="FFFFFF"/>
                          </a:solidFill>
                          <a:latin typeface="Arial"/>
                          <a:cs typeface="Arial"/>
                        </a:rPr>
                        <a:t> Services</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bl>
          </a:graphicData>
        </a:graphic>
      </p:graphicFrame>
    </p:spTree>
    <p:extLst>
      <p:ext uri="{BB962C8B-B14F-4D97-AF65-F5344CB8AC3E}">
        <p14:creationId xmlns:p14="http://schemas.microsoft.com/office/powerpoint/2010/main" val="1159107386"/>
      </p:ext>
    </p:extLst>
  </p:cSld>
  <p:clrMapOvr>
    <a:masterClrMapping/>
  </p:clrMapOvr>
  <p:transition xmlns:p14="http://schemas.microsoft.com/office/powerpoint/2010/mai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b="0" i="0" dirty="0" smtClean="0"/>
              <a:t>Anatomy of a FortiGate </a:t>
            </a:r>
            <a:endParaRPr lang="en-US" b="0" i="0" dirty="0"/>
          </a:p>
        </p:txBody>
      </p:sp>
      <p:sp>
        <p:nvSpPr>
          <p:cNvPr id="90" name="Rectangle 89"/>
          <p:cNvSpPr/>
          <p:nvPr/>
        </p:nvSpPr>
        <p:spPr bwMode="auto">
          <a:xfrm>
            <a:off x="457200" y="558297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World Class Support</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91" name="Rectangle 90"/>
          <p:cNvSpPr/>
          <p:nvPr/>
        </p:nvSpPr>
        <p:spPr bwMode="auto">
          <a:xfrm>
            <a:off x="457200" y="5146393"/>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Flexible Platform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92" name="Rectangle 91"/>
          <p:cNvSpPr/>
          <p:nvPr/>
        </p:nvSpPr>
        <p:spPr bwMode="auto">
          <a:xfrm>
            <a:off x="457200" y="4659801"/>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Secured System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93" name="Rectangle 92"/>
          <p:cNvSpPr/>
          <p:nvPr/>
        </p:nvSpPr>
        <p:spPr bwMode="auto">
          <a:xfrm>
            <a:off x="457200" y="4223217"/>
            <a:ext cx="8229600" cy="436584"/>
          </a:xfrm>
          <a:prstGeom prst="rect">
            <a:avLst/>
          </a:prstGeom>
          <a:solidFill>
            <a:schemeClr val="accent4">
              <a:lumMod val="50000"/>
            </a:scheme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Extensive Capabilities</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94" name="Rectangle 93"/>
          <p:cNvSpPr/>
          <p:nvPr/>
        </p:nvSpPr>
        <p:spPr bwMode="auto">
          <a:xfrm>
            <a:off x="457200" y="120442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Real Time Protection</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95" name="Rectangle 94"/>
          <p:cNvSpPr/>
          <p:nvPr/>
        </p:nvSpPr>
        <p:spPr bwMode="auto">
          <a:xfrm>
            <a:off x="457200" y="1788922"/>
            <a:ext cx="8229600" cy="2460743"/>
          </a:xfrm>
          <a:prstGeom prst="rect">
            <a:avLst/>
          </a:prstGeom>
          <a:gradFill flip="none" rotWithShape="1">
            <a:gsLst>
              <a:gs pos="0">
                <a:srgbClr val="A5ACB0"/>
              </a:gs>
              <a:gs pos="100000">
                <a:srgbClr val="FFFFFF"/>
              </a:gs>
            </a:gsLst>
            <a:lin ang="54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endParaRPr kumimoji="0" lang="en-US" sz="2000" b="0" i="0" u="none" strike="noStrike" kern="0" cap="none" spc="0" normalizeH="0" baseline="0" noProof="0" dirty="0">
              <a:ln>
                <a:noFill/>
              </a:ln>
              <a:solidFill>
                <a:srgbClr val="DC291E"/>
              </a:solidFill>
              <a:effectLst/>
              <a:uLnTx/>
              <a:uFillTx/>
              <a:latin typeface="Arial" charset="0"/>
            </a:endParaRPr>
          </a:p>
        </p:txBody>
      </p:sp>
      <p:pic>
        <p:nvPicPr>
          <p:cNvPr id="97" name="Picture 96" descr="AntiSpam_Icon.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4403" y="3395358"/>
            <a:ext cx="667511" cy="575441"/>
          </a:xfrm>
          <a:prstGeom prst="rect">
            <a:avLst/>
          </a:prstGeom>
          <a:effectLst>
            <a:outerShdw blurRad="63500" sx="102000" sy="102000" algn="ctr">
              <a:srgbClr val="000000">
                <a:alpha val="43000"/>
              </a:srgbClr>
            </a:outerShdw>
          </a:effectLst>
        </p:spPr>
      </p:pic>
      <p:pic>
        <p:nvPicPr>
          <p:cNvPr id="98" name="Picture 97" descr="AntiVirus-AntiSpyware_Icon.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65167" y="2439587"/>
            <a:ext cx="667511" cy="575441"/>
          </a:xfrm>
          <a:prstGeom prst="rect">
            <a:avLst/>
          </a:prstGeom>
          <a:effectLst>
            <a:outerShdw blurRad="63500" sx="102000" sy="102000" algn="ctr">
              <a:srgbClr val="000000">
                <a:alpha val="43000"/>
              </a:srgbClr>
            </a:outerShdw>
          </a:effectLst>
        </p:spPr>
      </p:pic>
      <p:pic>
        <p:nvPicPr>
          <p:cNvPr id="99" name="Picture 98" descr="App_Control_Icon.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4976" y="2454359"/>
            <a:ext cx="667511" cy="575441"/>
          </a:xfrm>
          <a:prstGeom prst="rect">
            <a:avLst/>
          </a:prstGeom>
          <a:effectLst>
            <a:outerShdw blurRad="63500" sx="102000" sy="102000" algn="ctr">
              <a:srgbClr val="000000">
                <a:alpha val="43000"/>
              </a:srgbClr>
            </a:outerShdw>
          </a:effectLst>
        </p:spPr>
      </p:pic>
      <p:pic>
        <p:nvPicPr>
          <p:cNvPr id="100" name="Picture 99" descr="Data_Leakage_Icon.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73998" y="3390755"/>
            <a:ext cx="667511" cy="575441"/>
          </a:xfrm>
          <a:prstGeom prst="rect">
            <a:avLst/>
          </a:prstGeom>
          <a:effectLst>
            <a:outerShdw blurRad="63500" sx="102000" sy="102000" algn="ctr">
              <a:srgbClr val="000000">
                <a:alpha val="43000"/>
              </a:srgbClr>
            </a:outerShdw>
          </a:effectLst>
        </p:spPr>
      </p:pic>
      <p:pic>
        <p:nvPicPr>
          <p:cNvPr id="101" name="Picture 100" descr="Dynamic_Routing_Icon.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65763" y="3390755"/>
            <a:ext cx="667511" cy="575441"/>
          </a:xfrm>
          <a:prstGeom prst="rect">
            <a:avLst/>
          </a:prstGeom>
          <a:effectLst>
            <a:outerShdw blurRad="63500" sx="102000" sy="102000" algn="ctr">
              <a:srgbClr val="000000">
                <a:alpha val="43000"/>
              </a:srgbClr>
            </a:outerShdw>
          </a:effectLst>
        </p:spPr>
      </p:pic>
      <p:pic>
        <p:nvPicPr>
          <p:cNvPr id="102" name="Picture 101" descr="Firewall_Icon.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44403" y="2439587"/>
            <a:ext cx="667511" cy="575441"/>
          </a:xfrm>
          <a:prstGeom prst="rect">
            <a:avLst/>
          </a:prstGeom>
          <a:effectLst>
            <a:outerShdw blurRad="63500" sx="102000" sy="102000" algn="ctr">
              <a:srgbClr val="000000">
                <a:alpha val="43000"/>
              </a:srgbClr>
            </a:outerShdw>
          </a:effectLst>
        </p:spPr>
      </p:pic>
      <p:pic>
        <p:nvPicPr>
          <p:cNvPr id="103" name="Picture 102" descr="Intrusion_Prevention_Icon.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804785" y="2439587"/>
            <a:ext cx="667511" cy="575441"/>
          </a:xfrm>
          <a:prstGeom prst="rect">
            <a:avLst/>
          </a:prstGeom>
          <a:effectLst>
            <a:outerShdw blurRad="63500" sx="102000" sy="102000" algn="ctr">
              <a:srgbClr val="000000">
                <a:alpha val="43000"/>
              </a:srgbClr>
            </a:outerShdw>
          </a:effectLst>
        </p:spPr>
      </p:pic>
      <p:pic>
        <p:nvPicPr>
          <p:cNvPr id="104" name="Picture 103" descr="Managed_Security_Icon.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803593" y="3390755"/>
            <a:ext cx="667511" cy="575441"/>
          </a:xfrm>
          <a:prstGeom prst="rect">
            <a:avLst/>
          </a:prstGeom>
          <a:effectLst>
            <a:outerShdw blurRad="63500" sx="102000" sy="102000" algn="ctr">
              <a:srgbClr val="000000">
                <a:alpha val="43000"/>
              </a:srgbClr>
            </a:outerShdw>
          </a:effectLst>
        </p:spPr>
      </p:pic>
      <p:pic>
        <p:nvPicPr>
          <p:cNvPr id="105" name="Picture 104" descr="VPN_Icon.png"/>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774594" y="2454359"/>
            <a:ext cx="667511" cy="575441"/>
          </a:xfrm>
          <a:prstGeom prst="rect">
            <a:avLst/>
          </a:prstGeom>
          <a:effectLst>
            <a:outerShdw blurRad="63500" sx="102000" sy="102000" algn="ctr">
              <a:srgbClr val="000000">
                <a:alpha val="43000"/>
              </a:srgbClr>
            </a:outerShdw>
          </a:effectLst>
        </p:spPr>
      </p:pic>
      <p:pic>
        <p:nvPicPr>
          <p:cNvPr id="106" name="Picture 105" descr="WAN_Optimization_Icon.png"/>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895358" y="3386152"/>
            <a:ext cx="667511" cy="580044"/>
          </a:xfrm>
          <a:prstGeom prst="rect">
            <a:avLst/>
          </a:prstGeom>
          <a:effectLst>
            <a:outerShdw blurRad="63500" sx="102000" sy="102000" algn="ctr">
              <a:srgbClr val="000000">
                <a:alpha val="43000"/>
              </a:srgbClr>
            </a:outerShdw>
          </a:effectLst>
        </p:spPr>
      </p:pic>
      <p:pic>
        <p:nvPicPr>
          <p:cNvPr id="107" name="Picture 106" descr="Web_Filter_Icon.png"/>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895358" y="2454359"/>
            <a:ext cx="667511" cy="575441"/>
          </a:xfrm>
          <a:prstGeom prst="rect">
            <a:avLst/>
          </a:prstGeom>
          <a:effectLst>
            <a:outerShdw blurRad="63500" sx="102000" sy="102000" algn="ctr">
              <a:srgbClr val="000000">
                <a:alpha val="43000"/>
              </a:srgbClr>
            </a:outerShdw>
          </a:effectLst>
        </p:spPr>
      </p:pic>
      <p:pic>
        <p:nvPicPr>
          <p:cNvPr id="108" name="Picture 107" descr="Vulnerability_MGMT_Icon.pn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833188" y="3395358"/>
            <a:ext cx="670491" cy="587257"/>
          </a:xfrm>
          <a:prstGeom prst="rect">
            <a:avLst/>
          </a:prstGeom>
          <a:effectLst>
            <a:outerShdw blurRad="63500" sx="102000" sy="102000" algn="ctr">
              <a:srgbClr val="000000">
                <a:alpha val="43000"/>
              </a:srgbClr>
            </a:outerShdw>
          </a:effectLst>
        </p:spPr>
      </p:pic>
      <p:sp>
        <p:nvSpPr>
          <p:cNvPr id="109" name="TextBox 108"/>
          <p:cNvSpPr txBox="1"/>
          <p:nvPr/>
        </p:nvSpPr>
        <p:spPr>
          <a:xfrm>
            <a:off x="744403" y="3029800"/>
            <a:ext cx="662185"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Firewall</a:t>
            </a:r>
          </a:p>
        </p:txBody>
      </p:sp>
      <p:sp>
        <p:nvSpPr>
          <p:cNvPr id="110" name="TextBox 109"/>
          <p:cNvSpPr txBox="1"/>
          <p:nvPr/>
        </p:nvSpPr>
        <p:spPr>
          <a:xfrm>
            <a:off x="1887338" y="3029800"/>
            <a:ext cx="448347" cy="246221"/>
          </a:xfrm>
          <a:prstGeom prst="rect">
            <a:avLst/>
          </a:prstGeom>
          <a:noFill/>
        </p:spPr>
        <p:txBody>
          <a:bodyPr wrap="none" rtlCol="0">
            <a:spAutoFit/>
          </a:bodyPr>
          <a:lstStyle/>
          <a:p>
            <a:pPr algn="ctr"/>
            <a:r>
              <a:rPr lang="en-US" sz="1000" b="1" dirty="0" smtClean="0">
                <a:solidFill>
                  <a:srgbClr val="404040"/>
                </a:solidFill>
                <a:latin typeface="Helvetica 55 Roman"/>
                <a:cs typeface="Helvetica 55 Roman"/>
              </a:rPr>
              <a:t>VPN</a:t>
            </a:r>
          </a:p>
        </p:txBody>
      </p:sp>
      <p:sp>
        <p:nvSpPr>
          <p:cNvPr id="111" name="TextBox 110"/>
          <p:cNvSpPr txBox="1"/>
          <p:nvPr/>
        </p:nvSpPr>
        <p:spPr>
          <a:xfrm>
            <a:off x="2943389" y="3029800"/>
            <a:ext cx="391366"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IPS</a:t>
            </a:r>
          </a:p>
        </p:txBody>
      </p:sp>
      <p:sp>
        <p:nvSpPr>
          <p:cNvPr id="112" name="TextBox 111"/>
          <p:cNvSpPr txBox="1"/>
          <p:nvPr/>
        </p:nvSpPr>
        <p:spPr>
          <a:xfrm>
            <a:off x="3833333" y="3029800"/>
            <a:ext cx="726055"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App. Ctrl</a:t>
            </a:r>
          </a:p>
        </p:txBody>
      </p:sp>
      <p:sp>
        <p:nvSpPr>
          <p:cNvPr id="113" name="TextBox 112"/>
          <p:cNvSpPr txBox="1"/>
          <p:nvPr/>
        </p:nvSpPr>
        <p:spPr>
          <a:xfrm>
            <a:off x="4812255" y="3029800"/>
            <a:ext cx="752354" cy="246221"/>
          </a:xfrm>
          <a:prstGeom prst="rect">
            <a:avLst/>
          </a:prstGeom>
          <a:noFill/>
        </p:spPr>
        <p:txBody>
          <a:bodyPr wrap="none" rtlCol="0">
            <a:spAutoFit/>
          </a:bodyPr>
          <a:lstStyle/>
          <a:p>
            <a:r>
              <a:rPr lang="en-US" sz="1000" b="1" dirty="0" err="1" smtClean="0">
                <a:solidFill>
                  <a:srgbClr val="404040"/>
                </a:solidFill>
                <a:latin typeface="Helvetica 55 Roman"/>
                <a:cs typeface="Helvetica 55 Roman"/>
              </a:rPr>
              <a:t>AntiVirus</a:t>
            </a:r>
            <a:endParaRPr lang="en-US" sz="1000" b="1" dirty="0" smtClean="0">
              <a:solidFill>
                <a:srgbClr val="404040"/>
              </a:solidFill>
              <a:latin typeface="Helvetica 55 Roman"/>
              <a:cs typeface="Helvetica 55 Roman"/>
            </a:endParaRPr>
          </a:p>
        </p:txBody>
      </p:sp>
      <p:sp>
        <p:nvSpPr>
          <p:cNvPr id="114" name="TextBox 113"/>
          <p:cNvSpPr txBox="1"/>
          <p:nvPr/>
        </p:nvSpPr>
        <p:spPr>
          <a:xfrm>
            <a:off x="5810515" y="3029800"/>
            <a:ext cx="802198"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Web Filter</a:t>
            </a:r>
          </a:p>
        </p:txBody>
      </p:sp>
      <p:sp>
        <p:nvSpPr>
          <p:cNvPr id="115" name="TextBox 114"/>
          <p:cNvSpPr txBox="1"/>
          <p:nvPr/>
        </p:nvSpPr>
        <p:spPr>
          <a:xfrm>
            <a:off x="744403" y="3982615"/>
            <a:ext cx="783162" cy="246221"/>
          </a:xfrm>
          <a:prstGeom prst="rect">
            <a:avLst/>
          </a:prstGeom>
          <a:noFill/>
        </p:spPr>
        <p:txBody>
          <a:bodyPr wrap="none" rtlCol="0">
            <a:spAutoFit/>
          </a:bodyPr>
          <a:lstStyle/>
          <a:p>
            <a:r>
              <a:rPr lang="en-US" sz="1000" b="1" dirty="0" err="1" smtClean="0">
                <a:solidFill>
                  <a:srgbClr val="404040"/>
                </a:solidFill>
                <a:latin typeface="Helvetica 55 Roman"/>
                <a:cs typeface="Helvetica 55 Roman"/>
              </a:rPr>
              <a:t>AntiSpam</a:t>
            </a:r>
            <a:endParaRPr lang="en-US" sz="1000" b="1" dirty="0" smtClean="0">
              <a:solidFill>
                <a:srgbClr val="404040"/>
              </a:solidFill>
              <a:latin typeface="Helvetica 55 Roman"/>
              <a:cs typeface="Helvetica 55 Roman"/>
            </a:endParaRPr>
          </a:p>
        </p:txBody>
      </p:sp>
      <p:sp>
        <p:nvSpPr>
          <p:cNvPr id="116" name="TextBox 115"/>
          <p:cNvSpPr txBox="1"/>
          <p:nvPr/>
        </p:nvSpPr>
        <p:spPr>
          <a:xfrm>
            <a:off x="1892097" y="3982615"/>
            <a:ext cx="438830" cy="246221"/>
          </a:xfrm>
          <a:prstGeom prst="rect">
            <a:avLst/>
          </a:prstGeom>
          <a:noFill/>
        </p:spPr>
        <p:txBody>
          <a:bodyPr wrap="none" rtlCol="0">
            <a:spAutoFit/>
          </a:bodyPr>
          <a:lstStyle/>
          <a:p>
            <a:pPr algn="ctr"/>
            <a:r>
              <a:rPr lang="en-US" sz="1000" b="1" dirty="0" smtClean="0">
                <a:solidFill>
                  <a:srgbClr val="404040"/>
                </a:solidFill>
                <a:latin typeface="Helvetica 55 Roman"/>
                <a:cs typeface="Helvetica 55 Roman"/>
              </a:rPr>
              <a:t>DLP</a:t>
            </a:r>
          </a:p>
        </p:txBody>
      </p:sp>
      <p:sp>
        <p:nvSpPr>
          <p:cNvPr id="117" name="TextBox 116"/>
          <p:cNvSpPr txBox="1"/>
          <p:nvPr/>
        </p:nvSpPr>
        <p:spPr>
          <a:xfrm>
            <a:off x="2943389" y="3982615"/>
            <a:ext cx="462499"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NAC</a:t>
            </a:r>
          </a:p>
        </p:txBody>
      </p:sp>
      <p:sp>
        <p:nvSpPr>
          <p:cNvPr id="118" name="TextBox 117"/>
          <p:cNvSpPr txBox="1"/>
          <p:nvPr/>
        </p:nvSpPr>
        <p:spPr>
          <a:xfrm>
            <a:off x="3767193" y="3982615"/>
            <a:ext cx="835260" cy="246221"/>
          </a:xfrm>
          <a:prstGeom prst="rect">
            <a:avLst/>
          </a:prstGeom>
          <a:noFill/>
        </p:spPr>
        <p:txBody>
          <a:bodyPr wrap="none" rtlCol="0">
            <a:spAutoFit/>
          </a:bodyPr>
          <a:lstStyle/>
          <a:p>
            <a:r>
              <a:rPr lang="en-US" sz="1000" b="1" dirty="0" err="1" smtClean="0">
                <a:solidFill>
                  <a:srgbClr val="404040"/>
                </a:solidFill>
                <a:latin typeface="Helvetica 55 Roman"/>
                <a:cs typeface="Helvetica 55 Roman"/>
              </a:rPr>
              <a:t>Vuln</a:t>
            </a:r>
            <a:r>
              <a:rPr lang="en-US" sz="1000" b="1" dirty="0" smtClean="0">
                <a:solidFill>
                  <a:srgbClr val="404040"/>
                </a:solidFill>
                <a:latin typeface="Helvetica 55 Roman"/>
                <a:cs typeface="Helvetica 55 Roman"/>
              </a:rPr>
              <a:t> Mgmt</a:t>
            </a:r>
          </a:p>
        </p:txBody>
      </p:sp>
      <p:sp>
        <p:nvSpPr>
          <p:cNvPr id="119" name="TextBox 118"/>
          <p:cNvSpPr txBox="1"/>
          <p:nvPr/>
        </p:nvSpPr>
        <p:spPr>
          <a:xfrm>
            <a:off x="4679975" y="3982615"/>
            <a:ext cx="1110964"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Traffic Shaping</a:t>
            </a:r>
          </a:p>
        </p:txBody>
      </p:sp>
      <p:sp>
        <p:nvSpPr>
          <p:cNvPr id="120" name="TextBox 119"/>
          <p:cNvSpPr txBox="1"/>
          <p:nvPr/>
        </p:nvSpPr>
        <p:spPr>
          <a:xfrm>
            <a:off x="5863427" y="3982615"/>
            <a:ext cx="754483"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WAN opt.</a:t>
            </a:r>
          </a:p>
        </p:txBody>
      </p:sp>
      <p:sp>
        <p:nvSpPr>
          <p:cNvPr id="121" name="Rounded Rectangle 120"/>
          <p:cNvSpPr/>
          <p:nvPr/>
        </p:nvSpPr>
        <p:spPr bwMode="auto">
          <a:xfrm>
            <a:off x="6771357" y="2460528"/>
            <a:ext cx="1706796" cy="420244"/>
          </a:xfrm>
          <a:prstGeom prst="roundRect">
            <a:avLst>
              <a:gd name="adj" fmla="val 8122"/>
            </a:avLst>
          </a:prstGeom>
          <a:solidFill>
            <a:schemeClr val="accent4">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HA:</a:t>
            </a:r>
            <a:r>
              <a:rPr kumimoji="0" lang="en-US" sz="1100" b="0" i="0" u="none" strike="noStrike" kern="0" cap="none" spc="0" normalizeH="0" noProof="0" dirty="0" smtClean="0">
                <a:ln>
                  <a:noFill/>
                </a:ln>
                <a:solidFill>
                  <a:sysClr val="window" lastClr="FFFFFF"/>
                </a:solidFill>
                <a:effectLst/>
                <a:uLnTx/>
                <a:uFillTx/>
                <a:latin typeface="Arial" charset="0"/>
              </a:rPr>
              <a:t> A-A, A-P, Virtual cluster, weighted</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122" name="Rounded Rectangle 121"/>
          <p:cNvSpPr/>
          <p:nvPr/>
        </p:nvSpPr>
        <p:spPr bwMode="auto">
          <a:xfrm>
            <a:off x="6770891" y="2942159"/>
            <a:ext cx="1706796" cy="267844"/>
          </a:xfrm>
          <a:prstGeom prst="roundRect">
            <a:avLst>
              <a:gd name="adj" fmla="val 8122"/>
            </a:avLst>
          </a:prstGeom>
          <a:solidFill>
            <a:schemeClr val="accent4">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IPv6 FW</a:t>
            </a:r>
            <a:r>
              <a:rPr kumimoji="0" lang="en-US" sz="1100" b="0" i="0" u="none" strike="noStrike" kern="0" cap="none" spc="0" normalizeH="0" noProof="0" dirty="0" smtClean="0">
                <a:ln>
                  <a:noFill/>
                </a:ln>
                <a:solidFill>
                  <a:sysClr val="window" lastClr="FFFFFF"/>
                </a:solidFill>
                <a:effectLst/>
                <a:uLnTx/>
                <a:uFillTx/>
                <a:latin typeface="Arial" charset="0"/>
              </a:rPr>
              <a:t> + UTM</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123" name="Rounded Rectangle 122"/>
          <p:cNvSpPr/>
          <p:nvPr/>
        </p:nvSpPr>
        <p:spPr bwMode="auto">
          <a:xfrm>
            <a:off x="6770426" y="3259175"/>
            <a:ext cx="1706796" cy="267844"/>
          </a:xfrm>
          <a:prstGeom prst="roundRect">
            <a:avLst>
              <a:gd name="adj" fmla="val 8122"/>
            </a:avLst>
          </a:prstGeom>
          <a:solidFill>
            <a:schemeClr val="accent4">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Routing Protocols</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124" name="Rounded Rectangle 123"/>
          <p:cNvSpPr/>
          <p:nvPr/>
        </p:nvSpPr>
        <p:spPr bwMode="auto">
          <a:xfrm>
            <a:off x="6769960" y="3564432"/>
            <a:ext cx="1706796" cy="267844"/>
          </a:xfrm>
          <a:prstGeom prst="roundRect">
            <a:avLst>
              <a:gd name="adj" fmla="val 8122"/>
            </a:avLst>
          </a:prstGeom>
          <a:solidFill>
            <a:schemeClr val="accent4">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Wireless Controller</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125" name="Rounded Rectangle 124"/>
          <p:cNvSpPr/>
          <p:nvPr/>
        </p:nvSpPr>
        <p:spPr bwMode="auto">
          <a:xfrm>
            <a:off x="6769495" y="3869690"/>
            <a:ext cx="1706796" cy="267844"/>
          </a:xfrm>
          <a:prstGeom prst="roundRect">
            <a:avLst>
              <a:gd name="adj" fmla="val 8122"/>
            </a:avLst>
          </a:prstGeom>
          <a:solidFill>
            <a:schemeClr val="accent4">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Server LB</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96" name="Text Placeholder 29"/>
          <p:cNvSpPr>
            <a:spLocks noGrp="1"/>
          </p:cNvSpPr>
          <p:nvPr>
            <p:ph type="body" sz="quarter" idx="4294967295"/>
          </p:nvPr>
        </p:nvSpPr>
        <p:spPr bwMode="auto">
          <a:xfrm>
            <a:off x="868946" y="1789113"/>
            <a:ext cx="7646738" cy="2460625"/>
          </a:xfrm>
          <a:prstGeom prst="rect">
            <a:avLst/>
          </a:prstGeom>
          <a:noFill/>
          <a:ln w="9525">
            <a:noFill/>
            <a:miter lim="800000"/>
            <a:headEnd/>
            <a:tailEnd/>
          </a:ln>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strike="noStrike" kern="0" cap="none" spc="0" normalizeH="0" baseline="0" noProof="0" dirty="0" smtClean="0">
                <a:ln>
                  <a:noFill/>
                </a:ln>
                <a:solidFill>
                  <a:srgbClr val="2B2B2B"/>
                </a:solidFill>
                <a:effectLst/>
                <a:uLnTx/>
                <a:uFillTx/>
                <a:latin typeface="+mn-lt"/>
              </a:rPr>
              <a:t>Features &amp; Capabilities</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Available by default, no requirement for hidden charges and software upgrades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smtClean="0">
              <a:ln>
                <a:noFill/>
              </a:ln>
              <a:solidFill>
                <a:srgbClr val="000000"/>
              </a:solidFill>
              <a:effectLst/>
              <a:uLnTx/>
              <a:uFillTx/>
            </a:endParaRPr>
          </a:p>
        </p:txBody>
      </p:sp>
    </p:spTree>
    <p:extLst>
      <p:ext uri="{BB962C8B-B14F-4D97-AF65-F5344CB8AC3E}">
        <p14:creationId xmlns:p14="http://schemas.microsoft.com/office/powerpoint/2010/main" val="99408189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smtClean="0">
                <a:latin typeface="Arial" charset="0"/>
              </a:rPr>
              <a:t>FortiSwitch Controller Support</a:t>
            </a:r>
            <a:endParaRPr lang="en-US" dirty="0">
              <a:latin typeface="Arial" charset="0"/>
            </a:endParaRPr>
          </a:p>
        </p:txBody>
      </p:sp>
      <p:graphicFrame>
        <p:nvGraphicFramePr>
          <p:cNvPr id="4" name="Content Placeholder 5"/>
          <p:cNvGraphicFramePr>
            <a:graphicFrameLocks/>
          </p:cNvGraphicFramePr>
          <p:nvPr>
            <p:extLst>
              <p:ext uri="{D42A27DB-BD31-4B8C-83A1-F6EECF244321}">
                <p14:modId xmlns:p14="http://schemas.microsoft.com/office/powerpoint/2010/main" val="2568673616"/>
              </p:ext>
            </p:extLst>
          </p:nvPr>
        </p:nvGraphicFramePr>
        <p:xfrm>
          <a:off x="251999" y="1260000"/>
          <a:ext cx="8640002" cy="3283646"/>
        </p:xfrm>
        <a:graphic>
          <a:graphicData uri="http://schemas.openxmlformats.org/drawingml/2006/table">
            <a:tbl>
              <a:tblPr firstRow="1" firstCol="1" bandRow="1">
                <a:effectLst/>
                <a:tableStyleId>{073A0DAA-6AF3-43AB-8588-CEC1D06C72B9}</a:tableStyleId>
              </a:tblPr>
              <a:tblGrid>
                <a:gridCol w="2271597"/>
                <a:gridCol w="1273681"/>
                <a:gridCol w="1273681"/>
                <a:gridCol w="1273681"/>
                <a:gridCol w="1273681"/>
                <a:gridCol w="1273681"/>
              </a:tblGrid>
              <a:tr h="388046">
                <a:tc>
                  <a:txBody>
                    <a:bodyPr/>
                    <a:lstStyle/>
                    <a:p>
                      <a:r>
                        <a:rPr lang="en-US" sz="1300" dirty="0" smtClean="0"/>
                        <a:t>FortiOS 5.2.2</a:t>
                      </a:r>
                      <a:endParaRPr lang="en-US" sz="1300" dirty="0"/>
                    </a:p>
                  </a:txBody>
                  <a:tcPr anchor="ctr">
                    <a:solidFill>
                      <a:srgbClr val="3C3C3C"/>
                    </a:solidFill>
                  </a:tcPr>
                </a:tc>
                <a:tc>
                  <a:txBody>
                    <a:bodyPr/>
                    <a:lstStyle/>
                    <a:p>
                      <a:pPr algn="ctr"/>
                      <a:r>
                        <a:rPr lang="en-US" sz="1300" dirty="0" smtClean="0"/>
                        <a:t>FSW-28C</a:t>
                      </a:r>
                      <a:endParaRPr lang="en-US" sz="1300" dirty="0"/>
                    </a:p>
                  </a:txBody>
                  <a:tcPr anchor="ctr">
                    <a:solidFill>
                      <a:srgbClr val="3C3C3C"/>
                    </a:solidFill>
                  </a:tcPr>
                </a:tc>
                <a:tc>
                  <a:txBody>
                    <a:bodyPr/>
                    <a:lstStyle/>
                    <a:p>
                      <a:pPr algn="ctr"/>
                      <a:r>
                        <a:rPr lang="en-US" sz="1300" dirty="0" smtClean="0"/>
                        <a:t>FSW-324B</a:t>
                      </a:r>
                      <a:endParaRPr lang="en-US" sz="1300" dirty="0"/>
                    </a:p>
                  </a:txBody>
                  <a:tcPr anchor="ctr">
                    <a:solidFill>
                      <a:srgbClr val="3C3C3C"/>
                    </a:solidFill>
                  </a:tcPr>
                </a:tc>
                <a:tc>
                  <a:txBody>
                    <a:bodyPr/>
                    <a:lstStyle/>
                    <a:p>
                      <a:pPr algn="ctr"/>
                      <a:r>
                        <a:rPr lang="en-US" sz="1300" dirty="0" smtClean="0"/>
                        <a:t>FSW-348B</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FSW-448B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FSW-224D</a:t>
                      </a:r>
                    </a:p>
                  </a:txBody>
                  <a:tcPr anchor="ctr">
                    <a:solidFill>
                      <a:srgbClr val="3C3C3C"/>
                    </a:solidFill>
                  </a:tcP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FG/FWF-90D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FG/FWF-90D-POE</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566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FG-100D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FG-140D/-POE/-T1</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FG-200D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FG-240D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FG-280D-POE</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FG-600C</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mn-lt"/>
                          <a:cs typeface="Arial"/>
                        </a:rPr>
                        <a:t>FG-800C</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mn-lt"/>
                          <a:cs typeface="Arial"/>
                        </a:rPr>
                        <a:t>FG-1000C</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r>
            </a:tbl>
          </a:graphicData>
        </a:graphic>
      </p:graphicFrame>
    </p:spTree>
    <p:extLst>
      <p:ext uri="{BB962C8B-B14F-4D97-AF65-F5344CB8AC3E}">
        <p14:creationId xmlns:p14="http://schemas.microsoft.com/office/powerpoint/2010/main" val="1626693268"/>
      </p:ext>
    </p:extLst>
  </p:cSld>
  <p:clrMapOvr>
    <a:masterClrMapping/>
  </p:clrMapOvr>
  <p:transition xmlns:p14="http://schemas.microsoft.com/office/powerpoint/2010/main">
    <p:wipe dir="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Arial" charset="0"/>
              </a:rPr>
              <a:t>Services, Licenses &amp; Subscriptions</a:t>
            </a:r>
          </a:p>
        </p:txBody>
      </p:sp>
      <p:pic>
        <p:nvPicPr>
          <p:cNvPr id="73730" name="Picture 23" descr="FortiGate_Icon_1U_Lt.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0" y="1947863"/>
            <a:ext cx="1452563"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1" name="TextBox 22"/>
          <p:cNvSpPr txBox="1">
            <a:spLocks noChangeArrowheads="1"/>
          </p:cNvSpPr>
          <p:nvPr/>
        </p:nvSpPr>
        <p:spPr bwMode="auto">
          <a:xfrm>
            <a:off x="6850063" y="5791200"/>
            <a:ext cx="22939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000">
                <a:cs typeface="Zapf Dingbats" charset="0"/>
                <a:sym typeface="Zapf Dingbats" charset="0"/>
              </a:rPr>
              <a:t>*Registration Required</a:t>
            </a:r>
          </a:p>
          <a:p>
            <a:pPr eaLnBrk="1" hangingPunct="1"/>
            <a:r>
              <a:rPr lang="en-US" sz="1000">
                <a:solidFill>
                  <a:srgbClr val="404040"/>
                </a:solidFill>
                <a:latin typeface="Helvetica 55 Roman" charset="0"/>
                <a:cs typeface="Zapf Dingbats" charset="0"/>
                <a:sym typeface="Zapf Dingbats" charset="0"/>
              </a:rPr>
              <a:t>** Available on selected Models</a:t>
            </a:r>
            <a:endParaRPr lang="en-US" sz="1000">
              <a:solidFill>
                <a:srgbClr val="404040"/>
              </a:solidFill>
              <a:latin typeface="Helvetica 55 Roman" charset="0"/>
              <a:cs typeface="Helvetica 55 Roman" charset="0"/>
            </a:endParaRPr>
          </a:p>
        </p:txBody>
      </p:sp>
      <p:sp>
        <p:nvSpPr>
          <p:cNvPr id="3" name="Rectangle 2"/>
          <p:cNvSpPr/>
          <p:nvPr/>
        </p:nvSpPr>
        <p:spPr>
          <a:xfrm>
            <a:off x="1435100" y="1446213"/>
            <a:ext cx="4572000" cy="2585323"/>
          </a:xfrm>
          <a:prstGeom prst="rect">
            <a:avLst/>
          </a:prstGeom>
        </p:spPr>
        <p:txBody>
          <a:bodyPr>
            <a:spAutoFit/>
          </a:bodyPr>
          <a:lstStyle/>
          <a:p>
            <a:pPr fontAlgn="auto">
              <a:spcBef>
                <a:spcPts val="0"/>
              </a:spcBef>
              <a:spcAft>
                <a:spcPts val="0"/>
              </a:spcAft>
              <a:defRPr/>
            </a:pPr>
            <a:r>
              <a:rPr lang="en-US" sz="1800" b="1" dirty="0">
                <a:solidFill>
                  <a:schemeClr val="accent6"/>
                </a:solidFill>
                <a:sym typeface="Zapf Dingbats"/>
              </a:rPr>
              <a:t>Included with FortiGate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DNS Service </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DDNS Service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NTP Service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2 FortiTokenMobile License*</a:t>
            </a:r>
            <a:endParaRPr lang="en-US" sz="1800" dirty="0">
              <a:ea typeface="Zapf Dingbats"/>
              <a:cs typeface="Zapf Dingbats"/>
              <a:sym typeface="Zapf Dingbats"/>
            </a:endParaRPr>
          </a:p>
          <a:p>
            <a:pPr marL="285750" indent="-285750" fontAlgn="auto">
              <a:spcBef>
                <a:spcPts val="0"/>
              </a:spcBef>
              <a:spcAft>
                <a:spcPts val="0"/>
              </a:spcAft>
              <a:buFont typeface="Arial"/>
              <a:buChar char="•"/>
              <a:defRPr/>
            </a:pPr>
            <a:r>
              <a:rPr lang="en-US" sz="1800" dirty="0">
                <a:ea typeface="Zapf Dingbats"/>
                <a:cs typeface="Zapf Dingbats"/>
                <a:sym typeface="Zapf Dingbats"/>
              </a:rPr>
              <a:t>10 FortiClient Endpoint License*</a:t>
            </a:r>
          </a:p>
          <a:p>
            <a:pPr marL="285750" indent="-285750" fontAlgn="auto">
              <a:spcBef>
                <a:spcPts val="0"/>
              </a:spcBef>
              <a:spcAft>
                <a:spcPts val="0"/>
              </a:spcAft>
              <a:buFont typeface="Arial"/>
              <a:buChar char="•"/>
              <a:defRPr/>
            </a:pPr>
            <a:r>
              <a:rPr lang="en-US" sz="1800" dirty="0">
                <a:ea typeface="Zapf Dingbats"/>
                <a:cs typeface="Zapf Dingbats"/>
                <a:sym typeface="Zapf Dingbats"/>
              </a:rPr>
              <a:t>10 VDOMs License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FortiCloud Service (trial)*</a:t>
            </a:r>
          </a:p>
          <a:p>
            <a:pPr marL="285750" indent="-285750" fontAlgn="auto">
              <a:spcBef>
                <a:spcPts val="0"/>
              </a:spcBef>
              <a:spcAft>
                <a:spcPts val="0"/>
              </a:spcAft>
              <a:buFont typeface="Arial"/>
              <a:buChar char="•"/>
              <a:defRPr/>
            </a:pPr>
            <a:endParaRPr lang="en-US" sz="1800" dirty="0"/>
          </a:p>
        </p:txBody>
      </p:sp>
      <p:sp>
        <p:nvSpPr>
          <p:cNvPr id="5" name="Rectangle 4"/>
          <p:cNvSpPr/>
          <p:nvPr/>
        </p:nvSpPr>
        <p:spPr>
          <a:xfrm>
            <a:off x="1404938" y="4205288"/>
            <a:ext cx="4572000" cy="1754327"/>
          </a:xfrm>
          <a:prstGeom prst="rect">
            <a:avLst/>
          </a:prstGeom>
        </p:spPr>
        <p:txBody>
          <a:bodyPr>
            <a:spAutoFit/>
          </a:bodyPr>
          <a:lstStyle/>
          <a:p>
            <a:pPr fontAlgn="auto">
              <a:spcBef>
                <a:spcPts val="0"/>
              </a:spcBef>
              <a:spcAft>
                <a:spcPts val="0"/>
              </a:spcAft>
              <a:defRPr/>
            </a:pPr>
            <a:r>
              <a:rPr lang="en-US" sz="1800" b="1" dirty="0">
                <a:solidFill>
                  <a:srgbClr val="9E0000"/>
                </a:solidFill>
                <a:sym typeface="Zapf Dingbats"/>
              </a:rPr>
              <a:t>FortiCare Subscription Required</a:t>
            </a:r>
          </a:p>
          <a:p>
            <a:pPr marL="285750" indent="-285750" fontAlgn="auto">
              <a:spcBef>
                <a:spcPts val="0"/>
              </a:spcBef>
              <a:spcAft>
                <a:spcPts val="0"/>
              </a:spcAft>
              <a:buFont typeface="Arial"/>
              <a:buChar char="•"/>
              <a:defRPr/>
            </a:pPr>
            <a:r>
              <a:rPr lang="en-US" sz="1800" b="1" dirty="0">
                <a:sym typeface="Zapf Dingbats"/>
              </a:rPr>
              <a:t>Geography Updates</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BYOD Signatures Updates</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USB Modem DB Updates</a:t>
            </a:r>
          </a:p>
          <a:p>
            <a:pPr marL="285750" indent="-285750" fontAlgn="auto">
              <a:spcBef>
                <a:spcPts val="0"/>
              </a:spcBef>
              <a:spcAft>
                <a:spcPts val="0"/>
              </a:spcAft>
              <a:buFont typeface="Arial"/>
              <a:buChar char="•"/>
              <a:defRPr/>
            </a:pPr>
            <a:r>
              <a:rPr lang="en-US" sz="1800" dirty="0">
                <a:ea typeface="Zapf Dingbats"/>
                <a:cs typeface="Zapf Dingbats"/>
                <a:sym typeface="Zapf Dingbats"/>
              </a:rPr>
              <a:t>Vulnerability Scan Signature Updates</a:t>
            </a:r>
          </a:p>
          <a:p>
            <a:pPr marL="285750" indent="-285750" fontAlgn="auto">
              <a:spcBef>
                <a:spcPts val="0"/>
              </a:spcBef>
              <a:spcAft>
                <a:spcPts val="0"/>
              </a:spcAft>
              <a:buFont typeface="Arial"/>
              <a:buChar char="•"/>
              <a:defRPr/>
            </a:pPr>
            <a:r>
              <a:rPr lang="en-US" sz="1800" dirty="0">
                <a:ea typeface="Zapf Dingbats"/>
                <a:cs typeface="Zapf Dingbats"/>
                <a:sym typeface="Zapf Dingbats"/>
              </a:rPr>
              <a:t>Firmware Update</a:t>
            </a:r>
          </a:p>
        </p:txBody>
      </p:sp>
      <p:sp>
        <p:nvSpPr>
          <p:cNvPr id="73734" name="Rectangle 23"/>
          <p:cNvSpPr>
            <a:spLocks noChangeArrowheads="1"/>
          </p:cNvSpPr>
          <p:nvPr/>
        </p:nvSpPr>
        <p:spPr bwMode="auto">
          <a:xfrm>
            <a:off x="5792788" y="2514600"/>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b="1">
                <a:solidFill>
                  <a:srgbClr val="9E0000"/>
                </a:solidFill>
              </a:rPr>
              <a:t>+ FortiTokenMobile License </a:t>
            </a:r>
            <a:endParaRPr lang="en-US" sz="1800">
              <a:solidFill>
                <a:srgbClr val="9E0000"/>
              </a:solidFill>
            </a:endParaRPr>
          </a:p>
        </p:txBody>
      </p:sp>
      <p:pic>
        <p:nvPicPr>
          <p:cNvPr id="25" name="Picture 24" descr="Cloud-Blue.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49288" y="1500188"/>
            <a:ext cx="708025" cy="471487"/>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Fortinet_Shield.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25538" y="1770063"/>
            <a:ext cx="263525" cy="333375"/>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7" name="Rectangle 26"/>
          <p:cNvSpPr>
            <a:spLocks noChangeArrowheads="1"/>
          </p:cNvSpPr>
          <p:nvPr/>
        </p:nvSpPr>
        <p:spPr bwMode="auto">
          <a:xfrm>
            <a:off x="5792788" y="2803525"/>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a:solidFill>
                  <a:srgbClr val="9E0000"/>
                </a:solidFill>
              </a:rPr>
              <a:t>+ Endpoint License** </a:t>
            </a:r>
          </a:p>
        </p:txBody>
      </p:sp>
      <p:sp>
        <p:nvSpPr>
          <p:cNvPr id="73738" name="Rectangle 27"/>
          <p:cNvSpPr>
            <a:spLocks noChangeArrowheads="1"/>
          </p:cNvSpPr>
          <p:nvPr/>
        </p:nvSpPr>
        <p:spPr bwMode="auto">
          <a:xfrm>
            <a:off x="5792788" y="3092450"/>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a:solidFill>
                  <a:srgbClr val="9E0000"/>
                </a:solidFill>
              </a:rPr>
              <a:t>+ VDOM License** </a:t>
            </a:r>
          </a:p>
        </p:txBody>
      </p:sp>
      <p:sp>
        <p:nvSpPr>
          <p:cNvPr id="73739" name="Rectangle 28"/>
          <p:cNvSpPr>
            <a:spLocks noChangeArrowheads="1"/>
          </p:cNvSpPr>
          <p:nvPr/>
        </p:nvSpPr>
        <p:spPr bwMode="auto">
          <a:xfrm>
            <a:off x="5791200" y="3668713"/>
            <a:ext cx="33512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b="1" dirty="0">
                <a:solidFill>
                  <a:srgbClr val="9E0000"/>
                </a:solidFill>
              </a:rPr>
              <a:t>+ SMS Top-up</a:t>
            </a:r>
            <a:endParaRPr lang="en-US" sz="1800" dirty="0">
              <a:solidFill>
                <a:srgbClr val="9E0000"/>
              </a:solidFill>
            </a:endParaRPr>
          </a:p>
        </p:txBody>
      </p:sp>
      <p:sp>
        <p:nvSpPr>
          <p:cNvPr id="73740" name="Rectangle 29"/>
          <p:cNvSpPr>
            <a:spLocks noChangeArrowheads="1"/>
          </p:cNvSpPr>
          <p:nvPr/>
        </p:nvSpPr>
        <p:spPr bwMode="auto">
          <a:xfrm>
            <a:off x="5792788" y="3381375"/>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b="1">
                <a:solidFill>
                  <a:srgbClr val="9E0000"/>
                </a:solidFill>
              </a:rPr>
              <a:t>+ FortiCloud Storage Top-up</a:t>
            </a:r>
            <a:endParaRPr lang="en-US" sz="1800">
              <a:solidFill>
                <a:srgbClr val="9E0000"/>
              </a:solidFill>
            </a:endParaRPr>
          </a:p>
        </p:txBody>
      </p:sp>
      <p:cxnSp>
        <p:nvCxnSpPr>
          <p:cNvPr id="73741" name="Straight Connector 18"/>
          <p:cNvCxnSpPr>
            <a:cxnSpLocks noChangeShapeType="1"/>
          </p:cNvCxnSpPr>
          <p:nvPr/>
        </p:nvCxnSpPr>
        <p:spPr bwMode="auto">
          <a:xfrm>
            <a:off x="4953000" y="2743200"/>
            <a:ext cx="7620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2" name="Straight Connector 30"/>
          <p:cNvCxnSpPr>
            <a:cxnSpLocks noChangeShapeType="1"/>
          </p:cNvCxnSpPr>
          <p:nvPr/>
        </p:nvCxnSpPr>
        <p:spPr bwMode="auto">
          <a:xfrm>
            <a:off x="5105400" y="2971800"/>
            <a:ext cx="6096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3" name="Straight Connector 43"/>
          <p:cNvCxnSpPr>
            <a:cxnSpLocks noChangeShapeType="1"/>
          </p:cNvCxnSpPr>
          <p:nvPr/>
        </p:nvCxnSpPr>
        <p:spPr bwMode="auto">
          <a:xfrm>
            <a:off x="3886200" y="3276600"/>
            <a:ext cx="18288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4" name="Straight Connector 45"/>
          <p:cNvCxnSpPr>
            <a:cxnSpLocks noChangeShapeType="1"/>
          </p:cNvCxnSpPr>
          <p:nvPr/>
        </p:nvCxnSpPr>
        <p:spPr bwMode="auto">
          <a:xfrm>
            <a:off x="4648200" y="3581400"/>
            <a:ext cx="10668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3745" name="TextBox 51"/>
          <p:cNvSpPr txBox="1">
            <a:spLocks noChangeArrowheads="1"/>
          </p:cNvSpPr>
          <p:nvPr/>
        </p:nvSpPr>
        <p:spPr bwMode="auto">
          <a:xfrm>
            <a:off x="6858000" y="1143000"/>
            <a:ext cx="1905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000" b="1">
                <a:solidFill>
                  <a:srgbClr val="404040"/>
                </a:solidFill>
                <a:latin typeface="Helvetica 55 Roman" charset="0"/>
                <a:cs typeface="Helvetica 55 Roman" charset="0"/>
              </a:rPr>
              <a:t>BOLD: </a:t>
            </a:r>
            <a:r>
              <a:rPr lang="en-US" sz="1000">
                <a:solidFill>
                  <a:srgbClr val="404040"/>
                </a:solidFill>
                <a:latin typeface="Helvetica 55 Roman" charset="0"/>
                <a:cs typeface="Helvetica 55 Roman" charset="0"/>
              </a:rPr>
              <a:t>New Offerings</a:t>
            </a:r>
            <a:endParaRPr lang="en-US" sz="1000" b="1">
              <a:solidFill>
                <a:srgbClr val="404040"/>
              </a:solidFill>
              <a:latin typeface="Helvetica 55 Roman" charset="0"/>
              <a:cs typeface="Helvetica 55 Roman" charset="0"/>
            </a:endParaRPr>
          </a:p>
        </p:txBody>
      </p:sp>
    </p:spTree>
    <p:extLst>
      <p:ext uri="{BB962C8B-B14F-4D97-AF65-F5344CB8AC3E}">
        <p14:creationId xmlns:p14="http://schemas.microsoft.com/office/powerpoint/2010/main" val="393119178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29"/>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1376363" y="5145088"/>
            <a:ext cx="855662"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4" name="Picture 3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990600" y="3810000"/>
            <a:ext cx="8667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5" name="Picture 47"/>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360488" y="4075113"/>
            <a:ext cx="855662"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6" name="Picture 56"/>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311275" y="2719388"/>
            <a:ext cx="8540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Arial" charset="0"/>
              </a:rPr>
              <a:t>Services, Licenses &amp; Subscriptions</a:t>
            </a:r>
          </a:p>
        </p:txBody>
      </p:sp>
      <p:pic>
        <p:nvPicPr>
          <p:cNvPr id="74758" name="Picture 33"/>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1304925" y="1508125"/>
            <a:ext cx="8556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84363" y="1897063"/>
            <a:ext cx="393700" cy="493712"/>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2435225" y="1419225"/>
            <a:ext cx="3659188" cy="1046440"/>
          </a:xfrm>
          <a:prstGeom prst="rect">
            <a:avLst/>
          </a:prstGeom>
        </p:spPr>
        <p:txBody>
          <a:bodyPr>
            <a:spAutoFit/>
          </a:bodyPr>
          <a:lstStyle/>
          <a:p>
            <a:pPr fontAlgn="auto">
              <a:spcBef>
                <a:spcPts val="0"/>
              </a:spcBef>
              <a:spcAft>
                <a:spcPts val="0"/>
              </a:spcAft>
              <a:defRPr/>
            </a:pPr>
            <a:r>
              <a:rPr lang="en-US" sz="2000" b="1" dirty="0">
                <a:solidFill>
                  <a:srgbClr val="9E0000"/>
                </a:solidFill>
                <a:sym typeface="Zapf Dingbats"/>
              </a:rPr>
              <a:t>FortiGuard AV Subscription</a:t>
            </a:r>
          </a:p>
          <a:p>
            <a:pPr marL="285750" indent="-285750" fontAlgn="auto">
              <a:spcBef>
                <a:spcPts val="0"/>
              </a:spcBef>
              <a:spcAft>
                <a:spcPts val="0"/>
              </a:spcAft>
              <a:buFont typeface="Arial"/>
              <a:buChar char="•"/>
              <a:defRPr/>
            </a:pPr>
            <a:r>
              <a:rPr lang="en-US" sz="1400" b="1" dirty="0">
                <a:sym typeface="Zapf Dingbats"/>
              </a:rPr>
              <a:t>Botnet IP reputation DB</a:t>
            </a:r>
          </a:p>
          <a:p>
            <a:pPr marL="285750" indent="-285750" fontAlgn="auto">
              <a:spcBef>
                <a:spcPts val="0"/>
              </a:spcBef>
              <a:spcAft>
                <a:spcPts val="0"/>
              </a:spcAft>
              <a:buFont typeface="Arial"/>
              <a:buChar char="•"/>
              <a:defRPr/>
            </a:pPr>
            <a:r>
              <a:rPr lang="en-US" sz="1400" b="1" dirty="0" smtClean="0">
                <a:sym typeface="Zapf Dingbats"/>
              </a:rPr>
              <a:t>FortiCloud Sandbox Service</a:t>
            </a:r>
            <a:endParaRPr lang="en-US" sz="1400" b="1" dirty="0">
              <a:sym typeface="Zapf Dingbats"/>
            </a:endParaRPr>
          </a:p>
          <a:p>
            <a:pPr marL="285750" indent="-285750" fontAlgn="auto">
              <a:spcBef>
                <a:spcPts val="0"/>
              </a:spcBef>
              <a:spcAft>
                <a:spcPts val="0"/>
              </a:spcAft>
              <a:buFont typeface="Arial"/>
              <a:buChar char="•"/>
              <a:defRPr/>
            </a:pPr>
            <a:r>
              <a:rPr lang="en-US" sz="1400" dirty="0">
                <a:sym typeface="Zapf Dingbats"/>
              </a:rPr>
              <a:t>Proxy &amp; Flow based AV signatures</a:t>
            </a:r>
          </a:p>
        </p:txBody>
      </p:sp>
      <p:pic>
        <p:nvPicPr>
          <p:cNvPr id="32" name="Picture 31" descr="Fortinet_Shield.pn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863725" y="3130550"/>
            <a:ext cx="392113" cy="495300"/>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32"/>
          <p:cNvSpPr/>
          <p:nvPr/>
        </p:nvSpPr>
        <p:spPr>
          <a:xfrm>
            <a:off x="2435225" y="2743200"/>
            <a:ext cx="5093646" cy="830997"/>
          </a:xfrm>
          <a:prstGeom prst="rect">
            <a:avLst/>
          </a:prstGeom>
        </p:spPr>
        <p:txBody>
          <a:bodyPr wrap="square">
            <a:spAutoFit/>
          </a:bodyPr>
          <a:lstStyle/>
          <a:p>
            <a:pPr fontAlgn="auto">
              <a:spcBef>
                <a:spcPts val="0"/>
              </a:spcBef>
              <a:spcAft>
                <a:spcPts val="0"/>
              </a:spcAft>
              <a:defRPr/>
            </a:pPr>
            <a:r>
              <a:rPr lang="en-US" sz="2000" b="1" dirty="0">
                <a:solidFill>
                  <a:srgbClr val="9E0000"/>
                </a:solidFill>
                <a:sym typeface="Zapf Dingbats"/>
              </a:rPr>
              <a:t>FortiGuard Web Filter Subscription</a:t>
            </a:r>
          </a:p>
          <a:p>
            <a:pPr marL="285750" indent="-285750" fontAlgn="auto">
              <a:spcBef>
                <a:spcPts val="0"/>
              </a:spcBef>
              <a:spcAft>
                <a:spcPts val="0"/>
              </a:spcAft>
              <a:buFont typeface="Arial"/>
              <a:buChar char="•"/>
              <a:defRPr/>
            </a:pPr>
            <a:r>
              <a:rPr lang="en-US" sz="1400" b="1" dirty="0" smtClean="0">
                <a:sym typeface="Zapf Dingbats"/>
              </a:rPr>
              <a:t>DNS Based </a:t>
            </a:r>
            <a:r>
              <a:rPr lang="en-US" sz="1400" b="1" dirty="0">
                <a:sym typeface="Zapf Dingbats"/>
              </a:rPr>
              <a:t>Web Categories Filtering</a:t>
            </a:r>
          </a:p>
          <a:p>
            <a:pPr marL="285750" indent="-285750" fontAlgn="auto">
              <a:spcBef>
                <a:spcPts val="0"/>
              </a:spcBef>
              <a:spcAft>
                <a:spcPts val="0"/>
              </a:spcAft>
              <a:buFont typeface="Arial"/>
              <a:buChar char="•"/>
              <a:defRPr/>
            </a:pPr>
            <a:r>
              <a:rPr lang="en-US" sz="1400" dirty="0">
                <a:sym typeface="Zapf Dingbats"/>
              </a:rPr>
              <a:t>Proxy &amp; Flow based </a:t>
            </a:r>
            <a:r>
              <a:rPr lang="en-US" sz="1400" dirty="0" smtClean="0">
                <a:sym typeface="Zapf Dingbats"/>
              </a:rPr>
              <a:t>Web Categories DB</a:t>
            </a:r>
            <a:endParaRPr lang="en-US" sz="1400" dirty="0">
              <a:sym typeface="Zapf Dingbats"/>
            </a:endParaRPr>
          </a:p>
        </p:txBody>
      </p:sp>
      <p:pic>
        <p:nvPicPr>
          <p:cNvPr id="36" name="Picture 35"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900238" y="4481513"/>
            <a:ext cx="393700" cy="495300"/>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36"/>
          <p:cNvSpPr/>
          <p:nvPr/>
        </p:nvSpPr>
        <p:spPr>
          <a:xfrm>
            <a:off x="2435225" y="4003675"/>
            <a:ext cx="4286250" cy="830997"/>
          </a:xfrm>
          <a:prstGeom prst="rect">
            <a:avLst/>
          </a:prstGeom>
        </p:spPr>
        <p:txBody>
          <a:bodyPr>
            <a:spAutoFit/>
          </a:bodyPr>
          <a:lstStyle/>
          <a:p>
            <a:pPr fontAlgn="auto">
              <a:spcBef>
                <a:spcPts val="0"/>
              </a:spcBef>
              <a:spcAft>
                <a:spcPts val="0"/>
              </a:spcAft>
              <a:defRPr/>
            </a:pPr>
            <a:r>
              <a:rPr lang="en-US" sz="2000" b="1" dirty="0">
                <a:solidFill>
                  <a:srgbClr val="9E0000"/>
                </a:solidFill>
                <a:sym typeface="Zapf Dingbats"/>
              </a:rPr>
              <a:t>FortiGuard </a:t>
            </a:r>
            <a:r>
              <a:rPr lang="en-US" sz="2000" b="1" dirty="0" smtClean="0">
                <a:solidFill>
                  <a:srgbClr val="9E0000"/>
                </a:solidFill>
                <a:sym typeface="Zapf Dingbats"/>
              </a:rPr>
              <a:t>NGFW Subscription</a:t>
            </a:r>
            <a:endParaRPr lang="en-US" sz="2000" b="1" dirty="0">
              <a:solidFill>
                <a:srgbClr val="9E0000"/>
              </a:solidFill>
              <a:sym typeface="Zapf Dingbats"/>
            </a:endParaRPr>
          </a:p>
          <a:p>
            <a:pPr marL="285750" indent="-285750" fontAlgn="auto">
              <a:spcBef>
                <a:spcPts val="0"/>
              </a:spcBef>
              <a:spcAft>
                <a:spcPts val="0"/>
              </a:spcAft>
              <a:buFont typeface="Arial"/>
              <a:buChar char="•"/>
              <a:defRPr/>
            </a:pPr>
            <a:r>
              <a:rPr lang="en-US" sz="1400" dirty="0">
                <a:sym typeface="Zapf Dingbats"/>
              </a:rPr>
              <a:t>IPS Signature Updates</a:t>
            </a:r>
          </a:p>
          <a:p>
            <a:pPr marL="285750" indent="-285750" fontAlgn="auto">
              <a:spcBef>
                <a:spcPts val="0"/>
              </a:spcBef>
              <a:spcAft>
                <a:spcPts val="0"/>
              </a:spcAft>
              <a:buFont typeface="Arial"/>
              <a:buChar char="•"/>
              <a:defRPr/>
            </a:pPr>
            <a:r>
              <a:rPr lang="en-US" sz="1400" dirty="0">
                <a:sym typeface="Zapf Dingbats"/>
              </a:rPr>
              <a:t>Application Control Signature Updates</a:t>
            </a:r>
            <a:endParaRPr lang="en-US" sz="1400" dirty="0">
              <a:ea typeface="Zapf Dingbats"/>
              <a:cs typeface="Zapf Dingbats"/>
              <a:sym typeface="Zapf Dingbats"/>
            </a:endParaRPr>
          </a:p>
        </p:txBody>
      </p:sp>
      <p:pic>
        <p:nvPicPr>
          <p:cNvPr id="41" name="Picture 40"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93888" y="5600700"/>
            <a:ext cx="393700" cy="495300"/>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41"/>
          <p:cNvSpPr/>
          <p:nvPr/>
        </p:nvSpPr>
        <p:spPr>
          <a:xfrm>
            <a:off x="2428875" y="5122863"/>
            <a:ext cx="4949825" cy="615553"/>
          </a:xfrm>
          <a:prstGeom prst="rect">
            <a:avLst/>
          </a:prstGeom>
        </p:spPr>
        <p:txBody>
          <a:bodyPr>
            <a:spAutoFit/>
          </a:bodyPr>
          <a:lstStyle/>
          <a:p>
            <a:pPr fontAlgn="auto">
              <a:spcBef>
                <a:spcPts val="0"/>
              </a:spcBef>
              <a:spcAft>
                <a:spcPts val="0"/>
              </a:spcAft>
              <a:defRPr/>
            </a:pPr>
            <a:r>
              <a:rPr lang="en-US" sz="2000" b="1" dirty="0">
                <a:solidFill>
                  <a:srgbClr val="9E0000"/>
                </a:solidFill>
                <a:sym typeface="Zapf Dingbats"/>
              </a:rPr>
              <a:t>FortiGuard Anti-spam Subscription</a:t>
            </a:r>
          </a:p>
          <a:p>
            <a:pPr marL="285750" indent="-285750" fontAlgn="auto">
              <a:spcBef>
                <a:spcPts val="0"/>
              </a:spcBef>
              <a:spcAft>
                <a:spcPts val="0"/>
              </a:spcAft>
              <a:buFont typeface="Arial"/>
              <a:buChar char="•"/>
              <a:defRPr/>
            </a:pPr>
            <a:r>
              <a:rPr lang="en-US" sz="1400" dirty="0">
                <a:ea typeface="Zapf Dingbats"/>
                <a:cs typeface="Zapf Dingbats"/>
                <a:sym typeface="Zapf Dingbats"/>
              </a:rPr>
              <a:t>Anti-spam Services</a:t>
            </a:r>
          </a:p>
        </p:txBody>
      </p:sp>
      <p:sp>
        <p:nvSpPr>
          <p:cNvPr id="74767" name="TextBox 43"/>
          <p:cNvSpPr txBox="1">
            <a:spLocks noChangeArrowheads="1"/>
          </p:cNvSpPr>
          <p:nvPr/>
        </p:nvSpPr>
        <p:spPr bwMode="auto">
          <a:xfrm>
            <a:off x="6858000" y="1143000"/>
            <a:ext cx="1905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000" b="1">
                <a:solidFill>
                  <a:srgbClr val="404040"/>
                </a:solidFill>
                <a:latin typeface="Helvetica 55 Roman" charset="0"/>
                <a:cs typeface="Helvetica 55 Roman" charset="0"/>
              </a:rPr>
              <a:t>BOLD: </a:t>
            </a:r>
            <a:r>
              <a:rPr lang="en-US" sz="1000">
                <a:solidFill>
                  <a:srgbClr val="404040"/>
                </a:solidFill>
                <a:latin typeface="Helvetica 55 Roman" charset="0"/>
                <a:cs typeface="Helvetica 55 Roman" charset="0"/>
              </a:rPr>
              <a:t>New Offerings</a:t>
            </a:r>
            <a:endParaRPr lang="en-US" sz="1000" b="1">
              <a:solidFill>
                <a:srgbClr val="404040"/>
              </a:solidFill>
              <a:latin typeface="Helvetica 55 Roman" charset="0"/>
              <a:cs typeface="Helvetica 55 Roman" charset="0"/>
            </a:endParaRPr>
          </a:p>
        </p:txBody>
      </p:sp>
    </p:spTree>
    <p:extLst>
      <p:ext uri="{BB962C8B-B14F-4D97-AF65-F5344CB8AC3E}">
        <p14:creationId xmlns:p14="http://schemas.microsoft.com/office/powerpoint/2010/main" val="94046301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9268"/>
            <a:ext cx="729142" cy="729142"/>
          </a:xfrm>
          <a:prstGeom prst="rect">
            <a:avLst/>
          </a:prstGeom>
        </p:spPr>
      </p:pic>
    </p:spTree>
    <p:extLst>
      <p:ext uri="{BB962C8B-B14F-4D97-AF65-F5344CB8AC3E}">
        <p14:creationId xmlns:p14="http://schemas.microsoft.com/office/powerpoint/2010/main" val="236619750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a:t>
            </a:r>
            <a:r>
              <a:rPr lang="en-US" dirty="0"/>
              <a:t>F</a:t>
            </a:r>
            <a:r>
              <a:rPr lang="en-US" dirty="0" smtClean="0"/>
              <a:t>amily</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2563377763"/>
              </p:ext>
            </p:extLst>
          </p:nvPr>
        </p:nvGraphicFramePr>
        <p:xfrm>
          <a:off x="152400" y="1125121"/>
          <a:ext cx="8763001" cy="5107947"/>
        </p:xfrm>
        <a:graphic>
          <a:graphicData uri="http://schemas.openxmlformats.org/drawingml/2006/table">
            <a:tbl>
              <a:tblPr firstCol="1" lastRow="1">
                <a:tableStyleId>{073A0DAA-6AF3-43AB-8588-CEC1D06C72B9}</a:tableStyleId>
              </a:tblPr>
              <a:tblGrid>
                <a:gridCol w="1697889"/>
                <a:gridCol w="943274"/>
                <a:gridCol w="2036289"/>
                <a:gridCol w="1644831"/>
                <a:gridCol w="2440718"/>
              </a:tblGrid>
              <a:tr h="1457727">
                <a:tc>
                  <a:txBody>
                    <a:bodyPr/>
                    <a:lstStyle/>
                    <a:p>
                      <a:pPr algn="ctr"/>
                      <a:r>
                        <a:rPr lang="en-US" dirty="0" smtClean="0"/>
                        <a:t>3x3:3</a:t>
                      </a:r>
                    </a:p>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smtClean="0"/>
                        <a:t>Resiliency and Versatility</a:t>
                      </a:r>
                    </a:p>
                  </a:txBody>
                  <a:tcPr marL="0" marR="0" marT="0" marB="0" anchor="ctr">
                    <a:solidFill>
                      <a:schemeClr val="accent4">
                        <a:lumMod val="50000"/>
                      </a:schemeClr>
                    </a:solidFill>
                  </a:tcPr>
                </a:tc>
                <a:tc rowSpan="2">
                  <a:txBody>
                    <a:bodyPr/>
                    <a:lstStyle/>
                    <a:p>
                      <a:pPr algn="ctr"/>
                      <a:r>
                        <a:rPr lang="en-US" dirty="0" smtClean="0">
                          <a:solidFill>
                            <a:schemeClr val="bg1"/>
                          </a:solidFill>
                        </a:rPr>
                        <a:t>Dual Radio</a:t>
                      </a:r>
                    </a:p>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Dual Band </a:t>
                      </a:r>
                    </a:p>
                  </a:txBody>
                  <a:tcPr marL="0" marR="0" marT="0" marB="0" vert="vert270" anchor="ctr">
                    <a:solidFill>
                      <a:schemeClr val="accent4"/>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r>
              <a:tr h="1234624">
                <a:tc rowSpan="2">
                  <a:txBody>
                    <a:bodyPr/>
                    <a:lstStyle/>
                    <a:p>
                      <a:pPr algn="ctr"/>
                      <a:r>
                        <a:rPr lang="en-US" dirty="0" smtClean="0"/>
                        <a:t>2x2:2</a:t>
                      </a:r>
                    </a:p>
                    <a:p>
                      <a:pPr algn="ctr"/>
                      <a:r>
                        <a:rPr lang="en-US" sz="1600" dirty="0" smtClean="0"/>
                        <a:t>Performance</a:t>
                      </a:r>
                      <a:endParaRPr lang="en-US" sz="16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r>
              <a:tr h="1057654">
                <a:tc vMerge="1">
                  <a:txBody>
                    <a:bodyPr/>
                    <a:lstStyle/>
                    <a:p>
                      <a:pPr algn="ctr"/>
                      <a:endParaRPr lang="en-US" dirty="0">
                        <a:solidFill>
                          <a:schemeClr val="tx1">
                            <a:lumMod val="50000"/>
                            <a:lumOff val="50000"/>
                          </a:schemeClr>
                        </a:solidFill>
                      </a:endParaRPr>
                    </a:p>
                  </a:txBody>
                  <a:tcPr/>
                </a:tc>
                <a:tc row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Single Radio</a:t>
                      </a:r>
                    </a:p>
                  </a:txBody>
                  <a:tcPr marL="0" marR="0" marT="0" marB="0" vert="vert270" anchor="ctr">
                    <a:solidFill>
                      <a:schemeClr val="accent4"/>
                    </a:solidFill>
                  </a:tcPr>
                </a:tc>
                <a:tc rowSpan="2">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rowSpan="2">
                  <a:txBody>
                    <a:bodyPr/>
                    <a:lstStyle/>
                    <a:p>
                      <a:pPr algn="l"/>
                      <a:endParaRPr lang="en-US" dirty="0">
                        <a:solidFill>
                          <a:schemeClr val="tx1">
                            <a:lumMod val="50000"/>
                            <a:lumOff val="50000"/>
                          </a:schemeClr>
                        </a:solidFill>
                        <a:effectLst>
                          <a:glow rad="63500">
                            <a:schemeClr val="accent1">
                              <a:satMod val="175000"/>
                              <a:alpha val="40000"/>
                            </a:schemeClr>
                          </a:glow>
                        </a:effectLst>
                      </a:endParaRPr>
                    </a:p>
                  </a:txBody>
                  <a:tcPr marL="0" marR="0" marT="0" marB="0" anchor="ctr">
                    <a:solidFill>
                      <a:schemeClr val="accent4">
                        <a:lumMod val="20000"/>
                        <a:lumOff val="80000"/>
                      </a:schemeClr>
                    </a:solidFill>
                  </a:tcPr>
                </a:tc>
                <a:tc rowSpan="2">
                  <a:txBody>
                    <a:bodyPr/>
                    <a:lstStyle/>
                    <a:p>
                      <a:pPr algn="l"/>
                      <a:endParaRPr lang="en-US" dirty="0" smtClean="0">
                        <a:solidFill>
                          <a:schemeClr val="tx1">
                            <a:lumMod val="50000"/>
                            <a:lumOff val="50000"/>
                          </a:schemeClr>
                        </a:solidFill>
                      </a:endParaRPr>
                    </a:p>
                  </a:txBody>
                  <a:tcPr marL="0" marR="0" marT="0" marB="0" anchor="ctr">
                    <a:solidFill>
                      <a:schemeClr val="accent4">
                        <a:lumMod val="20000"/>
                        <a:lumOff val="80000"/>
                      </a:schemeClr>
                    </a:solidFill>
                  </a:tcPr>
                </a:tc>
              </a:tr>
              <a:tr h="0">
                <a:tc rowSpan="2">
                  <a:txBody>
                    <a:bodyPr/>
                    <a:lstStyle/>
                    <a:p>
                      <a:pPr algn="ctr"/>
                      <a:r>
                        <a:rPr lang="en-US" dirty="0" smtClean="0"/>
                        <a:t>1x1:1</a:t>
                      </a:r>
                    </a:p>
                    <a:p>
                      <a:pPr algn="ctr"/>
                      <a:r>
                        <a:rPr lang="en-US" dirty="0" smtClean="0"/>
                        <a:t>Value</a:t>
                      </a: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717169">
                <a:tc vMerge="1">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dirty="0"/>
                    </a:p>
                  </a:txBody>
                  <a:tcPr marL="0" marR="0" marT="0" marB="0" anchor="b">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r>
              <a:tr h="615373">
                <a:tc gridSpan="2">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a:txBody>
                    <a:bodyPr/>
                    <a:lstStyle/>
                    <a:p>
                      <a:pPr algn="ctr"/>
                      <a:r>
                        <a:rPr lang="en-US" dirty="0" smtClean="0"/>
                        <a:t>Remote</a:t>
                      </a:r>
                      <a:endParaRPr lang="en-US" b="1" dirty="0">
                        <a:solidFill>
                          <a:schemeClr val="tx1">
                            <a:lumMod val="50000"/>
                            <a:lumOff val="50000"/>
                          </a:schemeClr>
                        </a:solidFill>
                      </a:endParaRPr>
                    </a:p>
                  </a:txBody>
                  <a:tcPr marL="0" marR="0" marT="0" marB="0" anchor="ctr">
                    <a:solidFill>
                      <a:srgbClr val="3C3C3C"/>
                    </a:solidFill>
                  </a:tcPr>
                </a:tc>
                <a:tc>
                  <a:txBody>
                    <a:bodyPr/>
                    <a:lstStyle/>
                    <a:p>
                      <a:pPr algn="ctr"/>
                      <a:r>
                        <a:rPr lang="en-US" dirty="0" smtClean="0"/>
                        <a:t>Outdoor</a:t>
                      </a:r>
                      <a:endParaRPr lang="en-US" b="1" dirty="0">
                        <a:solidFill>
                          <a:schemeClr val="tx1">
                            <a:lumMod val="50000"/>
                            <a:lumOff val="50000"/>
                          </a:schemeClr>
                        </a:solidFill>
                      </a:endParaRPr>
                    </a:p>
                  </a:txBody>
                  <a:tcPr marL="0" marR="0" marT="0" marB="0" anchor="ctr">
                    <a:solidFill>
                      <a:srgbClr val="3C3C3C"/>
                    </a:solidFill>
                  </a:tcPr>
                </a:tc>
                <a:tc>
                  <a:txBody>
                    <a:bodyPr/>
                    <a:lstStyle/>
                    <a:p>
                      <a:pPr algn="ctr"/>
                      <a:r>
                        <a:rPr lang="en-US" dirty="0" smtClean="0"/>
                        <a:t>Indoor</a:t>
                      </a:r>
                      <a:endParaRPr lang="en-US" b="1" dirty="0">
                        <a:solidFill>
                          <a:schemeClr val="tx1">
                            <a:lumMod val="50000"/>
                            <a:lumOff val="50000"/>
                          </a:schemeClr>
                        </a:solidFill>
                      </a:endParaRPr>
                    </a:p>
                  </a:txBody>
                  <a:tcPr marL="0" marR="0" marT="0" marB="0" anchor="ctr">
                    <a:solidFill>
                      <a:srgbClr val="3C3C3C"/>
                    </a:solidFill>
                  </a:tcPr>
                </a:tc>
              </a:tr>
            </a:tbl>
          </a:graphicData>
        </a:graphic>
      </p:graphicFrame>
      <p:sp>
        <p:nvSpPr>
          <p:cNvPr id="11" name="TextBox 10"/>
          <p:cNvSpPr txBox="1"/>
          <p:nvPr/>
        </p:nvSpPr>
        <p:spPr>
          <a:xfrm>
            <a:off x="6553200" y="2905175"/>
            <a:ext cx="1362347" cy="307777"/>
          </a:xfrm>
          <a:prstGeom prst="rect">
            <a:avLst/>
          </a:prstGeom>
          <a:noFill/>
          <a:effectLst/>
        </p:spPr>
        <p:txBody>
          <a:bodyPr wrap="none" rtlCol="0">
            <a:spAutoFit/>
          </a:bodyPr>
          <a:lstStyle/>
          <a:p>
            <a:r>
              <a:rPr lang="en-US" sz="1400" dirty="0" smtClean="0">
                <a:solidFill>
                  <a:srgbClr val="0B0B0B"/>
                </a:solidFill>
                <a:effectLst/>
              </a:rPr>
              <a:t>FAP-221/223C</a:t>
            </a:r>
            <a:endParaRPr lang="en-US" sz="1400" dirty="0">
              <a:solidFill>
                <a:srgbClr val="0B0B0B"/>
              </a:solidFill>
              <a:effectLst/>
            </a:endParaRPr>
          </a:p>
        </p:txBody>
      </p:sp>
      <p:grpSp>
        <p:nvGrpSpPr>
          <p:cNvPr id="4" name="Group 28"/>
          <p:cNvGrpSpPr/>
          <p:nvPr/>
        </p:nvGrpSpPr>
        <p:grpSpPr>
          <a:xfrm>
            <a:off x="4868649" y="3067852"/>
            <a:ext cx="1657569" cy="1232294"/>
            <a:chOff x="4330659" y="2520929"/>
            <a:chExt cx="1959768" cy="1456959"/>
          </a:xfrm>
        </p:grpSpPr>
        <p:pic>
          <p:nvPicPr>
            <p:cNvPr id="13" name="Picture 2" descr="C:\Users\hkarimi\AppData\Local\Microsoft\Windows\Temporary Internet Files\Low\Content.IE5\RN1J0MB2\FAP-222B_Lt[1].png"/>
            <p:cNvPicPr>
              <a:picLocks noChangeAspect="1" noChangeArrowheads="1"/>
            </p:cNvPicPr>
            <p:nvPr/>
          </p:nvPicPr>
          <p:blipFill>
            <a:blip r:embed="rId3" cstate="screen"/>
            <a:srcRect/>
            <a:stretch>
              <a:fillRect/>
            </a:stretch>
          </p:blipFill>
          <p:spPr bwMode="auto">
            <a:xfrm rot="17959449">
              <a:off x="5192031" y="2879493"/>
              <a:ext cx="1456959" cy="739832"/>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4330659" y="2954628"/>
              <a:ext cx="1185875" cy="363889"/>
            </a:xfrm>
            <a:prstGeom prst="rect">
              <a:avLst/>
            </a:prstGeom>
            <a:noFill/>
          </p:spPr>
          <p:txBody>
            <a:bodyPr wrap="none" rtlCol="0">
              <a:spAutoFit/>
            </a:bodyPr>
            <a:lstStyle/>
            <a:p>
              <a:r>
                <a:rPr lang="en-US" sz="1400" dirty="0">
                  <a:solidFill>
                    <a:srgbClr val="0B0B0B"/>
                  </a:solidFill>
                </a:rPr>
                <a:t>FAP-222B</a:t>
              </a:r>
            </a:p>
          </p:txBody>
        </p:sp>
      </p:grpSp>
      <p:pic>
        <p:nvPicPr>
          <p:cNvPr id="16" name="Picture 15"/>
          <p:cNvPicPr>
            <a:picLocks noChangeAspect="1" noChangeArrowheads="1"/>
          </p:cNvPicPr>
          <p:nvPr/>
        </p:nvPicPr>
        <p:blipFill>
          <a:blip r:embed="rId4" cstate="screen"/>
          <a:srcRect/>
          <a:stretch>
            <a:fillRect/>
          </a:stretch>
        </p:blipFill>
        <p:spPr bwMode="auto">
          <a:xfrm flipH="1">
            <a:off x="7726778" y="4470622"/>
            <a:ext cx="954049" cy="406194"/>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a:off x="6553200" y="4450187"/>
            <a:ext cx="1003011" cy="307777"/>
          </a:xfrm>
          <a:prstGeom prst="rect">
            <a:avLst/>
          </a:prstGeom>
          <a:noFill/>
        </p:spPr>
        <p:txBody>
          <a:bodyPr wrap="none" rtlCol="0">
            <a:spAutoFit/>
          </a:bodyPr>
          <a:lstStyle/>
          <a:p>
            <a:r>
              <a:rPr lang="en-US" sz="1400" dirty="0">
                <a:solidFill>
                  <a:srgbClr val="0B0B0B"/>
                </a:solidFill>
              </a:rPr>
              <a:t>FAP-210B</a:t>
            </a:r>
          </a:p>
        </p:txBody>
      </p:sp>
      <p:sp>
        <p:nvSpPr>
          <p:cNvPr id="19" name="TextBox 18"/>
          <p:cNvSpPr txBox="1"/>
          <p:nvPr/>
        </p:nvSpPr>
        <p:spPr>
          <a:xfrm>
            <a:off x="6563963" y="2041633"/>
            <a:ext cx="1003011" cy="307777"/>
          </a:xfrm>
          <a:prstGeom prst="rect">
            <a:avLst/>
          </a:prstGeom>
          <a:noFill/>
        </p:spPr>
        <p:txBody>
          <a:bodyPr wrap="none" rtlCol="0">
            <a:spAutoFit/>
          </a:bodyPr>
          <a:lstStyle/>
          <a:p>
            <a:r>
              <a:rPr lang="en-US" sz="1400" dirty="0">
                <a:solidFill>
                  <a:srgbClr val="0B0B0B"/>
                </a:solidFill>
              </a:rPr>
              <a:t>FAP-320B</a:t>
            </a:r>
          </a:p>
        </p:txBody>
      </p:sp>
      <p:pic>
        <p:nvPicPr>
          <p:cNvPr id="20" name="Picture 10"/>
          <p:cNvPicPr>
            <a:picLocks noChangeAspect="1" noChangeArrowheads="1"/>
          </p:cNvPicPr>
          <p:nvPr/>
        </p:nvPicPr>
        <p:blipFill>
          <a:blip r:embed="rId5" cstate="screen"/>
          <a:srcRect/>
          <a:stretch>
            <a:fillRect/>
          </a:stretch>
        </p:blipFill>
        <p:spPr bwMode="auto">
          <a:xfrm>
            <a:off x="7750015" y="1883476"/>
            <a:ext cx="1132476" cy="707224"/>
          </a:xfrm>
          <a:prstGeom prst="rect">
            <a:avLst/>
          </a:prstGeom>
          <a:ln>
            <a:noFill/>
          </a:ln>
          <a:effectLst>
            <a:outerShdw blurRad="292100" dist="139700" dir="2700000" algn="tl" rotWithShape="0">
              <a:srgbClr val="333333">
                <a:alpha val="65000"/>
              </a:srgbClr>
            </a:outerShdw>
          </a:effectLst>
        </p:spPr>
      </p:pic>
      <p:grpSp>
        <p:nvGrpSpPr>
          <p:cNvPr id="6" name="Group 34"/>
          <p:cNvGrpSpPr/>
          <p:nvPr/>
        </p:nvGrpSpPr>
        <p:grpSpPr>
          <a:xfrm>
            <a:off x="4884069" y="4927206"/>
            <a:ext cx="1573370" cy="845608"/>
            <a:chOff x="4248783" y="4546141"/>
            <a:chExt cx="1860214" cy="999775"/>
          </a:xfrm>
        </p:grpSpPr>
        <p:pic>
          <p:nvPicPr>
            <p:cNvPr id="25" name="Picture 7" descr="C:\Users\ksaraf\Downloads\FAP-112B_Rt-Up (1).png"/>
            <p:cNvPicPr>
              <a:picLocks noChangeAspect="1" noChangeArrowheads="1"/>
            </p:cNvPicPr>
            <p:nvPr/>
          </p:nvPicPr>
          <p:blipFill>
            <a:blip r:embed="rId6" cstate="screen"/>
            <a:srcRect/>
            <a:stretch>
              <a:fillRect/>
            </a:stretch>
          </p:blipFill>
          <p:spPr bwMode="auto">
            <a:xfrm>
              <a:off x="5413160" y="4546141"/>
              <a:ext cx="695837" cy="999775"/>
            </a:xfrm>
            <a:prstGeom prst="rect">
              <a:avLst/>
            </a:prstGeom>
            <a:ln>
              <a:noFill/>
            </a:ln>
            <a:effectLst>
              <a:outerShdw blurRad="292100" dist="139700" dir="2700000" algn="tl" rotWithShape="0">
                <a:srgbClr val="333333">
                  <a:alpha val="65000"/>
                </a:srgbClr>
              </a:outerShdw>
            </a:effectLst>
          </p:spPr>
        </p:pic>
        <p:sp>
          <p:nvSpPr>
            <p:cNvPr id="26" name="TextBox 25"/>
            <p:cNvSpPr txBox="1"/>
            <p:nvPr/>
          </p:nvSpPr>
          <p:spPr>
            <a:xfrm>
              <a:off x="4248783" y="4683671"/>
              <a:ext cx="1181832" cy="618611"/>
            </a:xfrm>
            <a:prstGeom prst="rect">
              <a:avLst/>
            </a:prstGeom>
            <a:noFill/>
          </p:spPr>
          <p:txBody>
            <a:bodyPr wrap="none" rtlCol="0">
              <a:spAutoFit/>
            </a:bodyPr>
            <a:lstStyle/>
            <a:p>
              <a:r>
                <a:rPr lang="en-US" sz="1400" dirty="0" smtClean="0">
                  <a:solidFill>
                    <a:srgbClr val="0B0B0B"/>
                  </a:solidFill>
                </a:rPr>
                <a:t>FAP-112D</a:t>
              </a:r>
            </a:p>
            <a:p>
              <a:r>
                <a:rPr lang="en-US" sz="1400" dirty="0" smtClean="0">
                  <a:solidFill>
                    <a:srgbClr val="0B0B0B"/>
                  </a:solidFill>
                </a:rPr>
                <a:t>FAP</a:t>
              </a:r>
              <a:r>
                <a:rPr lang="en-US" sz="1400" dirty="0">
                  <a:solidFill>
                    <a:srgbClr val="0B0B0B"/>
                  </a:solidFill>
                </a:rPr>
                <a:t>-112B</a:t>
              </a:r>
            </a:p>
          </p:txBody>
        </p:sp>
      </p:grpSp>
      <p:pic>
        <p:nvPicPr>
          <p:cNvPr id="21506" name="Picture 2" descr="C:\Users\mdevincentis\Downloads\FAP-28C-GLAM.png"/>
          <p:cNvPicPr>
            <a:picLocks noChangeAspect="1" noChangeArrowheads="1"/>
          </p:cNvPicPr>
          <p:nvPr/>
        </p:nvPicPr>
        <p:blipFill>
          <a:blip r:embed="rId7" cstate="screen"/>
          <a:srcRect/>
          <a:stretch>
            <a:fillRect/>
          </a:stretch>
        </p:blipFill>
        <p:spPr bwMode="auto">
          <a:xfrm>
            <a:off x="3796321" y="3739001"/>
            <a:ext cx="999698" cy="491702"/>
          </a:xfrm>
          <a:prstGeom prst="rect">
            <a:avLst/>
          </a:prstGeom>
          <a:ln>
            <a:noFill/>
          </a:ln>
          <a:effectLst>
            <a:outerShdw blurRad="292100" dist="139700" dir="2700000" algn="tl" rotWithShape="0">
              <a:srgbClr val="333333">
                <a:alpha val="65000"/>
              </a:srgbClr>
            </a:outerShdw>
          </a:effectLst>
        </p:spPr>
      </p:pic>
      <p:pic>
        <p:nvPicPr>
          <p:cNvPr id="30" name="Picture 2" descr="Secure Remote Access Points FortiAP-14C top view"/>
          <p:cNvPicPr>
            <a:picLocks noChangeAspect="1" noChangeArrowheads="1"/>
          </p:cNvPicPr>
          <p:nvPr/>
        </p:nvPicPr>
        <p:blipFill>
          <a:blip r:embed="rId8" cstate="screen"/>
          <a:srcRect/>
          <a:stretch>
            <a:fillRect/>
          </a:stretch>
        </p:blipFill>
        <p:spPr bwMode="auto">
          <a:xfrm>
            <a:off x="3887826" y="4796994"/>
            <a:ext cx="819748" cy="449781"/>
          </a:xfrm>
          <a:prstGeom prst="rect">
            <a:avLst/>
          </a:prstGeom>
          <a:ln>
            <a:noFill/>
          </a:ln>
          <a:effectLst>
            <a:outerShdw blurRad="292100" dist="139700" dir="2700000" algn="tl" rotWithShape="0">
              <a:srgbClr val="333333">
                <a:alpha val="65000"/>
              </a:srgbClr>
            </a:outerShdw>
          </a:effectLst>
        </p:spPr>
      </p:pic>
      <p:pic>
        <p:nvPicPr>
          <p:cNvPr id="28" name="Picture 8" descr="C:\Users\ksaraf\Downloads\FAP-11C-Lt.png"/>
          <p:cNvPicPr>
            <a:picLocks noChangeAspect="1" noChangeArrowheads="1"/>
          </p:cNvPicPr>
          <p:nvPr/>
        </p:nvPicPr>
        <p:blipFill>
          <a:blip r:embed="rId9" cstate="screen"/>
          <a:srcRect/>
          <a:stretch>
            <a:fillRect/>
          </a:stretch>
        </p:blipFill>
        <p:spPr bwMode="auto">
          <a:xfrm>
            <a:off x="4111604" y="5200474"/>
            <a:ext cx="510202" cy="546363"/>
          </a:xfrm>
          <a:prstGeom prst="rect">
            <a:avLst/>
          </a:prstGeom>
          <a:ln>
            <a:noFill/>
          </a:ln>
          <a:effectLst>
            <a:outerShdw blurRad="292100" dist="139700" dir="2700000" algn="tl" rotWithShape="0">
              <a:srgbClr val="333333">
                <a:alpha val="65000"/>
              </a:srgbClr>
            </a:outerShdw>
          </a:effectLst>
        </p:spPr>
      </p:pic>
      <p:sp>
        <p:nvSpPr>
          <p:cNvPr id="29" name="TextBox 28"/>
          <p:cNvSpPr txBox="1"/>
          <p:nvPr/>
        </p:nvSpPr>
        <p:spPr>
          <a:xfrm>
            <a:off x="2855840" y="3769038"/>
            <a:ext cx="913068" cy="307777"/>
          </a:xfrm>
          <a:prstGeom prst="rect">
            <a:avLst/>
          </a:prstGeom>
          <a:noFill/>
        </p:spPr>
        <p:txBody>
          <a:bodyPr wrap="none" rtlCol="0">
            <a:spAutoFit/>
          </a:bodyPr>
          <a:lstStyle/>
          <a:p>
            <a:r>
              <a:rPr lang="en-US" sz="1400" dirty="0">
                <a:solidFill>
                  <a:srgbClr val="0B0B0B"/>
                </a:solidFill>
              </a:rPr>
              <a:t>FAP-28C</a:t>
            </a:r>
            <a:r>
              <a:rPr lang="en-US" sz="1400" dirty="0" smtClean="0">
                <a:solidFill>
                  <a:srgbClr val="0B0B0B"/>
                </a:solidFill>
              </a:rPr>
              <a:t> </a:t>
            </a:r>
          </a:p>
        </p:txBody>
      </p:sp>
      <p:sp>
        <p:nvSpPr>
          <p:cNvPr id="31" name="TextBox 30"/>
          <p:cNvSpPr txBox="1"/>
          <p:nvPr/>
        </p:nvSpPr>
        <p:spPr>
          <a:xfrm>
            <a:off x="2855840" y="4891811"/>
            <a:ext cx="913068" cy="307777"/>
          </a:xfrm>
          <a:prstGeom prst="rect">
            <a:avLst/>
          </a:prstGeom>
          <a:noFill/>
        </p:spPr>
        <p:txBody>
          <a:bodyPr wrap="none" rtlCol="0">
            <a:spAutoFit/>
          </a:bodyPr>
          <a:lstStyle/>
          <a:p>
            <a:r>
              <a:rPr lang="en-US" sz="1400" dirty="0" smtClean="0">
                <a:solidFill>
                  <a:srgbClr val="0B0B0B"/>
                </a:solidFill>
              </a:rPr>
              <a:t>FAP-14C</a:t>
            </a:r>
            <a:endParaRPr lang="en-US" sz="1400" dirty="0">
              <a:solidFill>
                <a:srgbClr val="0B0B0B"/>
              </a:solidFill>
            </a:endParaRPr>
          </a:p>
        </p:txBody>
      </p:sp>
      <p:sp>
        <p:nvSpPr>
          <p:cNvPr id="32" name="TextBox 31"/>
          <p:cNvSpPr txBox="1"/>
          <p:nvPr/>
        </p:nvSpPr>
        <p:spPr>
          <a:xfrm>
            <a:off x="2855840" y="5228898"/>
            <a:ext cx="899743" cy="307777"/>
          </a:xfrm>
          <a:prstGeom prst="rect">
            <a:avLst/>
          </a:prstGeom>
          <a:noFill/>
        </p:spPr>
        <p:txBody>
          <a:bodyPr wrap="none" rtlCol="0">
            <a:spAutoFit/>
          </a:bodyPr>
          <a:lstStyle/>
          <a:p>
            <a:r>
              <a:rPr lang="en-US" sz="1400" dirty="0" smtClean="0">
                <a:solidFill>
                  <a:srgbClr val="0B0B0B"/>
                </a:solidFill>
              </a:rPr>
              <a:t>FAP-11C</a:t>
            </a:r>
            <a:endParaRPr lang="en-US" sz="1400" dirty="0">
              <a:solidFill>
                <a:srgbClr val="0B0B0B"/>
              </a:solidFill>
            </a:endParaRPr>
          </a:p>
        </p:txBody>
      </p:sp>
      <p:sp>
        <p:nvSpPr>
          <p:cNvPr id="34" name="TextBox 33"/>
          <p:cNvSpPr txBox="1"/>
          <p:nvPr/>
        </p:nvSpPr>
        <p:spPr>
          <a:xfrm>
            <a:off x="6553200" y="1290313"/>
            <a:ext cx="1012917" cy="307777"/>
          </a:xfrm>
          <a:prstGeom prst="rect">
            <a:avLst/>
          </a:prstGeom>
          <a:noFill/>
          <a:effectLst/>
        </p:spPr>
        <p:txBody>
          <a:bodyPr wrap="none" rtlCol="0">
            <a:spAutoFit/>
          </a:bodyPr>
          <a:lstStyle/>
          <a:p>
            <a:r>
              <a:rPr lang="en-US" sz="1400" dirty="0" smtClean="0">
                <a:solidFill>
                  <a:srgbClr val="0B0B0B"/>
                </a:solidFill>
                <a:effectLst/>
              </a:rPr>
              <a:t>FAP-320C</a:t>
            </a:r>
          </a:p>
        </p:txBody>
      </p:sp>
      <p:pic>
        <p:nvPicPr>
          <p:cNvPr id="40" name="Picture 3" descr="C:\Users\ksaraf\Downloads\FAP-221B-GLAM.png"/>
          <p:cNvPicPr>
            <a:picLocks noChangeAspect="1" noChangeArrowheads="1"/>
          </p:cNvPicPr>
          <p:nvPr/>
        </p:nvPicPr>
        <p:blipFill>
          <a:blip r:embed="rId10" cstate="screen"/>
          <a:stretch>
            <a:fillRect/>
          </a:stretch>
        </p:blipFill>
        <p:spPr bwMode="auto">
          <a:xfrm>
            <a:off x="7615920" y="3220189"/>
            <a:ext cx="883997" cy="707197"/>
          </a:xfrm>
          <a:prstGeom prst="rect">
            <a:avLst/>
          </a:prstGeom>
          <a:ln>
            <a:noFill/>
          </a:ln>
          <a:effectLst>
            <a:outerShdw blurRad="292100" dist="139700" dir="2700000" algn="tl" rotWithShape="0">
              <a:srgbClr val="333333">
                <a:alpha val="65000"/>
              </a:srgbClr>
            </a:outerShdw>
          </a:effectLst>
        </p:spPr>
      </p:pic>
      <p:pic>
        <p:nvPicPr>
          <p:cNvPr id="37" name="Picture 10"/>
          <p:cNvPicPr>
            <a:picLocks noChangeAspect="1" noChangeArrowheads="1"/>
          </p:cNvPicPr>
          <p:nvPr/>
        </p:nvPicPr>
        <p:blipFill>
          <a:blip r:embed="rId5" cstate="screen"/>
          <a:srcRect/>
          <a:stretch>
            <a:fillRect/>
          </a:stretch>
        </p:blipFill>
        <p:spPr bwMode="auto">
          <a:xfrm>
            <a:off x="7783163" y="1111582"/>
            <a:ext cx="1132476" cy="707224"/>
          </a:xfrm>
          <a:prstGeom prst="rect">
            <a:avLst/>
          </a:prstGeom>
          <a:ln>
            <a:noFill/>
          </a:ln>
          <a:effectLst>
            <a:outerShdw blurRad="292100" dist="139700" dir="2700000" algn="tl" rotWithShape="0">
              <a:srgbClr val="333333">
                <a:alpha val="65000"/>
              </a:srgbClr>
            </a:outerShdw>
          </a:effectLst>
        </p:spPr>
      </p:pic>
      <p:sp>
        <p:nvSpPr>
          <p:cNvPr id="33" name="Rounded Rectangle 32"/>
          <p:cNvSpPr/>
          <p:nvPr/>
        </p:nvSpPr>
        <p:spPr bwMode="auto">
          <a:xfrm>
            <a:off x="7772400" y="1137441"/>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3" name="Rectangle 2"/>
          <p:cNvSpPr/>
          <p:nvPr/>
        </p:nvSpPr>
        <p:spPr>
          <a:xfrm>
            <a:off x="4849271" y="2923493"/>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222C</a:t>
            </a:r>
            <a:endParaRPr lang="en-US" sz="1400" dirty="0">
              <a:solidFill>
                <a:srgbClr val="0B0B0B"/>
              </a:solidFill>
            </a:endParaRPr>
          </a:p>
        </p:txBody>
      </p:sp>
      <p:pic>
        <p:nvPicPr>
          <p:cNvPr id="38" name="Picture 7" descr="C:\Users\mdevincentis\Desktop\Downloads\FortiAP25D_Side2_300ppi.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715872" y="4227039"/>
            <a:ext cx="1097619" cy="31648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8" descr="C:\Users\mdevincentis\Desktop\Downloads\FortiAP21D_Side2_300ppi.png"/>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4100589" y="4539018"/>
            <a:ext cx="428094" cy="23473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2855840" y="4179723"/>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25D </a:t>
            </a:r>
          </a:p>
        </p:txBody>
      </p:sp>
      <p:sp>
        <p:nvSpPr>
          <p:cNvPr id="43" name="TextBox 42"/>
          <p:cNvSpPr txBox="1"/>
          <p:nvPr/>
        </p:nvSpPr>
        <p:spPr>
          <a:xfrm>
            <a:off x="2855840" y="4470293"/>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21D </a:t>
            </a:r>
          </a:p>
        </p:txBody>
      </p:sp>
      <p:pic>
        <p:nvPicPr>
          <p:cNvPr id="44" name="Picture 3" descr="C:\Users\mdevincentis\Desktop\FAP-224D\20141021-1.1528_FAP224D.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rot="743917">
            <a:off x="5762126" y="2610492"/>
            <a:ext cx="427747" cy="110188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5" name="Picture 5" descr="C:\Users\mdevincentis\Desktop\Downloads\FortiAP222C_Side1_300ppi.pn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rot="18584659">
            <a:off x="5976881" y="2951692"/>
            <a:ext cx="913745" cy="38834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6" name="Rectangle 45"/>
          <p:cNvSpPr/>
          <p:nvPr/>
        </p:nvSpPr>
        <p:spPr>
          <a:xfrm>
            <a:off x="4872522" y="3226560"/>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224D</a:t>
            </a:r>
            <a:endParaRPr lang="en-US" sz="1400" dirty="0">
              <a:solidFill>
                <a:srgbClr val="0B0B0B"/>
              </a:solidFill>
            </a:endParaRPr>
          </a:p>
        </p:txBody>
      </p:sp>
      <p:sp>
        <p:nvSpPr>
          <p:cNvPr id="35" name="Rounded Rectangle 34"/>
          <p:cNvSpPr/>
          <p:nvPr/>
        </p:nvSpPr>
        <p:spPr bwMode="auto">
          <a:xfrm>
            <a:off x="5730111" y="2778494"/>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pic>
        <p:nvPicPr>
          <p:cNvPr id="47" name="Picture 9" descr="C:\Users\mdevincentis\Desktop\Downloads\FEX-100B_GLAM.png"/>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rot="19359448" flipH="1">
            <a:off x="5614029" y="4587105"/>
            <a:ext cx="879995" cy="584474"/>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8" name="Picture 3" descr="C:\Users\ksaraf\Downloads\FAP-221B-GLAM.png"/>
          <p:cNvPicPr>
            <a:picLocks noChangeAspect="1" noChangeArrowheads="1"/>
          </p:cNvPicPr>
          <p:nvPr/>
        </p:nvPicPr>
        <p:blipFill>
          <a:blip r:embed="rId10" cstate="screen"/>
          <a:stretch>
            <a:fillRect/>
          </a:stretch>
        </p:blipFill>
        <p:spPr bwMode="auto">
          <a:xfrm>
            <a:off x="7929755" y="1543074"/>
            <a:ext cx="883997" cy="707197"/>
          </a:xfrm>
          <a:prstGeom prst="rect">
            <a:avLst/>
          </a:prstGeom>
          <a:ln>
            <a:noFill/>
          </a:ln>
          <a:effectLst>
            <a:outerShdw blurRad="292100" dist="139700" dir="2700000" algn="tl" rotWithShape="0">
              <a:srgbClr val="333333">
                <a:alpha val="65000"/>
              </a:srgbClr>
            </a:outerShdw>
          </a:effectLst>
        </p:spPr>
      </p:pic>
      <p:sp>
        <p:nvSpPr>
          <p:cNvPr id="49" name="Rounded Rectangle 48"/>
          <p:cNvSpPr/>
          <p:nvPr/>
        </p:nvSpPr>
        <p:spPr bwMode="auto">
          <a:xfrm>
            <a:off x="7774127" y="1623459"/>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0" name="TextBox 49"/>
          <p:cNvSpPr txBox="1"/>
          <p:nvPr/>
        </p:nvSpPr>
        <p:spPr>
          <a:xfrm>
            <a:off x="6553200" y="1700998"/>
            <a:ext cx="1012917" cy="307777"/>
          </a:xfrm>
          <a:prstGeom prst="rect">
            <a:avLst/>
          </a:prstGeom>
          <a:noFill/>
          <a:effectLst/>
        </p:spPr>
        <p:txBody>
          <a:bodyPr wrap="none" rtlCol="0">
            <a:spAutoFit/>
          </a:bodyPr>
          <a:lstStyle/>
          <a:p>
            <a:r>
              <a:rPr lang="en-US" sz="1400" dirty="0" smtClean="0">
                <a:solidFill>
                  <a:srgbClr val="0B0B0B"/>
                </a:solidFill>
                <a:effectLst/>
              </a:rPr>
              <a:t>FAP-321C</a:t>
            </a:r>
          </a:p>
        </p:txBody>
      </p:sp>
      <p:pic>
        <p:nvPicPr>
          <p:cNvPr id="23" name="Picture 2" descr="C:\Users\ksaraf\Downloads\FAP-223B-GLAM2.png"/>
          <p:cNvPicPr>
            <a:picLocks noChangeAspect="1" noChangeArrowheads="1"/>
          </p:cNvPicPr>
          <p:nvPr/>
        </p:nvPicPr>
        <p:blipFill>
          <a:blip r:embed="rId17" cstate="screen"/>
          <a:srcRect/>
          <a:stretch>
            <a:fillRect/>
          </a:stretch>
        </p:blipFill>
        <p:spPr bwMode="auto">
          <a:xfrm>
            <a:off x="7797786" y="3120531"/>
            <a:ext cx="1101017" cy="985600"/>
          </a:xfrm>
          <a:prstGeom prst="rect">
            <a:avLst/>
          </a:prstGeom>
          <a:noFill/>
          <a:ln w="9525">
            <a:noFill/>
            <a:miter lim="800000"/>
            <a:headEnd/>
            <a:tailEnd/>
          </a:ln>
          <a:effectLst/>
        </p:spPr>
      </p:pic>
      <p:pic>
        <p:nvPicPr>
          <p:cNvPr id="51" name="Picture 3" descr="C:\Users\ksaraf\Downloads\FAP-221B-GLAM.png"/>
          <p:cNvPicPr>
            <a:picLocks noChangeAspect="1" noChangeArrowheads="1"/>
          </p:cNvPicPr>
          <p:nvPr/>
        </p:nvPicPr>
        <p:blipFill>
          <a:blip r:embed="rId10" cstate="screen"/>
          <a:stretch>
            <a:fillRect/>
          </a:stretch>
        </p:blipFill>
        <p:spPr bwMode="auto">
          <a:xfrm>
            <a:off x="7671458" y="2479354"/>
            <a:ext cx="883997" cy="707197"/>
          </a:xfrm>
          <a:prstGeom prst="rect">
            <a:avLst/>
          </a:prstGeom>
          <a:ln>
            <a:noFill/>
          </a:ln>
          <a:effectLst>
            <a:outerShdw blurRad="292100" dist="139700" dir="2700000" algn="tl" rotWithShape="0">
              <a:srgbClr val="333333">
                <a:alpha val="65000"/>
              </a:srgbClr>
            </a:outerShdw>
          </a:effectLst>
        </p:spPr>
      </p:pic>
      <p:pic>
        <p:nvPicPr>
          <p:cNvPr id="52" name="Picture 2" descr="C:\Users\ksaraf\Downloads\FAP-223B-GLAM2.png"/>
          <p:cNvPicPr>
            <a:picLocks noChangeAspect="1" noChangeArrowheads="1"/>
          </p:cNvPicPr>
          <p:nvPr/>
        </p:nvPicPr>
        <p:blipFill>
          <a:blip r:embed="rId17" cstate="screen"/>
          <a:srcRect/>
          <a:stretch>
            <a:fillRect/>
          </a:stretch>
        </p:blipFill>
        <p:spPr bwMode="auto">
          <a:xfrm>
            <a:off x="7853324" y="2379696"/>
            <a:ext cx="1101017" cy="985600"/>
          </a:xfrm>
          <a:prstGeom prst="rect">
            <a:avLst/>
          </a:prstGeom>
          <a:noFill/>
          <a:ln w="9525">
            <a:noFill/>
            <a:miter lim="800000"/>
            <a:headEnd/>
            <a:tailEnd/>
          </a:ln>
          <a:effectLst/>
        </p:spPr>
      </p:pic>
      <p:sp>
        <p:nvSpPr>
          <p:cNvPr id="36" name="Rounded Rectangle 35"/>
          <p:cNvSpPr/>
          <p:nvPr/>
        </p:nvSpPr>
        <p:spPr bwMode="auto">
          <a:xfrm>
            <a:off x="7793923" y="2744576"/>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3" name="TextBox 52"/>
          <p:cNvSpPr txBox="1"/>
          <p:nvPr/>
        </p:nvSpPr>
        <p:spPr>
          <a:xfrm>
            <a:off x="6553200" y="3401955"/>
            <a:ext cx="1352441" cy="307777"/>
          </a:xfrm>
          <a:prstGeom prst="rect">
            <a:avLst/>
          </a:prstGeom>
          <a:noFill/>
          <a:effectLst/>
        </p:spPr>
        <p:txBody>
          <a:bodyPr wrap="none" rtlCol="0">
            <a:spAutoFit/>
          </a:bodyPr>
          <a:lstStyle/>
          <a:p>
            <a:r>
              <a:rPr lang="en-US" sz="1400" dirty="0" smtClean="0">
                <a:solidFill>
                  <a:srgbClr val="0B0B0B"/>
                </a:solidFill>
                <a:effectLst/>
              </a:rPr>
              <a:t>FAP-221/223B</a:t>
            </a:r>
            <a:endParaRPr lang="en-US" sz="1400" dirty="0">
              <a:solidFill>
                <a:srgbClr val="0B0B0B"/>
              </a:solidFill>
              <a:effectLst/>
            </a:endParaRPr>
          </a:p>
        </p:txBody>
      </p:sp>
      <p:pic>
        <p:nvPicPr>
          <p:cNvPr id="54" name="Picture 3" descr="C:\Users\mdevincentis\Desktop\Downloads\FortiAP24D_Side1_300ppi (1).png"/>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7683324" y="4066570"/>
            <a:ext cx="988346" cy="341803"/>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6565775" y="4136552"/>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24D</a:t>
            </a:r>
            <a:endParaRPr lang="en-US" sz="1400" dirty="0">
              <a:solidFill>
                <a:srgbClr val="0B0B0B"/>
              </a:solidFill>
            </a:endParaRPr>
          </a:p>
        </p:txBody>
      </p:sp>
    </p:spTree>
    <p:extLst>
      <p:ext uri="{BB962C8B-B14F-4D97-AF65-F5344CB8AC3E}">
        <p14:creationId xmlns:p14="http://schemas.microsoft.com/office/powerpoint/2010/main" val="133212714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x GE RJ45 Interface</a:t>
            </a:r>
          </a:p>
          <a:p>
            <a:pPr marL="343047" indent="-343047" defTabSz="914417">
              <a:spcBef>
                <a:spcPct val="20000"/>
              </a:spcBef>
              <a:buFontTx/>
              <a:buChar char="•"/>
            </a:pPr>
            <a:endParaRPr lang="en-US" sz="1200" dirty="0" smtClean="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4663" y="1211101"/>
            <a:ext cx="2699438" cy="2622090"/>
          </a:xfrm>
          <a:prstGeom prst="rect">
            <a:avLst/>
          </a:prstGeom>
        </p:spPr>
      </p:pic>
      <p:pic>
        <p:nvPicPr>
          <p:cNvPr id="6" name="Picture 5"/>
          <p:cNvPicPr>
            <a:picLocks noChangeAspect="1"/>
          </p:cNvPicPr>
          <p:nvPr/>
        </p:nvPicPr>
        <p:blipFill>
          <a:blip r:embed="rId3"/>
          <a:stretch>
            <a:fillRect/>
          </a:stretch>
        </p:blipFill>
        <p:spPr>
          <a:xfrm>
            <a:off x="3331155" y="1187583"/>
            <a:ext cx="1095722" cy="2504508"/>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3786520713"/>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Integrated AC</a:t>
                      </a:r>
                    </a:p>
                  </a:txBody>
                  <a:tcPr marL="61703" marR="61703" marT="34706" marB="34706" anchor="ctr" horzOverflow="overflow"/>
                </a:tc>
              </a:tr>
            </a:tbl>
          </a:graphicData>
        </a:graphic>
      </p:graphicFrame>
    </p:spTree>
    <p:extLst>
      <p:ext uri="{BB962C8B-B14F-4D97-AF65-F5344CB8AC3E}">
        <p14:creationId xmlns:p14="http://schemas.microsoft.com/office/powerpoint/2010/main" val="348932242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P-14C_Bk.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429000" y="2514600"/>
            <a:ext cx="3352800" cy="1026225"/>
          </a:xfrm>
          <a:prstGeom prst="rect">
            <a:avLst/>
          </a:prstGeom>
        </p:spPr>
      </p:pic>
      <p:sp>
        <p:nvSpPr>
          <p:cNvPr id="2" name="Title 1"/>
          <p:cNvSpPr>
            <a:spLocks noGrp="1"/>
          </p:cNvSpPr>
          <p:nvPr>
            <p:ph type="title"/>
          </p:nvPr>
        </p:nvSpPr>
        <p:spPr/>
        <p:txBody>
          <a:bodyPr anchor="ctr"/>
          <a:lstStyle/>
          <a:p>
            <a:r>
              <a:rPr lang="en-US" dirty="0" smtClean="0"/>
              <a:t>FortiAP</a:t>
            </a:r>
            <a:r>
              <a:rPr lang="en-US" dirty="0"/>
              <a:t> </a:t>
            </a:r>
            <a:r>
              <a:rPr lang="en-US" dirty="0" smtClean="0"/>
              <a:t>14C</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3906840195"/>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Ext. AC power supply</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sp>
        <p:nvSpPr>
          <p:cNvPr id="14"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a:t>
            </a:r>
            <a:r>
              <a:rPr lang="en-US" sz="1200" dirty="0"/>
              <a:t>x FE </a:t>
            </a:r>
            <a:r>
              <a:rPr lang="en-US" sz="1200" dirty="0" smtClean="0"/>
              <a:t>WAN Interface</a:t>
            </a:r>
          </a:p>
          <a:p>
            <a:pPr marL="343047" indent="-343047" defTabSz="914417">
              <a:spcBef>
                <a:spcPct val="20000"/>
              </a:spcBef>
              <a:buFontTx/>
              <a:buChar char="•"/>
            </a:pPr>
            <a:r>
              <a:rPr lang="en-US" sz="1200" dirty="0" smtClean="0"/>
              <a:t>4 x FE Switch Interface</a:t>
            </a:r>
          </a:p>
          <a:p>
            <a:pPr marL="343047" indent="-343047" defTabSz="914417">
              <a:spcBef>
                <a:spcPct val="20000"/>
              </a:spcBef>
              <a:buFontTx/>
              <a:buChar char="•"/>
            </a:pPr>
            <a:endParaRPr lang="en-US" sz="1200" dirty="0" smtClean="0"/>
          </a:p>
        </p:txBody>
      </p:sp>
      <p:pic>
        <p:nvPicPr>
          <p:cNvPr id="6" name="Picture 5" descr="FAP-14C_Ft-top.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200" y="1676400"/>
            <a:ext cx="3352800" cy="1839620"/>
          </a:xfrm>
          <a:prstGeom prst="rect">
            <a:avLst/>
          </a:prstGeom>
        </p:spPr>
      </p:pic>
    </p:spTree>
    <p:extLst>
      <p:ext uri="{BB962C8B-B14F-4D97-AF65-F5344CB8AC3E}">
        <p14:creationId xmlns:p14="http://schemas.microsoft.com/office/powerpoint/2010/main" val="350471159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21D</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469386079"/>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300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USB</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sp>
        <p:nvSpPr>
          <p:cNvPr id="14"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a:t>
            </a:r>
            <a:r>
              <a:rPr lang="en-US" sz="1200" dirty="0"/>
              <a:t>x FE </a:t>
            </a:r>
            <a:r>
              <a:rPr lang="en-US" sz="1200" dirty="0" smtClean="0"/>
              <a:t>Interface</a:t>
            </a:r>
          </a:p>
          <a:p>
            <a:pPr marL="343047" indent="-343047" defTabSz="914417">
              <a:spcBef>
                <a:spcPct val="20000"/>
              </a:spcBef>
              <a:buFontTx/>
              <a:buChar char="•"/>
            </a:pPr>
            <a:endParaRPr lang="en-US" sz="1200" dirty="0" smtClean="0"/>
          </a:p>
        </p:txBody>
      </p:sp>
      <p:pic>
        <p:nvPicPr>
          <p:cNvPr id="4" name="Picture 3" descr="FortiAP21D_FrontTop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78846" y="1658411"/>
            <a:ext cx="2704683" cy="1474052"/>
          </a:xfrm>
          <a:prstGeom prst="rect">
            <a:avLst/>
          </a:prstGeom>
        </p:spPr>
      </p:pic>
      <p:pic>
        <p:nvPicPr>
          <p:cNvPr id="7" name="Picture 6" descr="FortiAP21D_Back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6620" y="1868270"/>
            <a:ext cx="2491291" cy="934234"/>
          </a:xfrm>
          <a:prstGeom prst="rect">
            <a:avLst/>
          </a:prstGeom>
        </p:spPr>
      </p:pic>
      <p:pic>
        <p:nvPicPr>
          <p:cNvPr id="10" name="Picture 9"/>
          <p:cNvPicPr>
            <a:picLocks noChangeAspect="1"/>
          </p:cNvPicPr>
          <p:nvPr/>
        </p:nvPicPr>
        <p:blipFill>
          <a:blip r:embed="rId4"/>
          <a:stretch>
            <a:fillRect/>
          </a:stretch>
        </p:blipFill>
        <p:spPr>
          <a:xfrm>
            <a:off x="2288300" y="188495"/>
            <a:ext cx="533400" cy="533400"/>
          </a:xfrm>
          <a:prstGeom prst="rect">
            <a:avLst/>
          </a:prstGeom>
        </p:spPr>
      </p:pic>
    </p:spTree>
    <p:extLst>
      <p:ext uri="{BB962C8B-B14F-4D97-AF65-F5344CB8AC3E}">
        <p14:creationId xmlns:p14="http://schemas.microsoft.com/office/powerpoint/2010/main" val="326234555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25C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1613321477"/>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(40mW)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300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Integrated Power Supply</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sp>
        <p:nvSpPr>
          <p:cNvPr id="15"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4</a:t>
            </a:r>
            <a:r>
              <a:rPr lang="en-US" sz="1200" dirty="0" smtClean="0"/>
              <a:t> x FE RJ45 Switch Interface</a:t>
            </a:r>
          </a:p>
          <a:p>
            <a:pPr marL="343047" indent="-343047" defTabSz="914417">
              <a:spcBef>
                <a:spcPct val="20000"/>
              </a:spcBef>
              <a:buFontTx/>
              <a:buChar char="•"/>
            </a:pPr>
            <a:endParaRPr lang="en-US" sz="1200" dirty="0" smtClean="0"/>
          </a:p>
        </p:txBody>
      </p:sp>
      <p:pic>
        <p:nvPicPr>
          <p:cNvPr id="5" name="Picture 4" descr="FortiAP25D_FrontTop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0252" y="1643727"/>
            <a:ext cx="5707081" cy="1683589"/>
          </a:xfrm>
          <a:prstGeom prst="rect">
            <a:avLst/>
          </a:prstGeom>
        </p:spPr>
      </p:pic>
      <p:pic>
        <p:nvPicPr>
          <p:cNvPr id="8" name="Picture 7"/>
          <p:cNvPicPr>
            <a:picLocks noChangeAspect="1"/>
          </p:cNvPicPr>
          <p:nvPr/>
        </p:nvPicPr>
        <p:blipFill>
          <a:blip r:embed="rId3"/>
          <a:stretch>
            <a:fillRect/>
          </a:stretch>
        </p:blipFill>
        <p:spPr>
          <a:xfrm>
            <a:off x="2330280" y="188495"/>
            <a:ext cx="533400" cy="533400"/>
          </a:xfrm>
          <a:prstGeom prst="rect">
            <a:avLst/>
          </a:prstGeom>
        </p:spPr>
      </p:pic>
    </p:spTree>
    <p:extLst>
      <p:ext uri="{BB962C8B-B14F-4D97-AF65-F5344CB8AC3E}">
        <p14:creationId xmlns:p14="http://schemas.microsoft.com/office/powerpoint/2010/main" val="349504021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28C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1838441667"/>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300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Ext. AC power supply</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pic>
        <p:nvPicPr>
          <p:cNvPr id="3" name="Picture 2" descr="FAP-28C-Ft.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62000" y="1219200"/>
            <a:ext cx="5029200" cy="1245187"/>
          </a:xfrm>
          <a:prstGeom prst="rect">
            <a:avLst/>
          </a:prstGeom>
        </p:spPr>
      </p:pic>
      <p:pic>
        <p:nvPicPr>
          <p:cNvPr id="4" name="Picture 3" descr="FAP-28C-Bk.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62000" y="2362200"/>
            <a:ext cx="5029200" cy="1245187"/>
          </a:xfrm>
          <a:prstGeom prst="rect">
            <a:avLst/>
          </a:prstGeom>
        </p:spPr>
      </p:pic>
      <p:sp>
        <p:nvSpPr>
          <p:cNvPr id="15"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8</a:t>
            </a:r>
            <a:r>
              <a:rPr lang="en-US" sz="1200" dirty="0" smtClean="0"/>
              <a:t> x GE RJ45 Switch Interface</a:t>
            </a:r>
          </a:p>
          <a:p>
            <a:pPr marL="343047" indent="-343047" defTabSz="914417">
              <a:spcBef>
                <a:spcPct val="20000"/>
              </a:spcBef>
              <a:buFontTx/>
              <a:buChar char="•"/>
            </a:pPr>
            <a:endParaRPr lang="en-US" sz="1200" dirty="0" smtClean="0"/>
          </a:p>
        </p:txBody>
      </p:sp>
    </p:spTree>
    <p:extLst>
      <p:ext uri="{BB962C8B-B14F-4D97-AF65-F5344CB8AC3E}">
        <p14:creationId xmlns:p14="http://schemas.microsoft.com/office/powerpoint/2010/main" val="287033955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FTNT-2015_PPT_Theme">
  <a:themeElements>
    <a:clrScheme name="Custom 22">
      <a:dk1>
        <a:srgbClr val="000000"/>
      </a:dk1>
      <a:lt1>
        <a:srgbClr val="FFFFFF"/>
      </a:lt1>
      <a:dk2>
        <a:srgbClr val="1B232A"/>
      </a:dk2>
      <a:lt2>
        <a:srgbClr val="DFE6E6"/>
      </a:lt2>
      <a:accent1>
        <a:srgbClr val="7D9898"/>
      </a:accent1>
      <a:accent2>
        <a:srgbClr val="9FB2C1"/>
      </a:accent2>
      <a:accent3>
        <a:srgbClr val="465B6D"/>
      </a:accent3>
      <a:accent4>
        <a:srgbClr val="777777"/>
      </a:accent4>
      <a:accent5>
        <a:srgbClr val="CC6600"/>
      </a:accent5>
      <a:accent6>
        <a:srgbClr val="9E0000"/>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bg1"/>
        </a:solidFill>
        <a:ln w="9525">
          <a:solidFill>
            <a:schemeClr val="accent4">
              <a:lumMod val="40000"/>
              <a:lumOff val="60000"/>
            </a:schemeClr>
          </a:solidFill>
          <a:round/>
          <a:headEnd/>
          <a:tailEnd/>
        </a:ln>
        <a:extLst/>
      </a:spPr>
      <a:bodyPr wrap="square" rtlCol="0" anchor="ctr"/>
      <a:lstStyle>
        <a:defPPr algn="ctr" defTabSz="342879">
          <a:defRPr sz="20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FTNT-2015_PPT_Theme.thmx</Template>
  <TotalTime>20519</TotalTime>
  <Words>18768</Words>
  <Application>Microsoft Macintosh PowerPoint</Application>
  <PresentationFormat>On-screen Show (4:3)</PresentationFormat>
  <Paragraphs>5870</Paragraphs>
  <Slides>193</Slides>
  <Notes>21</Notes>
  <HiddenSlides>0</HiddenSlides>
  <MMClips>0</MMClips>
  <ScaleCrop>false</ScaleCrop>
  <HeadingPairs>
    <vt:vector size="4" baseType="variant">
      <vt:variant>
        <vt:lpstr>Theme</vt:lpstr>
      </vt:variant>
      <vt:variant>
        <vt:i4>1</vt:i4>
      </vt:variant>
      <vt:variant>
        <vt:lpstr>Slide Titles</vt:lpstr>
      </vt:variant>
      <vt:variant>
        <vt:i4>193</vt:i4>
      </vt:variant>
    </vt:vector>
  </HeadingPairs>
  <TitlesOfParts>
    <vt:vector size="194" baseType="lpstr">
      <vt:lpstr>FTNT-2015_PPT_Theme</vt:lpstr>
      <vt:lpstr>Fortinet Product Quick Guide</vt:lpstr>
      <vt:lpstr>PowerPoint Presentation</vt:lpstr>
      <vt:lpstr>Content</vt:lpstr>
      <vt:lpstr>PowerPoint Presentation</vt:lpstr>
      <vt:lpstr>FortiGate: Integrated Architecture</vt:lpstr>
      <vt:lpstr>Anatomy of a FortiGate </vt:lpstr>
      <vt:lpstr>Anatomy of a FortiGate </vt:lpstr>
      <vt:lpstr>Anatomy of a FortiGate </vt:lpstr>
      <vt:lpstr>Anatomy of a FortiGate </vt:lpstr>
      <vt:lpstr>Anatomy of a FortiGate </vt:lpstr>
      <vt:lpstr>FortiGate Appliance by Segments</vt:lpstr>
      <vt:lpstr>FortiGate Entry Level Series</vt:lpstr>
      <vt:lpstr>FortiGate Entry Level Series: Comparison</vt:lpstr>
      <vt:lpstr>FortiGate Entry Level Series: Comparison</vt:lpstr>
      <vt:lpstr>FortiGate Entry Level Series: Comparison</vt:lpstr>
      <vt:lpstr>FortiGate 20C-ADSL</vt:lpstr>
      <vt:lpstr>FortiWiFi 20C-ADSL</vt:lpstr>
      <vt:lpstr>FortiGate/FortiWiFi 30D</vt:lpstr>
      <vt:lpstr>FortiGate/FortiWiFi 30D-POE</vt:lpstr>
      <vt:lpstr>FortiWiFi 60CM</vt:lpstr>
      <vt:lpstr>FortiGate 60C-POE</vt:lpstr>
      <vt:lpstr>FortiGate/FortiWiFi 60D</vt:lpstr>
      <vt:lpstr>FortiGate/FortiWiFi 60D-POE</vt:lpstr>
      <vt:lpstr>FortiGate/FortiWiFi 60D-3G4G-VZW</vt:lpstr>
      <vt:lpstr>FortiGate Rugged-60D</vt:lpstr>
      <vt:lpstr>FortiGate 70D</vt:lpstr>
      <vt:lpstr>FortiGate 80C</vt:lpstr>
      <vt:lpstr>FortiWiFi 80CM</vt:lpstr>
      <vt:lpstr>FortiGate 80D</vt:lpstr>
      <vt:lpstr>FortiGate/FortiWiFi 90D</vt:lpstr>
      <vt:lpstr>FortiGate/FortiWiFi 92D</vt:lpstr>
      <vt:lpstr>FortiGate/FortiWiFi 90D-POE</vt:lpstr>
      <vt:lpstr>FortiGate 94D-POE</vt:lpstr>
      <vt:lpstr>FortiGate 98D-POE</vt:lpstr>
      <vt:lpstr>FortiGate Mid-Range Series</vt:lpstr>
      <vt:lpstr>FortiGate Mid Range Devices: Comparison</vt:lpstr>
      <vt:lpstr>FortiGate Mid Range Devices: Comparison</vt:lpstr>
      <vt:lpstr>FortiGate 100D</vt:lpstr>
      <vt:lpstr>FortiGate 140D</vt:lpstr>
      <vt:lpstr>FortiGate 140D-POE</vt:lpstr>
      <vt:lpstr>FortiGate 140D-POE-T1</vt:lpstr>
      <vt:lpstr>FortiGate Rugged-100C</vt:lpstr>
      <vt:lpstr>FortiGate 200D</vt:lpstr>
      <vt:lpstr>FortiGate 200D-POE</vt:lpstr>
      <vt:lpstr>FortiGate 240D</vt:lpstr>
      <vt:lpstr>FortiGate 240D-POE</vt:lpstr>
      <vt:lpstr>FortiGate 280D-POE</vt:lpstr>
      <vt:lpstr>FortiGate 300D</vt:lpstr>
      <vt:lpstr>FortiGate 500D</vt:lpstr>
      <vt:lpstr>FortiGate 800C</vt:lpstr>
      <vt:lpstr>FortiGate High End Series</vt:lpstr>
      <vt:lpstr>FortiGate 1000 Series: Comparison</vt:lpstr>
      <vt:lpstr>FortiGate 3000 Series: Comparison</vt:lpstr>
      <vt:lpstr>FortiGate 1000D</vt:lpstr>
      <vt:lpstr>FortiGate 1200D</vt:lpstr>
      <vt:lpstr>FortiGate 1500D</vt:lpstr>
      <vt:lpstr>FortiGate 3240C</vt:lpstr>
      <vt:lpstr>FortiGate 3200D</vt:lpstr>
      <vt:lpstr>FortiGate 3600C</vt:lpstr>
      <vt:lpstr>FortiGate 3700D</vt:lpstr>
      <vt:lpstr>FortiGate 3950B</vt:lpstr>
      <vt:lpstr>FortiGate 3950B Modules</vt:lpstr>
      <vt:lpstr>FortiGate 5000 Series</vt:lpstr>
      <vt:lpstr>Performance &amp; Resiliency </vt:lpstr>
      <vt:lpstr>Load Distribution &amp; Virtualization</vt:lpstr>
      <vt:lpstr>FortiGate 5000 Series: Comparison</vt:lpstr>
      <vt:lpstr>FortiGate 5001B</vt:lpstr>
      <vt:lpstr>FortiGate 5001C</vt:lpstr>
      <vt:lpstr>FortiGate 5101C</vt:lpstr>
      <vt:lpstr>FortiGate 5001D</vt:lpstr>
      <vt:lpstr>FortiSwitch 5003B</vt:lpstr>
      <vt:lpstr>FortiController 5103B</vt:lpstr>
      <vt:lpstr>FortiController 5903C</vt:lpstr>
      <vt:lpstr>FortiSwitch 5203B</vt:lpstr>
      <vt:lpstr>FortiGate-VM</vt:lpstr>
      <vt:lpstr>Transceivers &amp;  Breakout Cables</vt:lpstr>
      <vt:lpstr>Transceivers</vt:lpstr>
      <vt:lpstr>Transceivers</vt:lpstr>
      <vt:lpstr>Power Adapters &amp; Redundant Power Supplies</vt:lpstr>
      <vt:lpstr>Power Adapters &amp; Redundant Power Supplies</vt:lpstr>
      <vt:lpstr>Power Cords</vt:lpstr>
      <vt:lpstr>Hard Disks</vt:lpstr>
      <vt:lpstr>FortiGate Modules</vt:lpstr>
      <vt:lpstr>FortiGate Modules</vt:lpstr>
      <vt:lpstr>PowerPoint Presentation</vt:lpstr>
      <vt:lpstr>FortiOS Software Evolution</vt:lpstr>
      <vt:lpstr>Supported Platform</vt:lpstr>
      <vt:lpstr>Feature Matrix for Desktop Models</vt:lpstr>
      <vt:lpstr>Feature Matrix for Desktop Models</vt:lpstr>
      <vt:lpstr>FortiSwitch Controller Support</vt:lpstr>
      <vt:lpstr>Services, Licenses &amp; Subscriptions</vt:lpstr>
      <vt:lpstr>Services, Licenses &amp; Subscriptions</vt:lpstr>
      <vt:lpstr>PowerPoint Presentation</vt:lpstr>
      <vt:lpstr>FortiAP Family</vt:lpstr>
      <vt:lpstr>FortiAP 11C</vt:lpstr>
      <vt:lpstr>FortiAP 14C</vt:lpstr>
      <vt:lpstr>FortiAP 21D</vt:lpstr>
      <vt:lpstr>FortiAP 25C</vt:lpstr>
      <vt:lpstr>FortiAP 28C</vt:lpstr>
      <vt:lpstr>FortiAP 112B</vt:lpstr>
      <vt:lpstr>FortiAP 112D</vt:lpstr>
      <vt:lpstr>FortiAP 221/223B</vt:lpstr>
      <vt:lpstr>FortiAP 221/223C</vt:lpstr>
      <vt:lpstr>FortiAP 320B</vt:lpstr>
      <vt:lpstr>FortiAP 320C</vt:lpstr>
      <vt:lpstr>FortiAP 321C</vt:lpstr>
      <vt:lpstr>FortiAP 223B</vt:lpstr>
      <vt:lpstr>FortiAP 222B</vt:lpstr>
      <vt:lpstr>FortiAP 222C</vt:lpstr>
      <vt:lpstr>FortiAP 224D</vt:lpstr>
      <vt:lpstr>FortiAP-Antennas</vt:lpstr>
      <vt:lpstr>Hardware Overview – FortiAP (Remote)</vt:lpstr>
      <vt:lpstr>Hardware Overview – FortiAP (Indoor)</vt:lpstr>
      <vt:lpstr>Hardware Overview – FortiAP (Outdoor)</vt:lpstr>
      <vt:lpstr>FortiAP Power Adaptors</vt:lpstr>
      <vt:lpstr>FortiAP Power Adaptors</vt:lpstr>
      <vt:lpstr>PowerPoint Presentation</vt:lpstr>
      <vt:lpstr>Introducing FortiSwitch</vt:lpstr>
      <vt:lpstr>FortiSwitch Family</vt:lpstr>
      <vt:lpstr>FortiSwitch 28C</vt:lpstr>
      <vt:lpstr>FortiSwitch 80-POE</vt:lpstr>
      <vt:lpstr>FortiSwitch 108D-POE</vt:lpstr>
      <vt:lpstr>FortiSwitch 124B-POE</vt:lpstr>
      <vt:lpstr>FortiSwitch 224B-POE</vt:lpstr>
      <vt:lpstr>FortiSwitch 224D-POE</vt:lpstr>
      <vt:lpstr>FortiSwitch 324B-POE</vt:lpstr>
      <vt:lpstr>FortiSwitch 348B</vt:lpstr>
      <vt:lpstr>FortiSwitch 448B</vt:lpstr>
      <vt:lpstr>FortiSwitch 1024D</vt:lpstr>
      <vt:lpstr>FortiSwitch 1048D</vt:lpstr>
      <vt:lpstr>FortiSwitch 3032D</vt:lpstr>
      <vt:lpstr>FortiSwitch Series – Access Switches</vt:lpstr>
      <vt:lpstr>FortiSwitch Series – Secure Access Switches</vt:lpstr>
      <vt:lpstr>FortiSwitch Series – Data Center Switches</vt:lpstr>
      <vt:lpstr>PowerPoint Presentation</vt:lpstr>
      <vt:lpstr>Introducing FortiClient</vt:lpstr>
      <vt:lpstr>FortiClient V5.2</vt:lpstr>
      <vt:lpstr>PowerPoint Presentation</vt:lpstr>
      <vt:lpstr>Introducing FortiToken</vt:lpstr>
      <vt:lpstr>Introducing FortiToken Mobile</vt:lpstr>
      <vt:lpstr>PowerPoint Presentation</vt:lpstr>
      <vt:lpstr>Introducing FortiAnalyzer</vt:lpstr>
      <vt:lpstr>FortiAnalyzer Series</vt:lpstr>
      <vt:lpstr>FortiAnalyzer-VM Series</vt:lpstr>
      <vt:lpstr>PowerPoint Presentation</vt:lpstr>
      <vt:lpstr>Introducing FortiManager</vt:lpstr>
      <vt:lpstr>FortiManager Series</vt:lpstr>
      <vt:lpstr>FortiManager-VM Series</vt:lpstr>
      <vt:lpstr>PowerPoint Presentation</vt:lpstr>
      <vt:lpstr>Introducing FortiSandbox</vt:lpstr>
      <vt:lpstr>FortiSandbox Series </vt:lpstr>
      <vt:lpstr>PowerPoint Presentation</vt:lpstr>
      <vt:lpstr>Introducing FortiAuthenticator </vt:lpstr>
      <vt:lpstr>FortiAuthenticator Series</vt:lpstr>
      <vt:lpstr>FortiAuthenticator-VM Series</vt:lpstr>
      <vt:lpstr>PowerPoint Presentation</vt:lpstr>
      <vt:lpstr>Introducing FortiDDoS</vt:lpstr>
      <vt:lpstr>FortiDDoS Series</vt:lpstr>
      <vt:lpstr>PowerPoint Presentation</vt:lpstr>
      <vt:lpstr>Introducing FortiMail</vt:lpstr>
      <vt:lpstr>FortiMail Series</vt:lpstr>
      <vt:lpstr>FortiMail-VM Series</vt:lpstr>
      <vt:lpstr>PowerPoint Presentation</vt:lpstr>
      <vt:lpstr>Introducing FortiWeb</vt:lpstr>
      <vt:lpstr>FortiWeb Series</vt:lpstr>
      <vt:lpstr>FortiWeb-VM Series</vt:lpstr>
      <vt:lpstr>PowerPoint Presentation</vt:lpstr>
      <vt:lpstr>Introducing FortiDB</vt:lpstr>
      <vt:lpstr>FortiDB Series </vt:lpstr>
      <vt:lpstr>PowerPoint Presentation</vt:lpstr>
      <vt:lpstr>Introducing FortiADC &amp; AscenLink</vt:lpstr>
      <vt:lpstr>FortiADC D-Series</vt:lpstr>
      <vt:lpstr>FortiBalancer / FortiADC Series</vt:lpstr>
      <vt:lpstr>AscenLink Series</vt:lpstr>
      <vt:lpstr>PowerPoint Presentation</vt:lpstr>
      <vt:lpstr>Introducing FortiCache</vt:lpstr>
      <vt:lpstr>FortiCache Series</vt:lpstr>
      <vt:lpstr>PowerPoint Presentation</vt:lpstr>
      <vt:lpstr>Introducing FortiDNS</vt:lpstr>
      <vt:lpstr>FortiDNS Series</vt:lpstr>
      <vt:lpstr>PowerPoint Presentation</vt:lpstr>
      <vt:lpstr>Introducing FortiRecorder and FortiCamera</vt:lpstr>
      <vt:lpstr>FortiRecorder Series</vt:lpstr>
      <vt:lpstr>FortiCamera Series</vt:lpstr>
      <vt:lpstr>PowerPoint Presentation</vt:lpstr>
      <vt:lpstr>Introducing FortiBridge</vt:lpstr>
      <vt:lpstr>FortiBridge Series</vt:lpstr>
      <vt:lpstr>PowerPoint Presentation</vt:lpstr>
      <vt:lpstr>Introducing FortiTap</vt:lpstr>
      <vt:lpstr>FortiTap Series</vt:lpstr>
      <vt:lpstr>PowerPoint Presentation</vt:lpstr>
      <vt:lpstr>Virtual Appliance Platforms</vt:lpstr>
      <vt:lpstr>Change Log</vt:lpstr>
    </vt:vector>
  </TitlesOfParts>
  <Company>Fortinet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Beau Crannell</dc:creator>
  <cp:lastModifiedBy>Robin Liao</cp:lastModifiedBy>
  <cp:revision>441</cp:revision>
  <cp:lastPrinted>2014-12-08T17:27:23Z</cp:lastPrinted>
  <dcterms:created xsi:type="dcterms:W3CDTF">2013-09-27T23:26:44Z</dcterms:created>
  <dcterms:modified xsi:type="dcterms:W3CDTF">2015-02-06T13:34:53Z</dcterms:modified>
</cp:coreProperties>
</file>